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7620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8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77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08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48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39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64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15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0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87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3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8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A89A-4E5B-4E3B-9B67-1B7DFE5AFA26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40F9-C5C8-473D-926E-699F63A8F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6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OeW6fgYd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playground.com/alienangles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oiDPXle97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ya.com/measuring_angles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856" y="1058679"/>
            <a:ext cx="3292119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000" dirty="0" smtClean="0">
                <a:solidFill>
                  <a:srgbClr val="000000"/>
                </a:solidFill>
                <a:latin typeface="Arial - 51"/>
              </a:rPr>
              <a:t>Les angles</a:t>
            </a:r>
            <a:endParaRPr lang="en-CA" sz="3000" dirty="0">
              <a:solidFill>
                <a:srgbClr val="000000"/>
              </a:solidFill>
              <a:latin typeface="Arial - 5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119" y="3396445"/>
            <a:ext cx="9626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Arial - 26"/>
              </a:rPr>
              <a:t>Dans ton cahier, écris cinq exemples des angles que tu peux voir dans ta vie quotidienne. </a:t>
            </a:r>
            <a:endParaRPr lang="en-CA" sz="1600" dirty="0">
              <a:solidFill>
                <a:srgbClr val="000000"/>
              </a:solidFill>
              <a:latin typeface="Arial - 26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4219" y="608389"/>
            <a:ext cx="1549400" cy="1676400"/>
            <a:chOff x="6781800" y="0"/>
            <a:chExt cx="1549400" cy="1676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505700" y="0"/>
              <a:ext cx="825500" cy="1676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781800" y="635000"/>
              <a:ext cx="1549400" cy="1041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8102600" y="1433830"/>
              <a:ext cx="118111" cy="93981"/>
            </a:xfrm>
            <a:custGeom>
              <a:avLst/>
              <a:gdLst/>
              <a:ahLst/>
              <a:cxnLst/>
              <a:rect l="0" t="0" r="0" b="0"/>
              <a:pathLst>
                <a:path w="118111" h="93981">
                  <a:moveTo>
                    <a:pt x="118110" y="0"/>
                  </a:moveTo>
                  <a:lnTo>
                    <a:pt x="97790" y="8890"/>
                  </a:lnTo>
                  <a:lnTo>
                    <a:pt x="68580" y="26670"/>
                  </a:lnTo>
                  <a:lnTo>
                    <a:pt x="43180" y="45720"/>
                  </a:lnTo>
                  <a:lnTo>
                    <a:pt x="19050" y="68580"/>
                  </a:lnTo>
                  <a:lnTo>
                    <a:pt x="0" y="939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96871" y="4846655"/>
            <a:ext cx="2933700" cy="1532891"/>
            <a:chOff x="3213100" y="3048000"/>
            <a:chExt cx="2933700" cy="15328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279900" y="4572000"/>
              <a:ext cx="186690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13100" y="3048000"/>
              <a:ext cx="1066800" cy="15240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4137660" y="4325620"/>
              <a:ext cx="394971" cy="255271"/>
            </a:xfrm>
            <a:custGeom>
              <a:avLst/>
              <a:gdLst/>
              <a:ahLst/>
              <a:cxnLst/>
              <a:rect l="0" t="0" r="0" b="0"/>
              <a:pathLst>
                <a:path w="394971" h="255271">
                  <a:moveTo>
                    <a:pt x="394970" y="255270"/>
                  </a:moveTo>
                  <a:lnTo>
                    <a:pt x="393700" y="222250"/>
                  </a:lnTo>
                  <a:lnTo>
                    <a:pt x="387350" y="190500"/>
                  </a:lnTo>
                  <a:lnTo>
                    <a:pt x="377190" y="158750"/>
                  </a:lnTo>
                  <a:lnTo>
                    <a:pt x="363220" y="130810"/>
                  </a:lnTo>
                  <a:lnTo>
                    <a:pt x="344170" y="102870"/>
                  </a:lnTo>
                  <a:lnTo>
                    <a:pt x="322580" y="77470"/>
                  </a:lnTo>
                  <a:lnTo>
                    <a:pt x="298450" y="54610"/>
                  </a:lnTo>
                  <a:lnTo>
                    <a:pt x="270510" y="35560"/>
                  </a:lnTo>
                  <a:lnTo>
                    <a:pt x="240030" y="20320"/>
                  </a:lnTo>
                  <a:lnTo>
                    <a:pt x="208280" y="8890"/>
                  </a:lnTo>
                  <a:lnTo>
                    <a:pt x="173990" y="1270"/>
                  </a:lnTo>
                  <a:lnTo>
                    <a:pt x="139700" y="0"/>
                  </a:lnTo>
                  <a:lnTo>
                    <a:pt x="101600" y="1270"/>
                  </a:lnTo>
                  <a:lnTo>
                    <a:pt x="64770" y="10160"/>
                  </a:lnTo>
                  <a:lnTo>
                    <a:pt x="31750" y="22860"/>
                  </a:lnTo>
                  <a:lnTo>
                    <a:pt x="0" y="406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9384" y="613274"/>
            <a:ext cx="1866900" cy="1866900"/>
            <a:chOff x="419100" y="139700"/>
            <a:chExt cx="1866900" cy="18669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19100" y="139700"/>
              <a:ext cx="12700" cy="18669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9100" y="139700"/>
              <a:ext cx="1866900" cy="152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426720" y="167640"/>
              <a:ext cx="254001" cy="229871"/>
            </a:xfrm>
            <a:custGeom>
              <a:avLst/>
              <a:gdLst/>
              <a:ahLst/>
              <a:cxnLst/>
              <a:rect l="0" t="0" r="0" b="0"/>
              <a:pathLst>
                <a:path w="254001" h="229871">
                  <a:moveTo>
                    <a:pt x="0" y="229870"/>
                  </a:moveTo>
                  <a:lnTo>
                    <a:pt x="33020" y="227330"/>
                  </a:lnTo>
                  <a:lnTo>
                    <a:pt x="66040" y="220980"/>
                  </a:lnTo>
                  <a:lnTo>
                    <a:pt x="95250" y="210820"/>
                  </a:lnTo>
                  <a:lnTo>
                    <a:pt x="124460" y="196850"/>
                  </a:lnTo>
                  <a:lnTo>
                    <a:pt x="172720" y="161290"/>
                  </a:lnTo>
                  <a:lnTo>
                    <a:pt x="212090" y="115570"/>
                  </a:lnTo>
                  <a:lnTo>
                    <a:pt x="240030" y="60960"/>
                  </a:lnTo>
                  <a:lnTo>
                    <a:pt x="2540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5155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9" y="998973"/>
            <a:ext cx="7629144" cy="5197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9490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81" y="889698"/>
            <a:ext cx="8029549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latin typeface="Arial - 36"/>
              </a:rPr>
              <a:t>Comment mesurer les angles rentrants</a:t>
            </a:r>
            <a:endParaRPr lang="en-CA" sz="28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711619" y="2339173"/>
            <a:ext cx="611121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000" dirty="0" smtClean="0">
                <a:solidFill>
                  <a:srgbClr val="000000"/>
                </a:solidFill>
                <a:latin typeface="Arial - 20"/>
              </a:rPr>
              <a:t>https://www.youtube.com/watch?v=wBOeW6fgYd8</a:t>
            </a:r>
            <a:endParaRPr lang="en-CA" sz="2000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13591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45" y="368300"/>
            <a:ext cx="9906000" cy="273921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000" dirty="0" err="1" smtClean="0">
                <a:solidFill>
                  <a:srgbClr val="000000"/>
                </a:solidFill>
                <a:latin typeface="Arial - 21"/>
              </a:rPr>
              <a:t>Pratique</a:t>
            </a:r>
            <a:r>
              <a:rPr lang="en-CA" sz="2000" dirty="0" smtClean="0">
                <a:solidFill>
                  <a:srgbClr val="000000"/>
                </a:solidFill>
                <a:latin typeface="Arial - 21"/>
              </a:rPr>
              <a:t>!</a:t>
            </a:r>
          </a:p>
          <a:p>
            <a:endParaRPr lang="en-CA" sz="2000" dirty="0" smtClean="0">
              <a:solidFill>
                <a:srgbClr val="000000"/>
              </a:solidFill>
              <a:latin typeface="Arial - 21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Arial - 21"/>
              </a:rPr>
              <a:t>1.  Feuille de travail (deux côtés) - </a:t>
            </a:r>
            <a:r>
              <a:rPr lang="fr-FR" sz="2000" dirty="0" err="1" smtClean="0">
                <a:solidFill>
                  <a:srgbClr val="000000"/>
                </a:solidFill>
                <a:latin typeface="Arial - 21"/>
              </a:rPr>
              <a:t>Measuring</a:t>
            </a:r>
            <a:r>
              <a:rPr lang="fr-FR" sz="2000" dirty="0" smtClean="0">
                <a:solidFill>
                  <a:srgbClr val="000000"/>
                </a:solidFill>
                <a:latin typeface="Arial - 21"/>
              </a:rPr>
              <a:t> Angles </a:t>
            </a:r>
            <a:r>
              <a:rPr lang="fr-FR" sz="2000" dirty="0" err="1" smtClean="0">
                <a:solidFill>
                  <a:srgbClr val="000000"/>
                </a:solidFill>
                <a:latin typeface="Arial - 21"/>
              </a:rPr>
              <a:t>Worksheet</a:t>
            </a:r>
            <a:endParaRPr lang="fr-FR" sz="2000" dirty="0" smtClean="0">
              <a:solidFill>
                <a:srgbClr val="000000"/>
              </a:solidFill>
              <a:latin typeface="Arial - 21"/>
            </a:endParaRPr>
          </a:p>
          <a:p>
            <a:r>
              <a:rPr lang="en-CA" sz="2000" dirty="0" smtClean="0">
                <a:solidFill>
                  <a:srgbClr val="000000"/>
                </a:solidFill>
                <a:latin typeface="Arial - 21"/>
              </a:rPr>
              <a:t>										        </a:t>
            </a:r>
            <a:r>
              <a:rPr lang="en-US" sz="2000" dirty="0" smtClean="0">
                <a:solidFill>
                  <a:srgbClr val="000000"/>
                </a:solidFill>
                <a:latin typeface="Arial - 21"/>
              </a:rPr>
              <a:t>- Secret Code Math (Angles and Protractors)</a:t>
            </a:r>
          </a:p>
          <a:p>
            <a:endParaRPr lang="en-CA" sz="2000" dirty="0" smtClean="0">
              <a:solidFill>
                <a:srgbClr val="000000"/>
              </a:solidFill>
              <a:latin typeface="Arial - 21"/>
            </a:endParaRPr>
          </a:p>
          <a:p>
            <a:endParaRPr lang="en-CA" sz="2000" dirty="0" smtClean="0">
              <a:solidFill>
                <a:srgbClr val="000000"/>
              </a:solidFill>
              <a:latin typeface="Arial - 21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Arial - 21"/>
              </a:rPr>
              <a:t>2. Site-web pour la pratique supplémentaire </a:t>
            </a:r>
          </a:p>
          <a:p>
            <a:endParaRPr lang="en-CA" sz="1200" dirty="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511069" y="3885502"/>
            <a:ext cx="592992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000" dirty="0" smtClean="0">
                <a:solidFill>
                  <a:srgbClr val="000000"/>
                </a:solidFill>
                <a:latin typeface="Arial - 20"/>
              </a:rPr>
              <a:t>http://www.mathplayground.com/alienangles.html</a:t>
            </a:r>
            <a:endParaRPr lang="en-CA" sz="2000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127679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520700"/>
            <a:ext cx="4609135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  <a:latin typeface="Arial - 37"/>
              </a:rPr>
              <a:t>Question de sortie #3</a:t>
            </a:r>
            <a:endParaRPr lang="en-CA" sz="3200" dirty="0">
              <a:solidFill>
                <a:srgbClr val="000000"/>
              </a:solidFill>
              <a:latin typeface="Arial - 37"/>
            </a:endParaRPr>
          </a:p>
        </p:txBody>
      </p:sp>
    </p:spTree>
    <p:extLst>
      <p:ext uri="{BB962C8B-B14F-4D97-AF65-F5344CB8AC3E}">
        <p14:creationId xmlns:p14="http://schemas.microsoft.com/office/powerpoint/2010/main" val="289057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741" y="721380"/>
            <a:ext cx="3149295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Arial - 31"/>
              </a:rPr>
              <a:t>Tracer les angles</a:t>
            </a:r>
            <a:endParaRPr lang="en-CA" sz="2800" dirty="0">
              <a:solidFill>
                <a:srgbClr val="000000"/>
              </a:solidFill>
              <a:latin typeface="Arial - 3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1181100"/>
            <a:ext cx="139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 smtClean="0"/>
          </a:p>
          <a:p>
            <a:endParaRPr lang="en-CA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623835" y="3624804"/>
            <a:ext cx="62592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000" dirty="0" smtClean="0">
                <a:solidFill>
                  <a:srgbClr val="000000"/>
                </a:solidFill>
                <a:latin typeface="Arial - 20"/>
              </a:rPr>
              <a:t>https://www.youtube.com/watch?v=6oiDPXle97c</a:t>
            </a:r>
            <a:endParaRPr lang="en-CA" sz="20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7431"/>
            <a:ext cx="95631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- 20"/>
              </a:rPr>
              <a:t>Go to the following </a:t>
            </a:r>
            <a:r>
              <a:rPr lang="en-US" sz="2000" b="1" dirty="0" err="1" smtClean="0">
                <a:solidFill>
                  <a:srgbClr val="000000"/>
                </a:solidFill>
                <a:latin typeface="Arial - 20"/>
              </a:rPr>
              <a:t>youtube</a:t>
            </a:r>
            <a:r>
              <a:rPr lang="en-US" sz="2000" b="1" dirty="0" smtClean="0">
                <a:solidFill>
                  <a:srgbClr val="000000"/>
                </a:solidFill>
                <a:latin typeface="Arial - 20"/>
              </a:rPr>
              <a:t> video to watch how to draw angles.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- 20"/>
              </a:rPr>
              <a:t>Once this has been completed, </a:t>
            </a:r>
            <a:r>
              <a:rPr lang="en-US" sz="2000" b="1" dirty="0" smtClean="0">
                <a:solidFill>
                  <a:srgbClr val="000000"/>
                </a:solidFill>
                <a:latin typeface="Arial - 20"/>
              </a:rPr>
              <a:t>draw</a:t>
            </a:r>
            <a:r>
              <a:rPr lang="en-US" sz="2000" dirty="0" smtClean="0">
                <a:solidFill>
                  <a:srgbClr val="000000"/>
                </a:solidFill>
                <a:latin typeface="Arial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 - 20"/>
              </a:rPr>
              <a:t>the same 2 angles</a:t>
            </a:r>
            <a:r>
              <a:rPr lang="en-US" sz="2000" dirty="0" smtClean="0">
                <a:solidFill>
                  <a:srgbClr val="000000"/>
                </a:solidFill>
                <a:latin typeface="Arial - 20"/>
              </a:rPr>
              <a:t> in your </a:t>
            </a:r>
            <a:r>
              <a:rPr lang="en-US" sz="2000" dirty="0" err="1" smtClean="0">
                <a:solidFill>
                  <a:srgbClr val="000000"/>
                </a:solidFill>
                <a:latin typeface="Arial - 20"/>
              </a:rPr>
              <a:t>duotang</a:t>
            </a:r>
            <a:r>
              <a:rPr lang="en-US" sz="2000" dirty="0" smtClean="0">
                <a:solidFill>
                  <a:srgbClr val="000000"/>
                </a:solidFill>
                <a:latin typeface="Arial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 - 20"/>
              </a:rPr>
              <a:t>using a</a:t>
            </a:r>
            <a:r>
              <a:rPr lang="en-US" sz="2000" dirty="0" smtClean="0">
                <a:solidFill>
                  <a:srgbClr val="000000"/>
                </a:solidFill>
                <a:latin typeface="Arial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 - 20"/>
              </a:rPr>
              <a:t>ruler and protractor</a:t>
            </a:r>
            <a:r>
              <a:rPr lang="en-US" sz="1100" dirty="0" smtClean="0">
                <a:solidFill>
                  <a:srgbClr val="000000"/>
                </a:solidFill>
                <a:latin typeface="Arial - 20"/>
              </a:rPr>
              <a:t>.</a:t>
            </a:r>
            <a:endParaRPr lang="en-CA" sz="1100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182992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89" y="944266"/>
            <a:ext cx="8944988" cy="1400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400" dirty="0" err="1" smtClean="0">
                <a:solidFill>
                  <a:srgbClr val="000000"/>
                </a:solidFill>
                <a:latin typeface="Arial - 22"/>
              </a:rPr>
              <a:t>Pratique</a:t>
            </a:r>
            <a:r>
              <a:rPr lang="en-CA" sz="2400" dirty="0" smtClean="0">
                <a:solidFill>
                  <a:srgbClr val="000000"/>
                </a:solidFill>
                <a:latin typeface="Arial - 22"/>
              </a:rPr>
              <a:t>!</a:t>
            </a:r>
          </a:p>
          <a:p>
            <a:endParaRPr lang="en-CA" sz="2400" dirty="0" smtClean="0">
              <a:solidFill>
                <a:srgbClr val="000000"/>
              </a:solidFill>
              <a:latin typeface="Arial - 22"/>
            </a:endParaRPr>
          </a:p>
          <a:p>
            <a:r>
              <a:rPr lang="fr-FR" sz="2400" dirty="0" err="1" smtClean="0">
                <a:solidFill>
                  <a:srgbClr val="000000"/>
                </a:solidFill>
                <a:latin typeface="Arial - 22"/>
              </a:rPr>
              <a:t>Compléte</a:t>
            </a:r>
            <a:r>
              <a:rPr lang="fr-FR" sz="2400" dirty="0" smtClean="0">
                <a:solidFill>
                  <a:srgbClr val="000000"/>
                </a:solidFill>
                <a:latin typeface="Arial - 22"/>
              </a:rPr>
              <a:t> les questions 1, 2, et 6 (a et e) aux pages 141 et 142.</a:t>
            </a:r>
          </a:p>
          <a:p>
            <a:endParaRPr lang="en-CA" sz="1300" dirty="0">
              <a:solidFill>
                <a:srgbClr val="000000"/>
              </a:solidFill>
              <a:latin typeface="Arial - 22"/>
            </a:endParaRPr>
          </a:p>
        </p:txBody>
      </p:sp>
    </p:spTree>
    <p:extLst>
      <p:ext uri="{BB962C8B-B14F-4D97-AF65-F5344CB8AC3E}">
        <p14:creationId xmlns:p14="http://schemas.microsoft.com/office/powerpoint/2010/main" val="303236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600" y="838200"/>
            <a:ext cx="42291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  <a:latin typeface="Arial - 33"/>
              </a:rPr>
              <a:t>Question de sortie #4</a:t>
            </a:r>
            <a:endParaRPr lang="en-CA" sz="3200" dirty="0">
              <a:solidFill>
                <a:srgbClr val="000000"/>
              </a:solidFill>
              <a:latin typeface="Arial - 33"/>
            </a:endParaRPr>
          </a:p>
        </p:txBody>
      </p:sp>
    </p:spTree>
    <p:extLst>
      <p:ext uri="{BB962C8B-B14F-4D97-AF65-F5344CB8AC3E}">
        <p14:creationId xmlns:p14="http://schemas.microsoft.com/office/powerpoint/2010/main" val="71666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90" y="1035120"/>
            <a:ext cx="9309379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smtClean="0">
                <a:solidFill>
                  <a:srgbClr val="000000"/>
                </a:solidFill>
                <a:latin typeface="Arial - 16"/>
              </a:rPr>
              <a:t>Écris </a:t>
            </a:r>
            <a:r>
              <a:rPr lang="fr-FR" sz="2000" b="1" smtClean="0">
                <a:solidFill>
                  <a:srgbClr val="000000"/>
                </a:solidFill>
                <a:latin typeface="Arial - 16"/>
              </a:rPr>
              <a:t>la définition </a:t>
            </a:r>
            <a:r>
              <a:rPr lang="fr-FR" sz="2000" b="1" dirty="0" smtClean="0">
                <a:solidFill>
                  <a:srgbClr val="000000"/>
                </a:solidFill>
                <a:latin typeface="Arial - 16"/>
              </a:rPr>
              <a:t>d'un angle</a:t>
            </a:r>
            <a:r>
              <a:rPr lang="fr-FR" sz="2000" dirty="0" smtClean="0">
                <a:solidFill>
                  <a:srgbClr val="000000"/>
                </a:solidFill>
                <a:latin typeface="Arial - 16"/>
              </a:rPr>
              <a:t> en utilisant le haut de la page 126.</a:t>
            </a:r>
          </a:p>
          <a:p>
            <a:endParaRPr lang="en-CA" sz="2000" dirty="0" smtClean="0">
              <a:solidFill>
                <a:srgbClr val="000000"/>
              </a:solidFill>
              <a:latin typeface="Arial - 16"/>
            </a:endParaRPr>
          </a:p>
          <a:p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Utilise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en-CA" sz="2000" b="1" dirty="0" err="1" smtClean="0">
                <a:solidFill>
                  <a:srgbClr val="000000"/>
                </a:solidFill>
                <a:latin typeface="Arial - 16"/>
              </a:rPr>
              <a:t>une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en-CA" sz="2000" b="1" dirty="0" err="1" smtClean="0">
                <a:solidFill>
                  <a:srgbClr val="000000"/>
                </a:solidFill>
                <a:latin typeface="Arial - 16"/>
              </a:rPr>
              <a:t>règle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pour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en-CA" sz="2000" b="1" dirty="0" err="1" smtClean="0">
                <a:solidFill>
                  <a:srgbClr val="000000"/>
                </a:solidFill>
                <a:latin typeface="Arial - 16"/>
              </a:rPr>
              <a:t>dessiner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 un angle 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 et </a:t>
            </a:r>
            <a:r>
              <a:rPr lang="en-CA" sz="2000" b="1" dirty="0" err="1" smtClean="0">
                <a:solidFill>
                  <a:srgbClr val="000000"/>
                </a:solidFill>
                <a:latin typeface="Arial - 16"/>
              </a:rPr>
              <a:t>identifie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 le </a:t>
            </a:r>
            <a:r>
              <a:rPr lang="en-CA" sz="2000" b="1" dirty="0" err="1" smtClean="0">
                <a:solidFill>
                  <a:srgbClr val="000000"/>
                </a:solidFill>
                <a:latin typeface="Arial - 16"/>
              </a:rPr>
              <a:t>côté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 et </a:t>
            </a:r>
            <a:r>
              <a:rPr lang="en-CA" sz="2000" b="1" dirty="0" smtClean="0">
                <a:solidFill>
                  <a:srgbClr val="000000"/>
                </a:solidFill>
                <a:latin typeface="Arial - 16"/>
              </a:rPr>
              <a:t>le </a:t>
            </a:r>
            <a:r>
              <a:rPr lang="en-CA" sz="2000" b="1" dirty="0" err="1" smtClean="0">
                <a:solidFill>
                  <a:srgbClr val="000000"/>
                </a:solidFill>
                <a:latin typeface="Arial - 16"/>
              </a:rPr>
              <a:t>sommet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. </a:t>
            </a:r>
          </a:p>
          <a:p>
            <a:endParaRPr lang="en-CA" sz="2000" dirty="0" smtClean="0">
              <a:solidFill>
                <a:srgbClr val="000000"/>
              </a:solidFill>
              <a:latin typeface="Arial - 16"/>
            </a:endParaRPr>
          </a:p>
          <a:p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(</a:t>
            </a:r>
            <a:r>
              <a:rPr lang="en-CA" sz="2000" dirty="0" err="1" smtClean="0">
                <a:solidFill>
                  <a:srgbClr val="000000"/>
                </a:solidFill>
                <a:latin typeface="Arial - 16"/>
              </a:rPr>
              <a:t>Dans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en-CA" sz="2000" dirty="0" err="1" smtClean="0">
                <a:solidFill>
                  <a:srgbClr val="000000"/>
                </a:solidFill>
                <a:latin typeface="Arial - 16"/>
              </a:rPr>
              <a:t>tes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 </a:t>
            </a:r>
            <a:r>
              <a:rPr lang="en-CA" sz="2000" dirty="0" err="1" smtClean="0">
                <a:solidFill>
                  <a:srgbClr val="000000"/>
                </a:solidFill>
                <a:latin typeface="Arial - 16"/>
              </a:rPr>
              <a:t>propres</a:t>
            </a:r>
            <a:r>
              <a:rPr lang="en-CA" sz="2000" dirty="0" smtClean="0">
                <a:solidFill>
                  <a:srgbClr val="000000"/>
                </a:solidFill>
                <a:latin typeface="Arial - 16"/>
              </a:rPr>
              <a:t> mots, </a:t>
            </a:r>
            <a:r>
              <a:rPr lang="fr-FR" sz="2000" b="1" dirty="0" smtClean="0">
                <a:solidFill>
                  <a:srgbClr val="000000"/>
                </a:solidFill>
                <a:latin typeface="Arial - 16"/>
              </a:rPr>
              <a:t>explique ce qui est un sommet</a:t>
            </a:r>
            <a:r>
              <a:rPr lang="fr-FR" sz="2000" dirty="0" smtClean="0">
                <a:solidFill>
                  <a:srgbClr val="000000"/>
                </a:solidFill>
                <a:latin typeface="Arial - 16"/>
              </a:rPr>
              <a:t>?)</a:t>
            </a:r>
            <a:endParaRPr lang="en-CA" sz="2000" dirty="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185129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169517"/>
            <a:ext cx="9753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 - 18"/>
              </a:rPr>
              <a:t>Va à la page 127 et copie les 5 angles avec leurs définitions dans ton cahier pour tes notes. </a:t>
            </a:r>
          </a:p>
          <a:p>
            <a:r>
              <a:rPr lang="fr-FR" dirty="0" smtClean="0">
                <a:solidFill>
                  <a:srgbClr val="000000"/>
                </a:solidFill>
                <a:latin typeface="Arial - 18"/>
              </a:rPr>
              <a:t>*Utilise une règle pour dessiner les angles.</a:t>
            </a:r>
            <a:endParaRPr lang="en-CA" dirty="0">
              <a:solidFill>
                <a:srgbClr val="000000"/>
              </a:solidFill>
              <a:latin typeface="Arial - 18"/>
            </a:endParaRPr>
          </a:p>
        </p:txBody>
      </p:sp>
    </p:spTree>
    <p:extLst>
      <p:ext uri="{BB962C8B-B14F-4D97-AF65-F5344CB8AC3E}">
        <p14:creationId xmlns:p14="http://schemas.microsoft.com/office/powerpoint/2010/main" val="40258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11" y="1171051"/>
            <a:ext cx="7852788" cy="20005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400" dirty="0" err="1" smtClean="0">
                <a:solidFill>
                  <a:srgbClr val="000000"/>
                </a:solidFill>
                <a:latin typeface="Arial - 23"/>
              </a:rPr>
              <a:t>Pratique</a:t>
            </a:r>
            <a:r>
              <a:rPr lang="en-CA" sz="2400" dirty="0" smtClean="0">
                <a:solidFill>
                  <a:srgbClr val="000000"/>
                </a:solidFill>
                <a:latin typeface="Arial - 23"/>
              </a:rPr>
              <a:t>!</a:t>
            </a:r>
          </a:p>
          <a:p>
            <a:endParaRPr lang="en-CA" sz="2400" dirty="0" smtClean="0">
              <a:solidFill>
                <a:srgbClr val="000000"/>
              </a:solidFill>
              <a:latin typeface="Arial - 23"/>
            </a:endParaRPr>
          </a:p>
          <a:p>
            <a:r>
              <a:rPr lang="fr-FR" sz="2400" dirty="0" err="1" smtClean="0">
                <a:solidFill>
                  <a:srgbClr val="000000"/>
                </a:solidFill>
                <a:latin typeface="Arial - 23"/>
              </a:rPr>
              <a:t>Compléte</a:t>
            </a:r>
            <a:r>
              <a:rPr lang="fr-FR" sz="2400" dirty="0" smtClean="0">
                <a:solidFill>
                  <a:srgbClr val="000000"/>
                </a:solidFill>
                <a:latin typeface="Arial - 23"/>
              </a:rPr>
              <a:t> les questions 1 et 2 aux pages 127 à 128.</a:t>
            </a:r>
          </a:p>
          <a:p>
            <a:endParaRPr lang="en-CA" sz="2400" dirty="0" smtClean="0">
              <a:solidFill>
                <a:srgbClr val="000000"/>
              </a:solidFill>
              <a:latin typeface="Arial - 23"/>
            </a:endParaRPr>
          </a:p>
          <a:p>
            <a:endParaRPr lang="en-CA" sz="1400" dirty="0" smtClean="0">
              <a:solidFill>
                <a:srgbClr val="000000"/>
              </a:solidFill>
              <a:latin typeface="Arial - 23"/>
            </a:endParaRPr>
          </a:p>
          <a:p>
            <a:endParaRPr lang="en-CA" sz="1400" dirty="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137242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829" y="881046"/>
            <a:ext cx="383163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800" dirty="0" smtClean="0">
                <a:solidFill>
                  <a:srgbClr val="000000"/>
                </a:solidFill>
                <a:latin typeface="Arial - 27"/>
              </a:rPr>
              <a:t>Question de sortie #1</a:t>
            </a:r>
            <a:endParaRPr lang="en-CA" sz="2800" dirty="0">
              <a:solidFill>
                <a:srgbClr val="000000"/>
              </a:solidFill>
              <a:latin typeface="Arial - 27"/>
            </a:endParaRPr>
          </a:p>
        </p:txBody>
      </p:sp>
    </p:spTree>
    <p:extLst>
      <p:ext uri="{BB962C8B-B14F-4D97-AF65-F5344CB8AC3E}">
        <p14:creationId xmlns:p14="http://schemas.microsoft.com/office/powerpoint/2010/main" val="83807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331" y="661918"/>
            <a:ext cx="88392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3200" dirty="0" smtClean="0">
                <a:solidFill>
                  <a:srgbClr val="000000"/>
                </a:solidFill>
                <a:latin typeface="Arial - 28"/>
              </a:rPr>
              <a:t>Estimer en utilisant les angles de référence</a:t>
            </a:r>
            <a:endParaRPr lang="en-CA" sz="3200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231" y="1913533"/>
            <a:ext cx="96774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err="1" smtClean="0">
                <a:solidFill>
                  <a:srgbClr val="000000"/>
                </a:solidFill>
                <a:latin typeface="Arial - 18"/>
              </a:rPr>
              <a:t>Copie</a:t>
            </a:r>
            <a:r>
              <a:rPr lang="en-CA" b="1" dirty="0" smtClean="0">
                <a:solidFill>
                  <a:srgbClr val="000000"/>
                </a:solidFill>
                <a:latin typeface="Arial - 18"/>
              </a:rPr>
              <a:t> les 6 angles</a:t>
            </a:r>
            <a:r>
              <a:rPr lang="fr-FR" dirty="0" smtClean="0">
                <a:solidFill>
                  <a:srgbClr val="000000"/>
                </a:solidFill>
                <a:latin typeface="Arial - 18"/>
              </a:rPr>
              <a:t> en bas de la page 135 avec leurs </a:t>
            </a:r>
            <a:r>
              <a:rPr lang="fr-FR" b="1" dirty="0" smtClean="0">
                <a:solidFill>
                  <a:srgbClr val="000000"/>
                </a:solidFill>
                <a:latin typeface="Arial - 18"/>
              </a:rPr>
              <a:t>définitions</a:t>
            </a:r>
            <a:r>
              <a:rPr lang="fr-FR" dirty="0" smtClean="0">
                <a:solidFill>
                  <a:srgbClr val="000000"/>
                </a:solidFill>
                <a:latin typeface="Arial - 18"/>
              </a:rPr>
              <a:t> dans ton cahier.</a:t>
            </a:r>
          </a:p>
          <a:p>
            <a:r>
              <a:rPr lang="fr-FR" dirty="0" smtClean="0">
                <a:solidFill>
                  <a:srgbClr val="000000"/>
                </a:solidFill>
                <a:latin typeface="Arial - 18"/>
              </a:rPr>
              <a:t>(Utilise une règle pour dessiner les angles.)</a:t>
            </a:r>
          </a:p>
          <a:p>
            <a:endParaRPr lang="en-CA" dirty="0" smtClean="0">
              <a:solidFill>
                <a:srgbClr val="000000"/>
              </a:solidFill>
              <a:latin typeface="Arial - 18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Arial - 18"/>
              </a:rPr>
              <a:t>*Pour </a:t>
            </a:r>
            <a:r>
              <a:rPr lang="en-CA" b="1" dirty="0" err="1" smtClean="0">
                <a:solidFill>
                  <a:srgbClr val="000000"/>
                </a:solidFill>
                <a:latin typeface="Arial - 18"/>
              </a:rPr>
              <a:t>estimer</a:t>
            </a:r>
            <a:r>
              <a:rPr lang="fr-FR" dirty="0" smtClean="0">
                <a:solidFill>
                  <a:srgbClr val="000000"/>
                </a:solidFill>
                <a:latin typeface="Arial - 18"/>
              </a:rPr>
              <a:t> la mesure d'un angle, tu peux utiliser </a:t>
            </a:r>
            <a:r>
              <a:rPr lang="fr-FR" b="1" dirty="0" smtClean="0">
                <a:solidFill>
                  <a:srgbClr val="000000"/>
                </a:solidFill>
                <a:latin typeface="Arial - 18"/>
              </a:rPr>
              <a:t>45°, 90° et 180°</a:t>
            </a:r>
            <a:r>
              <a:rPr lang="fr-FR" dirty="0" smtClean="0">
                <a:solidFill>
                  <a:srgbClr val="000000"/>
                </a:solidFill>
                <a:latin typeface="Arial - 18"/>
              </a:rPr>
              <a:t> comme </a:t>
            </a:r>
            <a:r>
              <a:rPr lang="fr-FR" b="1" dirty="0" smtClean="0">
                <a:solidFill>
                  <a:srgbClr val="000000"/>
                </a:solidFill>
                <a:latin typeface="Arial - 18"/>
              </a:rPr>
              <a:t>angles                   de références</a:t>
            </a:r>
            <a:r>
              <a:rPr lang="fr-FR" sz="1000" b="1" dirty="0" smtClean="0">
                <a:solidFill>
                  <a:srgbClr val="000000"/>
                </a:solidFill>
                <a:latin typeface="Arial - 18"/>
              </a:rPr>
              <a:t>.</a:t>
            </a:r>
            <a:endParaRPr lang="en-CA" sz="1000" b="1" dirty="0">
              <a:solidFill>
                <a:srgbClr val="000000"/>
              </a:solidFill>
              <a:latin typeface="Arial - 1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5283" y="4584840"/>
            <a:ext cx="6542024" cy="1546098"/>
            <a:chOff x="1574800" y="2997200"/>
            <a:chExt cx="6542024" cy="1546098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800" y="3136900"/>
              <a:ext cx="1742821" cy="122885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350" y="2997200"/>
              <a:ext cx="1546098" cy="15460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416300"/>
              <a:ext cx="1868424" cy="97624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133083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9" y="1139930"/>
            <a:ext cx="96520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400" dirty="0" err="1" smtClean="0">
                <a:solidFill>
                  <a:srgbClr val="000000"/>
                </a:solidFill>
                <a:latin typeface="Arial - 25"/>
              </a:rPr>
              <a:t>Pratique</a:t>
            </a:r>
            <a:r>
              <a:rPr lang="en-CA" sz="2400" dirty="0" smtClean="0">
                <a:solidFill>
                  <a:srgbClr val="000000"/>
                </a:solidFill>
                <a:latin typeface="Arial - 25"/>
              </a:rPr>
              <a:t>!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Arial - 25"/>
              </a:rPr>
              <a:t>Compléter la question #2 à la page 136.</a:t>
            </a:r>
          </a:p>
          <a:p>
            <a:endParaRPr lang="fr-FR" sz="2400" dirty="0" smtClean="0">
              <a:solidFill>
                <a:srgbClr val="000000"/>
              </a:solidFill>
              <a:latin typeface="Arial - 25"/>
            </a:endParaRPr>
          </a:p>
          <a:p>
            <a:r>
              <a:rPr lang="fr-FR" sz="2400" dirty="0" smtClean="0">
                <a:solidFill>
                  <a:srgbClr val="000000"/>
                </a:solidFill>
                <a:latin typeface="Arial - 25"/>
              </a:rPr>
              <a:t>*Il faut seulement compléter le premier point de la question: Choisis un angle de référence approprié et estime la mesure de l'angle. </a:t>
            </a:r>
            <a:endParaRPr lang="en-CA" sz="2400" dirty="0">
              <a:solidFill>
                <a:srgbClr val="000000"/>
              </a:solidFill>
              <a:latin typeface="Arial - 25"/>
            </a:endParaRPr>
          </a:p>
        </p:txBody>
      </p:sp>
    </p:spTree>
    <p:extLst>
      <p:ext uri="{BB962C8B-B14F-4D97-AF65-F5344CB8AC3E}">
        <p14:creationId xmlns:p14="http://schemas.microsoft.com/office/powerpoint/2010/main" val="156097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00" y="774700"/>
            <a:ext cx="4473067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  <a:latin typeface="Arial - 36"/>
              </a:rPr>
              <a:t>Question de sortie #2</a:t>
            </a:r>
            <a:endParaRPr lang="en-CA" sz="32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18301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0" y="444500"/>
            <a:ext cx="397858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3200" dirty="0" err="1" smtClean="0">
                <a:solidFill>
                  <a:srgbClr val="000000"/>
                </a:solidFill>
                <a:latin typeface="Arial - 35"/>
              </a:rPr>
              <a:t>Mesurer</a:t>
            </a:r>
            <a:r>
              <a:rPr lang="en-CA" sz="3200" dirty="0" smtClean="0">
                <a:solidFill>
                  <a:srgbClr val="000000"/>
                </a:solidFill>
                <a:latin typeface="Arial - 35"/>
              </a:rPr>
              <a:t> les angles</a:t>
            </a:r>
            <a:endParaRPr lang="en-CA" sz="3200" dirty="0">
              <a:solidFill>
                <a:srgbClr val="000000"/>
              </a:solidFill>
              <a:latin typeface="Arial - 3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07" y="970151"/>
            <a:ext cx="2369947" cy="242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6800361" y="635104"/>
            <a:ext cx="2933700" cy="1532891"/>
            <a:chOff x="6845300" y="-88900"/>
            <a:chExt cx="2933700" cy="15328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912100" y="1435100"/>
              <a:ext cx="186690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845300" y="-88900"/>
              <a:ext cx="1066800" cy="15240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7769860" y="1188720"/>
              <a:ext cx="394971" cy="255271"/>
            </a:xfrm>
            <a:custGeom>
              <a:avLst/>
              <a:gdLst/>
              <a:ahLst/>
              <a:cxnLst/>
              <a:rect l="0" t="0" r="0" b="0"/>
              <a:pathLst>
                <a:path w="394971" h="255271">
                  <a:moveTo>
                    <a:pt x="394970" y="255270"/>
                  </a:moveTo>
                  <a:lnTo>
                    <a:pt x="393700" y="222250"/>
                  </a:lnTo>
                  <a:lnTo>
                    <a:pt x="387350" y="190500"/>
                  </a:lnTo>
                  <a:lnTo>
                    <a:pt x="377190" y="158750"/>
                  </a:lnTo>
                  <a:lnTo>
                    <a:pt x="363220" y="130810"/>
                  </a:lnTo>
                  <a:lnTo>
                    <a:pt x="344170" y="102870"/>
                  </a:lnTo>
                  <a:lnTo>
                    <a:pt x="322579" y="77470"/>
                  </a:lnTo>
                  <a:lnTo>
                    <a:pt x="298450" y="54610"/>
                  </a:lnTo>
                  <a:lnTo>
                    <a:pt x="270510" y="35560"/>
                  </a:lnTo>
                  <a:lnTo>
                    <a:pt x="240029" y="20320"/>
                  </a:lnTo>
                  <a:lnTo>
                    <a:pt x="208279" y="8890"/>
                  </a:lnTo>
                  <a:lnTo>
                    <a:pt x="173990" y="1270"/>
                  </a:lnTo>
                  <a:lnTo>
                    <a:pt x="139700" y="0"/>
                  </a:lnTo>
                  <a:lnTo>
                    <a:pt x="101600" y="1270"/>
                  </a:lnTo>
                  <a:lnTo>
                    <a:pt x="64770" y="10160"/>
                  </a:lnTo>
                  <a:lnTo>
                    <a:pt x="31750" y="22860"/>
                  </a:lnTo>
                  <a:lnTo>
                    <a:pt x="0" y="406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>
            <a:hlinkClick r:id="rId3"/>
          </p:cNvPr>
          <p:cNvSpPr txBox="1"/>
          <p:nvPr/>
        </p:nvSpPr>
        <p:spPr>
          <a:xfrm>
            <a:off x="614903" y="5269523"/>
            <a:ext cx="671885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  <a:latin typeface="Arial - 20"/>
              </a:rPr>
              <a:t>http://www.abcya.com/measuring_angles.htm</a:t>
            </a:r>
            <a:endParaRPr lang="en-CA" sz="24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73" y="3477435"/>
            <a:ext cx="96520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- 18"/>
              </a:rPr>
              <a:t>Click on the following website. Go through the tutorial and complete the practice.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- 18"/>
              </a:rPr>
              <a:t>This will show you how to measure angles using a protractor.</a:t>
            </a:r>
            <a:endParaRPr lang="en-CA" sz="2000" dirty="0">
              <a:solidFill>
                <a:srgbClr val="000000"/>
              </a:solidFill>
              <a:latin typeface="Arial - 18"/>
            </a:endParaRPr>
          </a:p>
        </p:txBody>
      </p:sp>
    </p:spTree>
    <p:extLst>
      <p:ext uri="{BB962C8B-B14F-4D97-AF65-F5344CB8AC3E}">
        <p14:creationId xmlns:p14="http://schemas.microsoft.com/office/powerpoint/2010/main" val="303993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338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 - 16</vt:lpstr>
      <vt:lpstr>Arial - 37</vt:lpstr>
      <vt:lpstr>Arial</vt:lpstr>
      <vt:lpstr>Arial - 23</vt:lpstr>
      <vt:lpstr>Arial - 51</vt:lpstr>
      <vt:lpstr>Calibri Light</vt:lpstr>
      <vt:lpstr>Arial - 31</vt:lpstr>
      <vt:lpstr>Arial - 26</vt:lpstr>
      <vt:lpstr>Arial - 22</vt:lpstr>
      <vt:lpstr>Arial - 18</vt:lpstr>
      <vt:lpstr>Arial - 25</vt:lpstr>
      <vt:lpstr>Calibri</vt:lpstr>
      <vt:lpstr>Arial - 21</vt:lpstr>
      <vt:lpstr>Arial - 28</vt:lpstr>
      <vt:lpstr>Arial - 33</vt:lpstr>
      <vt:lpstr>Arial - 27</vt:lpstr>
      <vt:lpstr>Arial - 36</vt:lpstr>
      <vt:lpstr>Arial - 35</vt:lpstr>
      <vt:lpstr>Arial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3</cp:revision>
  <dcterms:created xsi:type="dcterms:W3CDTF">2018-04-30T13:46:07Z</dcterms:created>
  <dcterms:modified xsi:type="dcterms:W3CDTF">2018-05-01T11:40:08Z</dcterms:modified>
</cp:coreProperties>
</file>