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5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3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4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0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6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8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9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53FC9-9B25-476D-99C7-F4AA34B20973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F1610-B53D-40A0-96B4-BE739AC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44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390186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19600"/>
                <a:gridCol w="4419600"/>
              </a:tblGrid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x 6 = ____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x 4 = ____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 x 3 = ____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</a:t>
                      </a:r>
                      <a:r>
                        <a:rPr lang="en-US" sz="280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= ____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 </a:t>
                      </a:r>
                      <a:r>
                        <a:rPr lang="en-US" sz="280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= ____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1.89 </a:t>
                      </a:r>
                      <a:r>
                        <a:rPr lang="en-US" sz="280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= ____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 of the rectangle</a:t>
                      </a: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perimeter of the square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676400" y="5029200"/>
            <a:ext cx="21336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0.3mm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6096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0.9mm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4876800"/>
            <a:ext cx="1554480" cy="15544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5410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0.36cm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231793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839200"/>
              </a:tblGrid>
              <a:tr h="6553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total area of the shapes below.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Isosceles Triangle 9"/>
          <p:cNvSpPr/>
          <p:nvPr/>
        </p:nvSpPr>
        <p:spPr>
          <a:xfrm>
            <a:off x="6705600" y="1828800"/>
            <a:ext cx="1524000" cy="14478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10400" y="3272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>
            <a:stCxn id="10" idx="0"/>
            <a:endCxn id="10" idx="3"/>
          </p:cNvCxnSpPr>
          <p:nvPr/>
        </p:nvCxnSpPr>
        <p:spPr>
          <a:xfrm>
            <a:off x="7467600" y="1828800"/>
            <a:ext cx="0" cy="14478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24600" y="2612082"/>
            <a:ext cx="1066800" cy="5938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4000" y="2286000"/>
                <a:ext cx="1143000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286000"/>
                <a:ext cx="1143000" cy="614655"/>
              </a:xfrm>
              <a:prstGeom prst="rect">
                <a:avLst/>
              </a:prstGeom>
              <a:blipFill rotWithShape="1">
                <a:blip r:embed="rId2"/>
                <a:stretch>
                  <a:fillRect l="-7979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 rot="5400000">
            <a:off x="3962400" y="4262735"/>
            <a:ext cx="21336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5228" y="456530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13m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8629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38200" y="4495800"/>
            <a:ext cx="1447800" cy="1447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21" idx="2"/>
          </p:cNvCxnSpPr>
          <p:nvPr/>
        </p:nvCxnSpPr>
        <p:spPr>
          <a:xfrm>
            <a:off x="838200" y="5219700"/>
            <a:ext cx="723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0600" y="4800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90cm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6065222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= </a:t>
            </a:r>
            <a:r>
              <a:rPr lang="el-GR" sz="28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r</a:t>
            </a:r>
            <a:r>
              <a:rPr lang="en-US" sz="2400" baseline="300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2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800" y="1958736"/>
            <a:ext cx="21336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40421" y="226879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0.3m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02553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0.9m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443779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19600"/>
                <a:gridCol w="4419600"/>
              </a:tblGrid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x ____ = 504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 x ____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 x 90 = 3780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 </a:t>
                      </a:r>
                      <a:r>
                        <a:rPr lang="en-US" sz="280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 = 5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</a:t>
                      </a: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 </a:t>
                      </a:r>
                      <a:r>
                        <a:rPr lang="en-US" sz="2800" baseline="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 = 6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 area of the triangle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 height of the triangle</a:t>
                      </a: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Isosceles Triangle 1"/>
          <p:cNvSpPr/>
          <p:nvPr/>
        </p:nvSpPr>
        <p:spPr>
          <a:xfrm>
            <a:off x="2286000" y="4800600"/>
            <a:ext cx="1524000" cy="14478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62439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0.3cm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>
            <a:stCxn id="2" idx="0"/>
            <a:endCxn id="2" idx="3"/>
          </p:cNvCxnSpPr>
          <p:nvPr/>
        </p:nvCxnSpPr>
        <p:spPr>
          <a:xfrm>
            <a:off x="3048000" y="4800600"/>
            <a:ext cx="0" cy="14478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6934200" y="4572000"/>
            <a:ext cx="1524000" cy="14478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24400" y="5181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Area: 48cm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6096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8cm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5596235"/>
            <a:ext cx="1219200" cy="11876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5257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666247"/>
                  </p:ext>
                </p:extLst>
              </p:nvPr>
            </p:nvGraphicFramePr>
            <p:xfrm>
              <a:off x="152400" y="152400"/>
              <a:ext cx="8839200" cy="6553200"/>
            </p:xfrm>
            <a:graphic>
              <a:graphicData uri="http://schemas.openxmlformats.org/drawingml/2006/table">
                <a:tbl>
                  <a:tblPr>
                    <a:effectLst/>
                  </a:tblPr>
                  <a:tblGrid>
                    <a:gridCol w="4419600"/>
                    <a:gridCol w="4419600"/>
                  </a:tblGrid>
                  <a:tr h="3276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 </a:t>
                          </a:r>
                          <a:r>
                            <a:rPr lang="en-US" sz="280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÷ </a:t>
                          </a: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 = ____</a:t>
                          </a: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 </a:t>
                          </a:r>
                          <a:r>
                            <a:rPr lang="en-US" sz="280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÷ </a:t>
                          </a: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____</a:t>
                          </a:r>
                        </a:p>
                        <a:p>
                          <a:pPr algn="ctr"/>
                          <a:endParaRPr lang="en-US" sz="2800" baseline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 </a:t>
                          </a:r>
                          <a:r>
                            <a:rPr lang="en-US" sz="2800" baseline="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÷ 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= ____</a:t>
                          </a:r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mpd="sng">
                          <a:solidFill>
                            <a:srgbClr val="FFFFFF"/>
                          </a:solidFill>
                          <a:prstDash val="soli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solidFill>
                            <a:srgbClr val="FFFFFF"/>
                          </a:solidFill>
                          <a:prstDash val="soli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9 = ____</a:t>
                          </a:r>
                          <a:b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 x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____</a:t>
                          </a:r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mpd="sng">
                          <a:solidFill>
                            <a:srgbClr val="FFFFFF"/>
                          </a:solidFill>
                          <a:prstDash val="soli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76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Find the area of the triangle</a:t>
                          </a: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solidFill>
                            <a:srgbClr val="FFFFFF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Find the area of the triangle</a:t>
                          </a: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666247"/>
                  </p:ext>
                </p:extLst>
              </p:nvPr>
            </p:nvGraphicFramePr>
            <p:xfrm>
              <a:off x="152400" y="152400"/>
              <a:ext cx="8839200" cy="6553200"/>
            </p:xfrm>
            <a:graphic>
              <a:graphicData uri="http://schemas.openxmlformats.org/drawingml/2006/table">
                <a:tbl>
                  <a:tblPr>
                    <a:effectLst/>
                  </a:tblPr>
                  <a:tblGrid>
                    <a:gridCol w="4419600"/>
                    <a:gridCol w="4419600"/>
                  </a:tblGrid>
                  <a:tr h="3276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 </a:t>
                          </a:r>
                          <a:r>
                            <a:rPr lang="en-US" sz="280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÷ </a:t>
                          </a: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 = ____</a:t>
                          </a: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 </a:t>
                          </a:r>
                          <a:r>
                            <a:rPr lang="en-US" sz="280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÷ </a:t>
                          </a: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____</a:t>
                          </a:r>
                        </a:p>
                        <a:p>
                          <a:pPr algn="ctr"/>
                          <a:endParaRPr lang="en-US" sz="2800" baseline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 </a:t>
                          </a:r>
                          <a:r>
                            <a:rPr lang="en-US" sz="2800" baseline="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÷ 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= ____</a:t>
                          </a:r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mpd="sng">
                          <a:solidFill>
                            <a:srgbClr val="FFFFFF"/>
                          </a:solidFill>
                          <a:prstDash val="soli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solidFill>
                            <a:srgbClr val="FFFFFF"/>
                          </a:solidFill>
                          <a:prstDash val="soli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mpd="sng">
                          <a:solidFill>
                            <a:srgbClr val="FFFFFF"/>
                          </a:solidFill>
                          <a:prstDash val="soli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b="-99814"/>
                          </a:stretch>
                        </a:blipFill>
                      </a:tcPr>
                    </a:tc>
                  </a:tr>
                  <a:tr h="3276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Find the area of the triangle</a:t>
                          </a: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solidFill>
                            <a:srgbClr val="FFFFFF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Find the area of the triangle</a:t>
                          </a: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Right Triangle 1"/>
          <p:cNvSpPr/>
          <p:nvPr/>
        </p:nvSpPr>
        <p:spPr>
          <a:xfrm>
            <a:off x="1219200" y="4572000"/>
            <a:ext cx="3200400" cy="15240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9800" y="6096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Triangle 6"/>
          <p:cNvSpPr/>
          <p:nvPr/>
        </p:nvSpPr>
        <p:spPr>
          <a:xfrm flipH="1">
            <a:off x="5638800" y="4724400"/>
            <a:ext cx="2514600" cy="15240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70520" y="6065520"/>
            <a:ext cx="182880" cy="1828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62439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9663375">
            <a:off x="6400800" y="4953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795326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19600"/>
                <a:gridCol w="4419600"/>
              </a:tblGrid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 area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 area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 circumference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 circumference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066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= </a:t>
            </a:r>
            <a:r>
              <a:rPr lang="el-GR" sz="28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r</a:t>
            </a:r>
            <a:r>
              <a:rPr lang="en-US" sz="2400" baseline="300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2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066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= </a:t>
            </a:r>
            <a:r>
              <a:rPr lang="el-GR" sz="28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r</a:t>
            </a:r>
            <a:r>
              <a:rPr lang="en-US" sz="2400" baseline="300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2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096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= </a:t>
            </a:r>
            <a:r>
              <a:rPr lang="el-GR" sz="24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 = 2</a:t>
            </a:r>
            <a:r>
              <a:rPr lang="el-GR" sz="24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6096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= </a:t>
            </a:r>
            <a:r>
              <a:rPr lang="el-GR" sz="24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 = 2</a:t>
            </a:r>
            <a:r>
              <a:rPr lang="el-GR" sz="24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362200" y="1524000"/>
            <a:ext cx="1447800" cy="1447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2" idx="2"/>
          </p:cNvCxnSpPr>
          <p:nvPr/>
        </p:nvCxnSpPr>
        <p:spPr>
          <a:xfrm>
            <a:off x="2362200" y="2247900"/>
            <a:ext cx="723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4600" y="1828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3cm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629400" y="1524000"/>
            <a:ext cx="1447800" cy="1447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2"/>
          </p:cNvCxnSpPr>
          <p:nvPr/>
        </p:nvCxnSpPr>
        <p:spPr>
          <a:xfrm>
            <a:off x="6629400" y="22479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0" y="1828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12cm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4600" y="4724400"/>
            <a:ext cx="1447800" cy="1447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2514600" y="5448300"/>
            <a:ext cx="723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67000" y="502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10400" y="4724400"/>
            <a:ext cx="1447800" cy="1447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2"/>
            <a:endCxn id="18" idx="6"/>
          </p:cNvCxnSpPr>
          <p:nvPr/>
        </p:nvCxnSpPr>
        <p:spPr>
          <a:xfrm>
            <a:off x="7010400" y="54483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39000" y="502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36cm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7287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19600"/>
                <a:gridCol w="4419600"/>
              </a:tblGrid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circle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an area of 243cm</a:t>
                      </a:r>
                      <a:r>
                        <a:rPr lang="en-US" sz="28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What is its diameter?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 use </a:t>
                      </a:r>
                      <a:r>
                        <a:rPr lang="el-GR" sz="3200" baseline="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π</a:t>
                      </a:r>
                      <a:r>
                        <a:rPr lang="en-US" sz="2800" baseline="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circle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a circumference of 72cm. What is its area?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 use </a:t>
                      </a:r>
                      <a:r>
                        <a:rPr lang="el-GR" sz="3200" baseline="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π</a:t>
                      </a:r>
                      <a:r>
                        <a:rPr lang="en-US" sz="2800" baseline="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x 8 = ____</a:t>
                      </a:r>
                      <a:b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 x 6 = ____</a:t>
                      </a:r>
                      <a:b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x ____ = 336 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 </a:t>
                      </a:r>
                      <a:r>
                        <a:rPr lang="en-US" sz="280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= ____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1608 </a:t>
                      </a:r>
                      <a:r>
                        <a:rPr lang="en-US" sz="280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= ____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846 </a:t>
                      </a:r>
                      <a:r>
                        <a:rPr lang="en-US" sz="280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 = 9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109012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839200"/>
              </a:tblGrid>
              <a:tr h="6553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total area of the shapes below.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676400" y="5029200"/>
            <a:ext cx="21336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533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6096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2133600"/>
            <a:ext cx="21336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2438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0.2m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3200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0.8m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86400" y="2667000"/>
            <a:ext cx="21336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2960104"/>
                <a:ext cx="1143000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60104"/>
                <a:ext cx="1143000" cy="613886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096000" y="2205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280m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2600" y="5029200"/>
            <a:ext cx="21336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717221" y="533925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6096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373536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19600"/>
                <a:gridCol w="4419600"/>
              </a:tblGrid>
              <a:tr h="32766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total area of the shapes below.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 + 84 = ____</a:t>
                      </a:r>
                      <a:b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 = 86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+ 37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 + 0.47 = ____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0"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- 36 = ____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81 - 67 = ____ 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 = 2.3 - 0.59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 rot="5400000">
            <a:off x="0" y="2667000"/>
            <a:ext cx="2133600" cy="106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2828" y="29695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267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Triangle 7"/>
          <p:cNvSpPr/>
          <p:nvPr/>
        </p:nvSpPr>
        <p:spPr>
          <a:xfrm rot="16200000">
            <a:off x="1733550" y="4286251"/>
            <a:ext cx="2209800" cy="1257299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05200" y="488257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02768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7359380"/>
                  </p:ext>
                </p:extLst>
              </p:nvPr>
            </p:nvGraphicFramePr>
            <p:xfrm>
              <a:off x="152400" y="152400"/>
              <a:ext cx="8839200" cy="6553200"/>
            </p:xfrm>
            <a:graphic>
              <a:graphicData uri="http://schemas.openxmlformats.org/drawingml/2006/table">
                <a:tbl>
                  <a:tblPr>
                    <a:effectLst/>
                  </a:tblPr>
                  <a:tblGrid>
                    <a:gridCol w="4419600"/>
                    <a:gridCol w="4419600"/>
                  </a:tblGrid>
                  <a:tr h="3276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148 + ____ = 222</a:t>
                          </a:r>
                          <a:b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1.45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0.67 + ____</a:t>
                          </a:r>
                          <a:b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 + 2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baseline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baseline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4.08</a:t>
                          </a:r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mpd="sng">
                          <a:solidFill>
                            <a:srgbClr val="FFFFFF"/>
                          </a:solidFill>
                          <a:prstDash val="soli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solidFill>
                            <a:srgbClr val="FFFFFF"/>
                          </a:solidFill>
                          <a:prstDash val="soli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 = ____ - 43</a:t>
                          </a:r>
                        </a:p>
                        <a:p>
                          <a:pPr algn="ctr"/>
                          <a:endParaRPr lang="en-US" sz="2800" baseline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 - 17 = 89</a:t>
                          </a:r>
                        </a:p>
                        <a:p>
                          <a:pPr algn="ctr"/>
                          <a:endParaRPr lang="en-US" sz="2800" baseline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213 - ____ = 179 </a:t>
                          </a:r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mpd="sng">
                          <a:solidFill>
                            <a:srgbClr val="FFFFFF"/>
                          </a:solidFill>
                          <a:prstDash val="soli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76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x ____ = 336</a:t>
                          </a:r>
                          <a:b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462 = 7 x ____</a:t>
                          </a: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33.5 = ____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5</a:t>
                          </a:r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solidFill>
                            <a:srgbClr val="FFFFFF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circle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has a circumference of 9.6cm. What is its diameter?</a:t>
                          </a:r>
                          <a:b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*** use </a:t>
                          </a:r>
                          <a:r>
                            <a:rPr lang="el-GR" sz="3200" baseline="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π</a:t>
                          </a:r>
                          <a:r>
                            <a:rPr lang="en-US" sz="2800" baseline="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3</a:t>
                          </a:r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7359380"/>
                  </p:ext>
                </p:extLst>
              </p:nvPr>
            </p:nvGraphicFramePr>
            <p:xfrm>
              <a:off x="152400" y="152400"/>
              <a:ext cx="8839200" cy="6553200"/>
            </p:xfrm>
            <a:graphic>
              <a:graphicData uri="http://schemas.openxmlformats.org/drawingml/2006/table">
                <a:tbl>
                  <a:tblPr>
                    <a:effectLst/>
                  </a:tblPr>
                  <a:tblGrid>
                    <a:gridCol w="4419600"/>
                    <a:gridCol w="4419600"/>
                  </a:tblGrid>
                  <a:tr h="3276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mpd="sng">
                          <a:solidFill>
                            <a:srgbClr val="FFFFFF"/>
                          </a:solidFill>
                          <a:prstDash val="soli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solidFill>
                            <a:srgbClr val="FFFFFF"/>
                          </a:solidFill>
                          <a:prstDash val="soli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r="-100000" b="-99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29 = ____ - 43</a:t>
                          </a:r>
                        </a:p>
                        <a:p>
                          <a:pPr algn="ctr"/>
                          <a:endParaRPr lang="en-US" sz="2800" baseline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____ - 17 = 89</a:t>
                          </a:r>
                        </a:p>
                        <a:p>
                          <a:pPr algn="ctr"/>
                          <a:endParaRPr lang="en-US" sz="2800" baseline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213 - ____ = 179 </a:t>
                          </a:r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mpd="sng">
                          <a:solidFill>
                            <a:srgbClr val="FFFFFF"/>
                          </a:solidFill>
                          <a:prstDash val="soli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76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x ____ = 336</a:t>
                          </a:r>
                          <a:b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462 = 7 x ____</a:t>
                          </a:r>
                        </a:p>
                        <a:p>
                          <a:pPr algn="ctr"/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33.5 = ____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5</a:t>
                          </a:r>
                          <a:endPara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solidFill>
                            <a:srgbClr val="FFFFFF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circle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has a circumference of 9.6cm. What is its diameter?</a:t>
                          </a:r>
                          <a:b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/>
                          </a:r>
                          <a:b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*** use </a:t>
                          </a:r>
                          <a:r>
                            <a:rPr lang="el-GR" sz="3200" baseline="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π</a:t>
                          </a:r>
                          <a:r>
                            <a:rPr lang="en-US" sz="2800" baseline="0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8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= 3</a:t>
                          </a:r>
                          <a:endParaRPr lang="en-US" sz="28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555971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19600"/>
                <a:gridCol w="4419600"/>
              </a:tblGrid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 the area and the circumference</a:t>
                      </a: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rectangle has an area of 120cm</a:t>
                      </a:r>
                      <a:r>
                        <a:rPr lang="en-US" sz="28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What could be its perimeter?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area of the triangle.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 </a:t>
                      </a:r>
                      <a:r>
                        <a:rPr lang="en-US" sz="280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=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____</a:t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 </a:t>
                      </a:r>
                      <a:r>
                        <a:rPr lang="en-US" sz="2800" baseline="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= ____</a:t>
                      </a:r>
                    </a:p>
                    <a:p>
                      <a:pPr algn="ctr"/>
                      <a:endParaRPr lang="en-US" sz="2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 </a:t>
                      </a:r>
                      <a:r>
                        <a:rPr lang="en-US" sz="2800" baseline="0" dirty="0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a:t>÷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= ____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25247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= </a:t>
            </a:r>
            <a:r>
              <a:rPr lang="el-GR" sz="28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r</a:t>
            </a:r>
            <a:r>
              <a:rPr lang="en-US" sz="2400" baseline="300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2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59" y="296654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= </a:t>
            </a:r>
            <a:r>
              <a:rPr lang="el-GR" sz="28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 = 2</a:t>
            </a:r>
            <a:r>
              <a:rPr lang="el-GR" sz="2800" dirty="0" smtClean="0">
                <a:latin typeface="Cambria Math"/>
                <a:ea typeface="Cambria Math"/>
                <a:cs typeface="Arial" panose="020B0604020202020204" pitchFamily="34" charset="0"/>
              </a:rPr>
              <a:t>π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1524000"/>
            <a:ext cx="1447800" cy="14478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>
            <a:off x="2362200" y="2247900"/>
            <a:ext cx="723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4600" y="1828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90cm</a:t>
            </a:r>
            <a:endParaRPr lang="en-US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2286000" y="4800600"/>
            <a:ext cx="1524000" cy="14478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90800" y="62439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4cm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>
            <a:stCxn id="12" idx="0"/>
            <a:endCxn id="12" idx="3"/>
          </p:cNvCxnSpPr>
          <p:nvPr/>
        </p:nvCxnSpPr>
        <p:spPr>
          <a:xfrm>
            <a:off x="3048000" y="4800600"/>
            <a:ext cx="0" cy="14478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5000" y="5583882"/>
            <a:ext cx="1066800" cy="5938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14400" y="5257800"/>
                <a:ext cx="1143000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257800"/>
                <a:ext cx="1143000" cy="614655"/>
              </a:xfrm>
              <a:prstGeom prst="rect">
                <a:avLst/>
              </a:prstGeom>
              <a:blipFill rotWithShape="1">
                <a:blip r:embed="rId2"/>
                <a:stretch>
                  <a:fillRect l="-7979" b="-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972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Grade xmlns="c91fa550-a543-45a2-866e-8ce537a9e6a3">
      <Value>8</Value>
    </Grade>
    <Outcome xmlns="c91fa550-a543-45a2-866e-8ce537a9e6a3">SS2/SS3</Outcome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458A99752B3D4BA4ABA64DDE8EEABA" ma:contentTypeVersion="9" ma:contentTypeDescription="Create a new document." ma:contentTypeScope="" ma:versionID="0a94b180443b09fff0aec6a43c49ab32">
  <xsd:schema xmlns:xsd="http://www.w3.org/2001/XMLSchema" xmlns:xs="http://www.w3.org/2001/XMLSchema" xmlns:p="http://schemas.microsoft.com/office/2006/metadata/properties" xmlns:ns1="http://schemas.microsoft.com/sharepoint/v3" xmlns:ns2="c91fa550-a543-45a2-866e-8ce537a9e6a3" targetNamespace="http://schemas.microsoft.com/office/2006/metadata/properties" ma:root="true" ma:fieldsID="b775e3f280ee87f910065d138489a6a1" ns1:_="" ns2:_="">
    <xsd:import namespace="http://schemas.microsoft.com/sharepoint/v3"/>
    <xsd:import namespace="c91fa550-a543-45a2-866e-8ce537a9e6a3"/>
    <xsd:element name="properties">
      <xsd:complexType>
        <xsd:sequence>
          <xsd:element name="documentManagement">
            <xsd:complexType>
              <xsd:all>
                <xsd:element ref="ns2:Grade" minOccurs="0"/>
                <xsd:element ref="ns2:Outcome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fa550-a543-45a2-866e-8ce537a9e6a3" elementFormDefault="qualified">
    <xsd:import namespace="http://schemas.microsoft.com/office/2006/documentManagement/types"/>
    <xsd:import namespace="http://schemas.microsoft.com/office/infopath/2007/PartnerControls"/>
    <xsd:element name="Grade" ma:index="4" nillable="true" ma:displayName="Grade" ma:default="8" ma:internalName="Grad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K"/>
                    <xsd:enumeration value="1"/>
                    <xsd:enumeration value="2"/>
                    <xsd:enumeration value="3"/>
                    <xsd:enumeration value="4"/>
                    <xsd:enumeration value="5"/>
                    <xsd:enumeration value="6"/>
                    <xsd:enumeration value="7"/>
                    <xsd:enumeration value="8"/>
                  </xsd:restriction>
                </xsd:simpleType>
              </xsd:element>
            </xsd:sequence>
          </xsd:extension>
        </xsd:complexContent>
      </xsd:complexType>
    </xsd:element>
    <xsd:element name="Outcome" ma:index="5" ma:displayName="Outcome" ma:default="N1" ma:format="RadioButtons" ma:internalName="Outcome" ma:readOnly="false">
      <xsd:simpleType>
        <xsd:restriction base="dms:Choice">
          <xsd:enumeration value="N1"/>
          <xsd:enumeration value="N2"/>
          <xsd:enumeration value="N3"/>
          <xsd:enumeration value="N4"/>
          <xsd:enumeration value="N4/N5"/>
          <xsd:enumeration value="N4/N5/N6"/>
          <xsd:enumeration value="N5"/>
          <xsd:enumeration value="N6"/>
          <xsd:enumeration value="N7"/>
          <xsd:enumeration value="N8"/>
          <xsd:enumeration value="N9"/>
          <xsd:enumeration value="N9/N10"/>
          <xsd:enumeration value="N10"/>
          <xsd:enumeration value="N11"/>
          <xsd:enumeration value="N12"/>
          <xsd:enumeration value="N13"/>
          <xsd:enumeration value="PR1"/>
          <xsd:enumeration value="PR1/PR2"/>
          <xsd:enumeration value="PR2"/>
          <xsd:enumeration value="PR3"/>
          <xsd:enumeration value="PR3/PR4"/>
          <xsd:enumeration value="PR4"/>
          <xsd:enumeration value="PR5"/>
          <xsd:enumeration value="PR6"/>
          <xsd:enumeration value="PR7"/>
          <xsd:enumeration value="SS1"/>
          <xsd:enumeration value="SS1/SS2"/>
          <xsd:enumeration value="SS2"/>
          <xsd:enumeration value="SS2/SS3"/>
          <xsd:enumeration value="SS2/SS3/SS4"/>
          <xsd:enumeration value="SS3"/>
          <xsd:enumeration value="SS4"/>
          <xsd:enumeration value="SS4/SS5"/>
          <xsd:enumeration value="SS5"/>
          <xsd:enumeration value="SS6"/>
          <xsd:enumeration value="SS7"/>
          <xsd:enumeration value="SS7/SS8"/>
          <xsd:enumeration value="SS8"/>
          <xsd:enumeration value="SS9"/>
          <xsd:enumeration value="SP1"/>
          <xsd:enumeration value="SP2"/>
          <xsd:enumeration value="SP3"/>
          <xsd:enumeration value="SP3/SP4"/>
          <xsd:enumeration value="SP4"/>
          <xsd:enumeration value="SP7"/>
          <xsd:enumeration value="SP6"/>
          <xsd:enumeration value="General (other)"/>
          <xsd:enumeration value="Term 1 Data Collection (Formative/Summative)"/>
          <xsd:enumeration value="Term 2 Data Collection (Formative/Summative)"/>
          <xsd:enumeration value="Term 3 Data Collection (Formative/Summative)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4AFC0F-15B6-4C1B-99E6-DB5DE90358D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91fa550-a543-45a2-866e-8ce537a9e6a3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F5C2A5-3CF8-49D6-AE0C-048D7B8324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818A8E-290F-46D2-B8FE-1B0FC2814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91fa550-a543-45a2-866e-8ce537a9e6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359</Words>
  <Application>Microsoft Office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ladmin</dc:creator>
  <cp:lastModifiedBy>Flynn-Fortune, Cynthia (ASD-N)</cp:lastModifiedBy>
  <cp:revision>18</cp:revision>
  <dcterms:created xsi:type="dcterms:W3CDTF">2014-09-22T01:26:03Z</dcterms:created>
  <dcterms:modified xsi:type="dcterms:W3CDTF">2019-03-28T12:59:03Z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0x01010085458A99752B3D4BA4ABA64DDE8EEABA</vt:lpwstr>
  </property>
  <property fmtid="{D5CDD505-2E9C-101B-9397-08002B2CF9AE}" pid="3" name="Order">
    <vt:r8>51800</vt:r8>
  </property>
</Properties>
</file>