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5665-16BC-4F7B-B6D7-9FEFC9A0679D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EC9C-E60C-4E60-A14E-2B62B2B3C0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1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é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EC77-4E5A-455E-827A-B99991B4815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913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EC77-4E5A-455E-827A-B99991B4815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90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EC77-4E5A-455E-827A-B99991B4815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305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59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00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77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80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33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92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7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64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9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24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40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3D0F-73FE-4905-BD6B-18558C95D84C}" type="datetimeFigureOut">
              <a:rPr lang="en-CA" smtClean="0"/>
              <a:t>2020-04-03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E0AB-BC52-4BF2-8E55-1B18B85628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0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CA" sz="2520" b="1" dirty="0"/>
            </a:br>
            <a:r>
              <a:rPr lang="en-CA" sz="2520" b="1" dirty="0"/>
              <a:t>PR2:</a:t>
            </a:r>
            <a:r>
              <a:rPr lang="en-CA" sz="2520" dirty="0"/>
              <a:t> Model and solve problems using linear equations concretely, pictorially and symbolically, where a, b and c are integers.</a:t>
            </a:r>
            <a:br>
              <a:rPr lang="en-CA" sz="2520" dirty="0"/>
            </a:br>
            <a:endParaRPr lang="en-CA" sz="252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/>
              <a:t>ACHIEVEMENT INDICATORS </a:t>
            </a:r>
            <a:endParaRPr lang="en-CA" dirty="0"/>
          </a:p>
          <a:p>
            <a:pPr lvl="0"/>
            <a:r>
              <a:rPr lang="en-CA" dirty="0"/>
              <a:t>Model a given problem with a linear equation and solve the equation using concrete models, e.g., counters, integer tiles. </a:t>
            </a:r>
          </a:p>
          <a:p>
            <a:pPr lvl="0"/>
            <a:r>
              <a:rPr lang="en-CA" dirty="0"/>
              <a:t>Verify the solution to a given linear equation using a variety of methods, including concrete materials, diagrams and substitution. Draw a visual representation of the steps used to solve a given linear equation and record each step symbolically. </a:t>
            </a:r>
          </a:p>
          <a:p>
            <a:pPr lvl="0"/>
            <a:r>
              <a:rPr lang="en-CA" dirty="0"/>
              <a:t>Solve a given linear equation symbolically. </a:t>
            </a:r>
          </a:p>
          <a:p>
            <a:pPr lvl="0"/>
            <a:r>
              <a:rPr lang="en-CA" dirty="0"/>
              <a:t>Identify and correct an error in a given incorrect solution of a linear equation. </a:t>
            </a:r>
          </a:p>
          <a:p>
            <a:pPr lvl="0"/>
            <a:r>
              <a:rPr lang="en-CA" dirty="0"/>
              <a:t>Apply the distributive property to solve a given linear equation, e.g., 2(x + 3) = 5; 2x + 6 = 5;… </a:t>
            </a:r>
          </a:p>
          <a:p>
            <a:pPr lvl="0"/>
            <a:r>
              <a:rPr lang="en-CA" dirty="0"/>
              <a:t>Solve a given problem using a linear equation and record the process.</a:t>
            </a:r>
          </a:p>
        </p:txBody>
      </p:sp>
    </p:spTree>
    <p:extLst>
      <p:ext uri="{BB962C8B-B14F-4D97-AF65-F5344CB8AC3E}">
        <p14:creationId xmlns:p14="http://schemas.microsoft.com/office/powerpoint/2010/main" val="1649618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5998" y="674563"/>
            <a:ext cx="7511555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520" dirty="0"/>
              <a:t>PRACTICE … </a:t>
            </a:r>
            <a:r>
              <a:rPr lang="fr-FR" sz="2520" i="1" dirty="0"/>
              <a:t>PRATIQUE </a:t>
            </a:r>
          </a:p>
          <a:p>
            <a:endParaRPr lang="fr-FR" sz="2520" dirty="0"/>
          </a:p>
          <a:p>
            <a:endParaRPr lang="fr-FR" sz="2520" dirty="0"/>
          </a:p>
          <a:p>
            <a:br>
              <a:rPr lang="fr-FR" sz="1620" dirty="0"/>
            </a:br>
            <a:r>
              <a:rPr lang="fr-FR" sz="2520" dirty="0"/>
              <a:t>page </a:t>
            </a:r>
            <a:r>
              <a:rPr lang="fr-FR" sz="2520" b="1" dirty="0"/>
              <a:t>324</a:t>
            </a:r>
            <a:r>
              <a:rPr lang="fr-FR" sz="2520" dirty="0"/>
              <a:t>   #5, 6 </a:t>
            </a:r>
            <a:r>
              <a:rPr lang="fr-FR" sz="1620" dirty="0"/>
              <a:t>(</a:t>
            </a:r>
            <a:r>
              <a:rPr lang="fr-FR" sz="1620" dirty="0" err="1"/>
              <a:t>draw</a:t>
            </a:r>
            <a:r>
              <a:rPr lang="fr-FR" sz="1620" dirty="0"/>
              <a:t>/ dessine )</a:t>
            </a:r>
            <a:br>
              <a:rPr lang="fr-FR" sz="1620" dirty="0"/>
            </a:br>
            <a:endParaRPr lang="fr-FR" sz="2520" i="1" dirty="0"/>
          </a:p>
          <a:p>
            <a:endParaRPr lang="fr-FR" sz="1620" i="1" dirty="0"/>
          </a:p>
          <a:p>
            <a:endParaRPr lang="fr-FR" sz="1620" i="1" dirty="0"/>
          </a:p>
          <a:p>
            <a:endParaRPr lang="fr-FR" sz="1620" i="1" dirty="0"/>
          </a:p>
          <a:p>
            <a:endParaRPr lang="fr-FR" sz="1620" dirty="0"/>
          </a:p>
        </p:txBody>
      </p:sp>
      <p:sp>
        <p:nvSpPr>
          <p:cNvPr id="3" name="TextBox 2"/>
          <p:cNvSpPr txBox="1"/>
          <p:nvPr/>
        </p:nvSpPr>
        <p:spPr>
          <a:xfrm>
            <a:off x="2410264" y="4422280"/>
            <a:ext cx="471167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20" b="1" dirty="0"/>
              <a:t>Reminder</a:t>
            </a:r>
            <a:r>
              <a:rPr lang="en-CA" sz="1620" dirty="0"/>
              <a:t>: Your answers are found at the back of math book. Please check to see if you are correct.</a:t>
            </a:r>
          </a:p>
          <a:p>
            <a:endParaRPr lang="en-CA" sz="1620" dirty="0"/>
          </a:p>
          <a:p>
            <a:r>
              <a:rPr lang="en-CA" sz="1620" dirty="0" err="1"/>
              <a:t>N’oublies</a:t>
            </a:r>
            <a:r>
              <a:rPr lang="en-CA" sz="1620" dirty="0"/>
              <a:t> pas </a:t>
            </a:r>
            <a:r>
              <a:rPr lang="en-CA" sz="1620" dirty="0" err="1"/>
              <a:t>tu</a:t>
            </a:r>
            <a:r>
              <a:rPr lang="en-CA" sz="1620" dirty="0"/>
              <a:t> </a:t>
            </a:r>
            <a:r>
              <a:rPr lang="en-CA" sz="1620" dirty="0" err="1"/>
              <a:t>peux</a:t>
            </a:r>
            <a:r>
              <a:rPr lang="en-CA" sz="1620" dirty="0"/>
              <a:t> v</a:t>
            </a:r>
            <a:r>
              <a:rPr lang="fr-CA" sz="1620" dirty="0" err="1"/>
              <a:t>érifier</a:t>
            </a:r>
            <a:r>
              <a:rPr lang="fr-CA" sz="1620" dirty="0"/>
              <a:t> tes réponses à la fin du livre. </a:t>
            </a:r>
            <a:endParaRPr lang="en-CA" sz="1620" dirty="0"/>
          </a:p>
        </p:txBody>
      </p:sp>
    </p:spTree>
    <p:extLst>
      <p:ext uri="{BB962C8B-B14F-4D97-AF65-F5344CB8AC3E}">
        <p14:creationId xmlns:p14="http://schemas.microsoft.com/office/powerpoint/2010/main" val="83656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608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	Journal Question </a:t>
            </a:r>
            <a:r>
              <a:rPr lang="fr-FR" i="1" dirty="0"/>
              <a:t>de Journal </a:t>
            </a:r>
            <a:r>
              <a:rPr lang="fr-FR" b="1" u="sng" dirty="0"/>
              <a:t>PR 2  # 1 </a:t>
            </a:r>
            <a:br>
              <a:rPr lang="fr-FR" b="1" u="sng" dirty="0"/>
            </a:br>
            <a:r>
              <a:rPr lang="fr-FR" b="1" u="sng" dirty="0"/>
              <a:t>Email </a:t>
            </a:r>
            <a:r>
              <a:rPr lang="fr-FR" b="1" u="sng" dirty="0" err="1"/>
              <a:t>your</a:t>
            </a:r>
            <a:r>
              <a:rPr lang="fr-FR" b="1" u="sng" dirty="0"/>
              <a:t> math </a:t>
            </a:r>
            <a:r>
              <a:rPr lang="fr-FR" b="1" u="sng" dirty="0" err="1"/>
              <a:t>teacher</a:t>
            </a:r>
            <a:r>
              <a:rPr lang="fr-FR" b="1" u="sng" dirty="0"/>
              <a:t> </a:t>
            </a:r>
            <a:r>
              <a:rPr lang="fr-FR" b="1" u="sng" dirty="0" err="1"/>
              <a:t>your</a:t>
            </a:r>
            <a:r>
              <a:rPr lang="fr-FR" b="1" u="sng" dirty="0"/>
              <a:t> </a:t>
            </a:r>
            <a:r>
              <a:rPr lang="fr-FR" b="1" u="sng" dirty="0" err="1"/>
              <a:t>responses</a:t>
            </a:r>
            <a:r>
              <a:rPr lang="fr-FR" b="1" u="sng" dirty="0"/>
              <a:t>. </a:t>
            </a:r>
            <a:r>
              <a:rPr lang="fr-FR" b="1" u="sng" dirty="0" err="1"/>
              <a:t>Ensure</a:t>
            </a:r>
            <a:r>
              <a:rPr lang="fr-FR" b="1" u="sng" dirty="0"/>
              <a:t> </a:t>
            </a:r>
            <a:r>
              <a:rPr lang="fr-FR" b="1" u="sng" dirty="0" err="1"/>
              <a:t>that</a:t>
            </a:r>
            <a:r>
              <a:rPr lang="fr-FR" b="1" u="sng" dirty="0"/>
              <a:t> </a:t>
            </a:r>
            <a:r>
              <a:rPr lang="fr-FR" b="1" u="sng" dirty="0" err="1"/>
              <a:t>you</a:t>
            </a:r>
            <a:r>
              <a:rPr lang="fr-FR" b="1" u="sng" dirty="0"/>
              <a:t> solve, show </a:t>
            </a:r>
            <a:r>
              <a:rPr lang="fr-FR" b="1" u="sng" dirty="0" err="1"/>
              <a:t>your</a:t>
            </a:r>
            <a:r>
              <a:rPr lang="fr-FR" b="1" u="sng" dirty="0"/>
              <a:t> </a:t>
            </a:r>
            <a:r>
              <a:rPr lang="fr-FR" b="1" u="sng" dirty="0" err="1"/>
              <a:t>work</a:t>
            </a:r>
            <a:r>
              <a:rPr lang="fr-FR" b="1" u="sng" dirty="0"/>
              <a:t> and </a:t>
            </a:r>
            <a:r>
              <a:rPr lang="fr-FR" b="1" u="sng" dirty="0" err="1"/>
              <a:t>verify</a:t>
            </a:r>
            <a:r>
              <a:rPr lang="fr-FR" b="1" u="sng" dirty="0"/>
              <a:t> </a:t>
            </a:r>
            <a:r>
              <a:rPr lang="fr-FR" b="1" u="sng" dirty="0" err="1"/>
              <a:t>your</a:t>
            </a:r>
            <a:r>
              <a:rPr lang="fr-FR" b="1" u="sng" dirty="0"/>
              <a:t> </a:t>
            </a:r>
            <a:r>
              <a:rPr lang="fr-FR" b="1" u="sng" dirty="0" err="1"/>
              <a:t>answers</a:t>
            </a:r>
            <a:r>
              <a:rPr lang="fr-FR" b="1" u="sng" dirty="0"/>
              <a:t>. You </a:t>
            </a:r>
            <a:r>
              <a:rPr lang="fr-FR" b="1" u="sng" dirty="0" err="1"/>
              <a:t>may</a:t>
            </a:r>
            <a:r>
              <a:rPr lang="fr-FR" b="1" u="sng" dirty="0"/>
              <a:t> </a:t>
            </a:r>
            <a:r>
              <a:rPr lang="fr-FR" b="1" u="sng" dirty="0" err="1"/>
              <a:t>take</a:t>
            </a:r>
            <a:r>
              <a:rPr lang="fr-FR" b="1" u="sng" dirty="0"/>
              <a:t> a </a:t>
            </a:r>
            <a:r>
              <a:rPr lang="fr-FR" b="1" u="sng" dirty="0" err="1"/>
              <a:t>picture</a:t>
            </a:r>
            <a:r>
              <a:rPr lang="fr-FR" b="1" u="sng" dirty="0"/>
              <a:t> and </a:t>
            </a:r>
            <a:r>
              <a:rPr lang="fr-FR" b="1" u="sng" dirty="0" err="1"/>
              <a:t>send</a:t>
            </a:r>
            <a:r>
              <a:rPr lang="fr-FR" b="1" u="sng" dirty="0"/>
              <a:t> </a:t>
            </a:r>
            <a:r>
              <a:rPr lang="fr-FR" b="1" u="sng" dirty="0" err="1"/>
              <a:t>that</a:t>
            </a:r>
            <a:r>
              <a:rPr lang="fr-FR" b="1" u="sng" dirty="0"/>
              <a:t> if </a:t>
            </a:r>
            <a:r>
              <a:rPr lang="fr-FR" b="1" u="sng" dirty="0" err="1"/>
              <a:t>you</a:t>
            </a:r>
            <a:r>
              <a:rPr lang="fr-FR" b="1" u="sng" dirty="0"/>
              <a:t> </a:t>
            </a:r>
            <a:r>
              <a:rPr lang="fr-FR" b="1" u="sng" dirty="0" err="1"/>
              <a:t>wish</a:t>
            </a:r>
            <a:r>
              <a:rPr lang="fr-FR" b="1" u="sng" dirty="0"/>
              <a:t>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9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/>
              <a:t>Solve</a:t>
            </a:r>
            <a:r>
              <a:rPr lang="fr-FR" dirty="0"/>
              <a:t> &amp; </a:t>
            </a:r>
            <a:r>
              <a:rPr lang="fr-FR" dirty="0" err="1"/>
              <a:t>Verify</a:t>
            </a:r>
            <a:r>
              <a:rPr lang="fr-FR" dirty="0"/>
              <a:t> :		            </a:t>
            </a:r>
            <a:r>
              <a:rPr lang="fr-FR" i="1" dirty="0"/>
              <a:t>Résous &amp; Vérifie : </a:t>
            </a:r>
          </a:p>
          <a:p>
            <a:endParaRPr lang="fr-FR" i="1" dirty="0"/>
          </a:p>
          <a:p>
            <a:pPr marL="0" indent="0">
              <a:buNone/>
            </a:pPr>
            <a:r>
              <a:rPr lang="fr-FR" i="1" dirty="0"/>
              <a:t>        a)   3a + 7   =   19		            b)     5n -  10 = 25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65" y="5273612"/>
            <a:ext cx="661512" cy="6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8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520" b="1" dirty="0"/>
              <a:t>PR2 :</a:t>
            </a:r>
            <a:r>
              <a:rPr lang="fr-CA" sz="2520" dirty="0"/>
              <a:t> Modéliser et résoudre des problèmes à l’aide d’équations linéaires des formes suivantes de façon concrète, imagée et symbolique.</a:t>
            </a:r>
            <a:br>
              <a:rPr lang="en-CA" sz="2520" dirty="0"/>
            </a:br>
            <a:endParaRPr lang="en-CA" sz="25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/>
              <a:t>INDICATEURS DE RÉUSSITE</a:t>
            </a:r>
            <a:endParaRPr lang="en-CA" dirty="0"/>
          </a:p>
          <a:p>
            <a:pPr lvl="0"/>
            <a:r>
              <a:rPr lang="fr-CA" dirty="0"/>
              <a:t>Modéliser un problème donné comprenant une équation linéaire et résoudre l’équation à l’aide de matériel concret, p. ex. : jetons, tuiles algébriques. </a:t>
            </a:r>
            <a:endParaRPr lang="en-CA" dirty="0"/>
          </a:p>
          <a:p>
            <a:pPr lvl="0"/>
            <a:r>
              <a:rPr lang="fr-CA" dirty="0"/>
              <a:t>Vérifier la solution d’une équation linéaire donnée de diverses façons, y compris à l’aide de matériel de manipulation, de diagrammes et de la substitution. Représenter visuellement les étapes requises pour résoudre une équation mathématique donnée et noter chaque étape symboliquement. </a:t>
            </a:r>
            <a:endParaRPr lang="en-CA" dirty="0"/>
          </a:p>
          <a:p>
            <a:pPr lvl="0"/>
            <a:r>
              <a:rPr lang="fr-CA" dirty="0"/>
              <a:t>Résoudre une équation linéaire donnée symboliquement. </a:t>
            </a:r>
            <a:endParaRPr lang="en-CA" dirty="0"/>
          </a:p>
          <a:p>
            <a:pPr lvl="0"/>
            <a:r>
              <a:rPr lang="fr-CA" dirty="0"/>
              <a:t>Cerner et corriger une erreur dans la solution d’une équation linéaire donnée. </a:t>
            </a:r>
            <a:endParaRPr lang="en-CA" dirty="0"/>
          </a:p>
          <a:p>
            <a:pPr lvl="0"/>
            <a:r>
              <a:rPr lang="fr-CA" dirty="0"/>
              <a:t>Résoudre une équation linéaire donnée à l’aide de la distributivité, p. ex. : 2(x + 3) = 5; 2x + 6 = 5. </a:t>
            </a:r>
            <a:endParaRPr lang="en-CA" dirty="0"/>
          </a:p>
          <a:p>
            <a:pPr lvl="0"/>
            <a:r>
              <a:rPr lang="fr-CA" dirty="0"/>
              <a:t>Résoudre un problème donné à l’aide d’une équation linéaire et noter le processus.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24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2843" y="406377"/>
            <a:ext cx="7320494" cy="2170418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220295" y="1766378"/>
          <a:ext cx="171006" cy="37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39579" imgH="317225" progId="Equation.3">
                  <p:embed/>
                </p:oleObj>
              </mc:Choice>
              <mc:Fallback>
                <p:oleObj r:id="rId4" imgW="139579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0295" y="1766378"/>
                        <a:ext cx="171006" cy="3762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090577" y="3058188"/>
          <a:ext cx="201493" cy="44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139579" imgH="317225" progId="Equation.3">
                  <p:embed/>
                </p:oleObj>
              </mc:Choice>
              <mc:Fallback>
                <p:oleObj r:id="rId6" imgW="139579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0577" y="3058188"/>
                        <a:ext cx="201493" cy="443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39217" y="649507"/>
            <a:ext cx="6877088" cy="189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514188" rIns="685584" bIns="5713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22960"/>
            <a:r>
              <a:rPr lang="en-CA" altLang="en-US" sz="1620" b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Activating Prior Knowledge:</a:t>
            </a:r>
          </a:p>
          <a:p>
            <a:pPr defTabSz="822960"/>
            <a:endParaRPr lang="en-CA" altLang="en-US" sz="1620" b="1" i="1" u="sng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defTabSz="822960"/>
            <a:endParaRPr lang="en-CA" altLang="en-US" sz="990" b="1" dirty="0">
              <a:ea typeface="Times New Roman" panose="02020603050405020304" pitchFamily="18" charset="0"/>
            </a:endParaRPr>
          </a:p>
          <a:p>
            <a:pPr defTabSz="822960"/>
            <a:r>
              <a:rPr lang="en-CA" altLang="en-US" sz="990" b="1" dirty="0">
                <a:ea typeface="Times New Roman" panose="02020603050405020304" pitchFamily="18" charset="0"/>
              </a:rPr>
              <a:t>a)</a:t>
            </a:r>
            <a:r>
              <a:rPr lang="en-CA" altLang="en-US" sz="990" dirty="0">
                <a:ea typeface="Times New Roman" panose="02020603050405020304" pitchFamily="18" charset="0"/>
              </a:rPr>
              <a:t>  </a:t>
            </a:r>
            <a:r>
              <a:rPr lang="en-CA" altLang="en-US" sz="990" i="1" dirty="0">
                <a:ea typeface="Times New Roman" panose="02020603050405020304" pitchFamily="18" charset="0"/>
              </a:rPr>
              <a:t>a</a:t>
            </a:r>
            <a:r>
              <a:rPr lang="en-CA" altLang="en-US" sz="990" dirty="0">
                <a:ea typeface="Times New Roman" panose="02020603050405020304" pitchFamily="18" charset="0"/>
              </a:rPr>
              <a:t> – 3 = 6		</a:t>
            </a:r>
            <a:r>
              <a:rPr lang="en-CA" altLang="en-US" sz="990" b="1" dirty="0">
                <a:ea typeface="Times New Roman" panose="02020603050405020304" pitchFamily="18" charset="0"/>
              </a:rPr>
              <a:t>b)</a:t>
            </a:r>
            <a:r>
              <a:rPr lang="en-CA" altLang="en-US" sz="990" dirty="0">
                <a:ea typeface="Times New Roman" panose="02020603050405020304" pitchFamily="18" charset="0"/>
              </a:rPr>
              <a:t>  4 + </a:t>
            </a:r>
            <a:r>
              <a:rPr lang="en-CA" altLang="en-US" sz="990" i="1" dirty="0">
                <a:ea typeface="Times New Roman" panose="02020603050405020304" pitchFamily="18" charset="0"/>
              </a:rPr>
              <a:t>b</a:t>
            </a:r>
            <a:r>
              <a:rPr lang="en-CA" altLang="en-US" sz="990" dirty="0">
                <a:ea typeface="Times New Roman" panose="02020603050405020304" pitchFamily="18" charset="0"/>
              </a:rPr>
              <a:t> = 11		</a:t>
            </a:r>
            <a:r>
              <a:rPr lang="en-CA" altLang="en-US" sz="990" b="1" dirty="0">
                <a:ea typeface="Times New Roman" panose="02020603050405020304" pitchFamily="18" charset="0"/>
              </a:rPr>
              <a:t>c) </a:t>
            </a:r>
            <a:r>
              <a:rPr lang="en-CA" altLang="en-US" sz="990" dirty="0">
                <a:ea typeface="Times New Roman" panose="02020603050405020304" pitchFamily="18" charset="0"/>
              </a:rPr>
              <a:t> 5</a:t>
            </a:r>
            <a:r>
              <a:rPr lang="en-CA" altLang="en-US" sz="990" i="1" dirty="0">
                <a:ea typeface="Times New Roman" panose="02020603050405020304" pitchFamily="18" charset="0"/>
              </a:rPr>
              <a:t>c</a:t>
            </a:r>
            <a:r>
              <a:rPr lang="en-CA" altLang="en-US" sz="990" dirty="0">
                <a:ea typeface="Times New Roman" panose="02020603050405020304" pitchFamily="18" charset="0"/>
              </a:rPr>
              <a:t> = 30		          </a:t>
            </a:r>
            <a:r>
              <a:rPr lang="en-CA" altLang="en-US" sz="990" b="1" dirty="0">
                <a:ea typeface="Times New Roman" panose="02020603050405020304" pitchFamily="18" charset="0"/>
              </a:rPr>
              <a:t>d)</a:t>
            </a:r>
            <a:r>
              <a:rPr lang="en-CA" altLang="en-US" sz="990" dirty="0">
                <a:ea typeface="Times New Roman" panose="02020603050405020304" pitchFamily="18" charset="0"/>
              </a:rPr>
              <a:t> </a:t>
            </a:r>
            <a:endParaRPr lang="en-CA" altLang="en-US" sz="1620" dirty="0"/>
          </a:p>
        </p:txBody>
      </p:sp>
      <p:sp>
        <p:nvSpPr>
          <p:cNvPr id="11" name="Rectangle 10"/>
          <p:cNvSpPr/>
          <p:nvPr/>
        </p:nvSpPr>
        <p:spPr>
          <a:xfrm>
            <a:off x="8292069" y="1829836"/>
            <a:ext cx="418704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altLang="en-US" sz="1080" dirty="0">
                <a:latin typeface="Arial" panose="020B0604020202020204" pitchFamily="34" charset="0"/>
                <a:ea typeface="Times New Roman" panose="02020603050405020304" pitchFamily="18" charset="0"/>
              </a:rPr>
              <a:t> = 3</a:t>
            </a:r>
            <a:endParaRPr lang="fr-FR" sz="1080" dirty="0"/>
          </a:p>
        </p:txBody>
      </p:sp>
      <p:sp>
        <p:nvSpPr>
          <p:cNvPr id="12" name="Rectangle 11"/>
          <p:cNvSpPr/>
          <p:nvPr/>
        </p:nvSpPr>
        <p:spPr>
          <a:xfrm>
            <a:off x="2466975" y="3105994"/>
            <a:ext cx="60257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e)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8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+ 8 = 17	     </a:t>
            </a:r>
            <a:r>
              <a:rPr lang="en-US" sz="108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f)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–5 + </a:t>
            </a:r>
            <a:r>
              <a:rPr lang="en-US" sz="108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3                            </a:t>
            </a:r>
            <a:r>
              <a:rPr lang="en-US" sz="108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g)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45 = 3</a:t>
            </a:r>
            <a:r>
              <a:rPr lang="en-US" sz="108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    </a:t>
            </a:r>
            <a:r>
              <a:rPr lang="en-US" sz="108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h)</a:t>
            </a:r>
            <a:r>
              <a:rPr lang="en-US" sz="10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8 = </a:t>
            </a:r>
            <a:endParaRPr lang="fr-FR" sz="108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939217" y="4632205"/>
            <a:ext cx="80077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9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altLang="en-US" sz="1440" dirty="0">
                <a:latin typeface="Arial" panose="020B0604020202020204" pitchFamily="34" charset="0"/>
                <a:ea typeface="Times New Roman" panose="02020603050405020304" pitchFamily="18" charset="0"/>
              </a:rPr>
              <a:t>Solve each equation. Verify the solution each time.</a:t>
            </a:r>
          </a:p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60" dirty="0">
                <a:latin typeface="Arial" panose="020B0604020202020204" pitchFamily="34" charset="0"/>
                <a:ea typeface="Times New Roman" panose="02020603050405020304" pitchFamily="18" charset="0"/>
              </a:rPr>
              <a:t>  	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Résous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chaque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équation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dois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faire la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vérification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pour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chaque</a:t>
            </a:r>
            <a:r>
              <a:rPr lang="en-US" altLang="en-US" sz="1440" i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440" i="1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équation</a:t>
            </a:r>
            <a:r>
              <a:rPr lang="en-US" altLang="en-US" sz="126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US" altLang="en-US" sz="990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99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altLang="en-US" sz="990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</a:t>
            </a:r>
            <a:endParaRPr lang="en-US" altLang="en-US" sz="2160" dirty="0"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565" y="4460823"/>
            <a:ext cx="661512" cy="6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6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17" y="0"/>
            <a:ext cx="8134189" cy="5828730"/>
          </a:xfrm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 err="1"/>
              <a:t>Solving</a:t>
            </a:r>
            <a:r>
              <a:rPr lang="fr-FR" dirty="0"/>
              <a:t> </a:t>
            </a:r>
            <a:r>
              <a:rPr lang="fr-FR" dirty="0" err="1"/>
              <a:t>equations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Models</a:t>
            </a:r>
            <a:br>
              <a:rPr lang="fr-FR" dirty="0"/>
            </a:br>
            <a:r>
              <a:rPr lang="fr-FR" i="1" dirty="0"/>
              <a:t>Résoudre avec du matériel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2790" b="1" dirty="0"/>
              <a:t>Read pages 318 to 323 </a:t>
            </a:r>
            <a:r>
              <a:rPr lang="fr-FR" sz="2790" dirty="0" err="1"/>
              <a:t>taking</a:t>
            </a:r>
            <a:r>
              <a:rPr lang="fr-FR" sz="2790" dirty="0"/>
              <a:t> notes as </a:t>
            </a:r>
            <a:r>
              <a:rPr lang="fr-FR" sz="2790" dirty="0" err="1"/>
              <a:t>needed</a:t>
            </a:r>
            <a:r>
              <a:rPr lang="fr-FR" sz="2790" dirty="0"/>
              <a:t>. </a:t>
            </a:r>
            <a:br>
              <a:rPr lang="fr-FR" sz="2790" dirty="0"/>
            </a:br>
            <a:r>
              <a:rPr lang="fr-FR" sz="2790" i="1" dirty="0"/>
              <a:t>Lire pages 318 à 323 en prenant des notes</a:t>
            </a:r>
            <a:r>
              <a:rPr lang="fr-FR" sz="2790" dirty="0"/>
              <a:t>. </a:t>
            </a:r>
            <a:br>
              <a:rPr lang="fr-FR" sz="2790" dirty="0"/>
            </a:br>
            <a:r>
              <a:rPr lang="fr-FR" sz="2790" dirty="0"/>
              <a:t>(</a:t>
            </a:r>
            <a:r>
              <a:rPr lang="fr-FR" sz="2790" b="1" dirty="0"/>
              <a:t>Note</a:t>
            </a:r>
            <a:r>
              <a:rPr lang="fr-FR" sz="2790" dirty="0"/>
              <a:t>: An online </a:t>
            </a:r>
            <a:r>
              <a:rPr lang="fr-FR" sz="2790" dirty="0" err="1"/>
              <a:t>link</a:t>
            </a:r>
            <a:r>
              <a:rPr lang="fr-FR" sz="2790" dirty="0"/>
              <a:t> to: Grade 8 Math </a:t>
            </a:r>
            <a:r>
              <a:rPr lang="fr-FR" sz="2790" dirty="0" err="1"/>
              <a:t>Makes</a:t>
            </a:r>
            <a:r>
              <a:rPr lang="fr-FR" sz="2790" dirty="0"/>
              <a:t> </a:t>
            </a:r>
            <a:r>
              <a:rPr lang="fr-FR" sz="2790" dirty="0" err="1"/>
              <a:t>Sense</a:t>
            </a:r>
            <a:r>
              <a:rPr lang="fr-FR" sz="2790" dirty="0"/>
              <a:t> </a:t>
            </a:r>
            <a:r>
              <a:rPr lang="fr-FR" sz="2790" dirty="0" err="1"/>
              <a:t>mathbook</a:t>
            </a:r>
            <a:r>
              <a:rPr lang="fr-FR" sz="2790" dirty="0"/>
              <a:t> can </a:t>
            </a:r>
            <a:r>
              <a:rPr lang="fr-FR" sz="2790" dirty="0" err="1"/>
              <a:t>be</a:t>
            </a:r>
            <a:r>
              <a:rPr lang="fr-FR" sz="2790" dirty="0"/>
              <a:t> </a:t>
            </a:r>
            <a:r>
              <a:rPr lang="fr-FR" sz="2790" dirty="0" err="1"/>
              <a:t>found</a:t>
            </a:r>
            <a:r>
              <a:rPr lang="fr-FR" sz="2790" dirty="0"/>
              <a:t> on Mme </a:t>
            </a:r>
            <a:r>
              <a:rPr lang="fr-FR" sz="2790" dirty="0" err="1"/>
              <a:t>McLellan’s</a:t>
            </a:r>
            <a:r>
              <a:rPr lang="fr-FR" sz="2790" dirty="0"/>
              <a:t> Teacher Page for </a:t>
            </a:r>
            <a:r>
              <a:rPr lang="fr-FR" sz="2790" dirty="0" err="1"/>
              <a:t>those</a:t>
            </a:r>
            <a:r>
              <a:rPr lang="fr-FR" sz="2790" dirty="0"/>
              <a:t> </a:t>
            </a:r>
            <a:r>
              <a:rPr lang="fr-FR" sz="2790" dirty="0" err="1"/>
              <a:t>who</a:t>
            </a:r>
            <a:r>
              <a:rPr lang="fr-FR" sz="2790" dirty="0"/>
              <a:t> do not have </a:t>
            </a:r>
            <a:r>
              <a:rPr lang="fr-FR" sz="2790" dirty="0" err="1"/>
              <a:t>it</a:t>
            </a:r>
            <a:r>
              <a:rPr lang="fr-FR" sz="2790" dirty="0"/>
              <a:t> </a:t>
            </a:r>
            <a:r>
              <a:rPr lang="fr-FR" sz="2790" dirty="0" err="1"/>
              <a:t>saved</a:t>
            </a:r>
            <a:r>
              <a:rPr lang="fr-FR" sz="2790" dirty="0"/>
              <a:t> on an USB.)</a:t>
            </a:r>
            <a:br>
              <a:rPr lang="fr-FR" sz="2790" dirty="0"/>
            </a:br>
            <a:r>
              <a:rPr lang="fr-FR" sz="2790" b="1" dirty="0"/>
              <a:t>Copy and Solve </a:t>
            </a:r>
            <a:r>
              <a:rPr lang="fr-FR" sz="2790" b="1" dirty="0" err="1"/>
              <a:t>next</a:t>
            </a:r>
            <a:r>
              <a:rPr lang="fr-FR" sz="2790" b="1" dirty="0"/>
              <a:t> 4 slides.</a:t>
            </a:r>
            <a:br>
              <a:rPr lang="fr-FR" sz="2790" b="1" dirty="0"/>
            </a:br>
            <a:r>
              <a:rPr lang="fr-FR" sz="2790" i="1" dirty="0"/>
              <a:t>Faire les quatre prochaines fiches.</a:t>
            </a:r>
            <a:br>
              <a:rPr lang="fr-FR" sz="2790" i="1" dirty="0"/>
            </a:br>
            <a:r>
              <a:rPr lang="fr-FR" sz="2790" i="1" dirty="0"/>
              <a:t>**</a:t>
            </a:r>
            <a:r>
              <a:rPr lang="fr-FR" sz="2790" i="1" dirty="0" err="1"/>
              <a:t>remember</a:t>
            </a:r>
            <a:r>
              <a:rPr lang="fr-FR" sz="2790" i="1" dirty="0"/>
              <a:t> to use </a:t>
            </a:r>
            <a:r>
              <a:rPr lang="fr-FR" sz="2790" i="1" dirty="0" err="1"/>
              <a:t>above</a:t>
            </a:r>
            <a:r>
              <a:rPr lang="fr-FR" sz="2790" i="1" dirty="0"/>
              <a:t> </a:t>
            </a:r>
            <a:r>
              <a:rPr lang="fr-FR" sz="2790" i="1" dirty="0" err="1"/>
              <a:t>examples</a:t>
            </a:r>
            <a:r>
              <a:rPr lang="fr-FR" sz="2790" i="1" dirty="0"/>
              <a:t> to help </a:t>
            </a:r>
            <a:r>
              <a:rPr lang="fr-FR" sz="2790" i="1" dirty="0" err="1"/>
              <a:t>you</a:t>
            </a:r>
            <a:r>
              <a:rPr lang="fr-FR" sz="2790" i="1" dirty="0"/>
              <a:t> </a:t>
            </a:r>
            <a:r>
              <a:rPr lang="fr-FR" sz="2790" i="1" dirty="0" err="1"/>
              <a:t>solve</a:t>
            </a:r>
            <a:r>
              <a:rPr lang="fr-FR" sz="2790" i="1" dirty="0"/>
              <a:t> </a:t>
            </a:r>
            <a:br>
              <a:rPr lang="fr-FR" sz="2790" dirty="0"/>
            </a:br>
            <a:br>
              <a:rPr lang="fr-FR" dirty="0"/>
            </a:b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67" y="1245528"/>
            <a:ext cx="2417516" cy="19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5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41" y="264733"/>
            <a:ext cx="7886700" cy="863094"/>
          </a:xfrm>
        </p:spPr>
        <p:txBody>
          <a:bodyPr>
            <a:normAutofit fontScale="90000"/>
          </a:bodyPr>
          <a:lstStyle/>
          <a:p>
            <a:r>
              <a:rPr lang="fr-FR" dirty="0"/>
              <a:t>5a + 2 = 12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90485" y="731520"/>
            <a:ext cx="866738" cy="243803"/>
            <a:chOff x="6851650" y="812800"/>
            <a:chExt cx="963042" cy="270892"/>
          </a:xfrm>
        </p:grpSpPr>
        <p:sp>
          <p:nvSpPr>
            <p:cNvPr id="5" name="Freeform 4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56195" y="308610"/>
            <a:ext cx="866738" cy="243803"/>
            <a:chOff x="6813550" y="342900"/>
            <a:chExt cx="963042" cy="270892"/>
          </a:xfrm>
        </p:grpSpPr>
        <p:sp>
          <p:nvSpPr>
            <p:cNvPr id="8" name="Freeform 7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9084945" y="73152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grpSp>
        <p:nvGrpSpPr>
          <p:cNvPr id="12" name="Group 11"/>
          <p:cNvGrpSpPr/>
          <p:nvPr/>
        </p:nvGrpSpPr>
        <p:grpSpPr>
          <a:xfrm>
            <a:off x="2751642" y="2005062"/>
            <a:ext cx="866738" cy="243803"/>
            <a:chOff x="6813550" y="342900"/>
            <a:chExt cx="963042" cy="270892"/>
          </a:xfrm>
        </p:grpSpPr>
        <p:sp>
          <p:nvSpPr>
            <p:cNvPr id="13" name="Freeform 12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59386" y="2464402"/>
            <a:ext cx="866738" cy="243803"/>
            <a:chOff x="6813550" y="342900"/>
            <a:chExt cx="963042" cy="270892"/>
          </a:xfrm>
        </p:grpSpPr>
        <p:sp>
          <p:nvSpPr>
            <p:cNvPr id="16" name="Freeform 15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89096" y="3829505"/>
            <a:ext cx="866738" cy="243803"/>
            <a:chOff x="6813550" y="342900"/>
            <a:chExt cx="963042" cy="270892"/>
          </a:xfrm>
        </p:grpSpPr>
        <p:sp>
          <p:nvSpPr>
            <p:cNvPr id="19" name="Freeform 18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72922" y="3390120"/>
            <a:ext cx="866738" cy="243803"/>
            <a:chOff x="6813550" y="342900"/>
            <a:chExt cx="963042" cy="270892"/>
          </a:xfrm>
        </p:grpSpPr>
        <p:sp>
          <p:nvSpPr>
            <p:cNvPr id="22" name="Freeform 21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78027" y="2923743"/>
            <a:ext cx="866738" cy="243803"/>
            <a:chOff x="6813550" y="342900"/>
            <a:chExt cx="963042" cy="270892"/>
          </a:xfrm>
        </p:grpSpPr>
        <p:sp>
          <p:nvSpPr>
            <p:cNvPr id="25" name="Freeform 24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27" name="Freeform 26"/>
          <p:cNvSpPr/>
          <p:nvPr/>
        </p:nvSpPr>
        <p:spPr>
          <a:xfrm>
            <a:off x="9084945" y="32004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8" name="Freeform 27"/>
          <p:cNvSpPr/>
          <p:nvPr/>
        </p:nvSpPr>
        <p:spPr>
          <a:xfrm>
            <a:off x="4655400" y="266188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9" name="Freeform 28"/>
          <p:cNvSpPr/>
          <p:nvPr/>
        </p:nvSpPr>
        <p:spPr>
          <a:xfrm>
            <a:off x="4655400" y="214246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1" name="Freeform 30"/>
          <p:cNvSpPr/>
          <p:nvPr/>
        </p:nvSpPr>
        <p:spPr>
          <a:xfrm>
            <a:off x="8271244" y="25405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2" name="Freeform 31"/>
          <p:cNvSpPr/>
          <p:nvPr/>
        </p:nvSpPr>
        <p:spPr>
          <a:xfrm>
            <a:off x="7690484" y="306839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3" name="Freeform 32"/>
          <p:cNvSpPr/>
          <p:nvPr/>
        </p:nvSpPr>
        <p:spPr>
          <a:xfrm>
            <a:off x="7088184" y="310538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4" name="Freeform 33"/>
          <p:cNvSpPr/>
          <p:nvPr/>
        </p:nvSpPr>
        <p:spPr>
          <a:xfrm>
            <a:off x="8271243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5" name="Freeform 34"/>
          <p:cNvSpPr/>
          <p:nvPr/>
        </p:nvSpPr>
        <p:spPr>
          <a:xfrm>
            <a:off x="7690485" y="25405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6" name="Freeform 35"/>
          <p:cNvSpPr/>
          <p:nvPr/>
        </p:nvSpPr>
        <p:spPr>
          <a:xfrm>
            <a:off x="7697994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7" name="Freeform 36"/>
          <p:cNvSpPr/>
          <p:nvPr/>
        </p:nvSpPr>
        <p:spPr>
          <a:xfrm>
            <a:off x="7093538" y="25308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8" name="Freeform 37"/>
          <p:cNvSpPr/>
          <p:nvPr/>
        </p:nvSpPr>
        <p:spPr>
          <a:xfrm>
            <a:off x="7093539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0" name="Freeform 39"/>
          <p:cNvSpPr/>
          <p:nvPr/>
        </p:nvSpPr>
        <p:spPr>
          <a:xfrm>
            <a:off x="8279599" y="364296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1" name="Freeform 40"/>
          <p:cNvSpPr/>
          <p:nvPr/>
        </p:nvSpPr>
        <p:spPr>
          <a:xfrm>
            <a:off x="8256745" y="305716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2" name="Freeform 41"/>
          <p:cNvSpPr/>
          <p:nvPr/>
        </p:nvSpPr>
        <p:spPr>
          <a:xfrm>
            <a:off x="7697994" y="3661983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3" name="Freeform 42"/>
          <p:cNvSpPr/>
          <p:nvPr/>
        </p:nvSpPr>
        <p:spPr>
          <a:xfrm>
            <a:off x="7115905" y="365367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028" y="4711707"/>
            <a:ext cx="2257853" cy="12700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18363" y="246618"/>
            <a:ext cx="28886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9741" y="623895"/>
            <a:ext cx="24878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-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64526" y="5055327"/>
            <a:ext cx="219087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20" dirty="0"/>
              <a:t>Answer:</a:t>
            </a:r>
          </a:p>
          <a:p>
            <a:r>
              <a:rPr lang="en-CA" sz="1620" dirty="0"/>
              <a:t>a = 2</a:t>
            </a:r>
          </a:p>
        </p:txBody>
      </p:sp>
    </p:spTree>
    <p:extLst>
      <p:ext uri="{BB962C8B-B14F-4D97-AF65-F5344CB8AC3E}">
        <p14:creationId xmlns:p14="http://schemas.microsoft.com/office/powerpoint/2010/main" val="48841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41" y="264733"/>
            <a:ext cx="7886700" cy="863094"/>
          </a:xfrm>
        </p:spPr>
        <p:txBody>
          <a:bodyPr>
            <a:normAutofit fontScale="90000"/>
          </a:bodyPr>
          <a:lstStyle/>
          <a:p>
            <a:r>
              <a:rPr lang="fr-FR" dirty="0"/>
              <a:t>4a – 6 = 14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90485" y="731520"/>
            <a:ext cx="866738" cy="243803"/>
            <a:chOff x="6851650" y="812800"/>
            <a:chExt cx="963042" cy="270892"/>
          </a:xfrm>
        </p:grpSpPr>
        <p:sp>
          <p:nvSpPr>
            <p:cNvPr id="5" name="Freeform 4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56195" y="308610"/>
            <a:ext cx="866738" cy="243803"/>
            <a:chOff x="6813550" y="342900"/>
            <a:chExt cx="963042" cy="270892"/>
          </a:xfrm>
        </p:grpSpPr>
        <p:sp>
          <p:nvSpPr>
            <p:cNvPr id="8" name="Freeform 7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9084945" y="73152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grpSp>
        <p:nvGrpSpPr>
          <p:cNvPr id="12" name="Group 11"/>
          <p:cNvGrpSpPr/>
          <p:nvPr/>
        </p:nvGrpSpPr>
        <p:grpSpPr>
          <a:xfrm>
            <a:off x="2751642" y="2005062"/>
            <a:ext cx="866738" cy="243803"/>
            <a:chOff x="6813550" y="342900"/>
            <a:chExt cx="963042" cy="270892"/>
          </a:xfrm>
        </p:grpSpPr>
        <p:sp>
          <p:nvSpPr>
            <p:cNvPr id="13" name="Freeform 12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59386" y="2464402"/>
            <a:ext cx="866738" cy="243803"/>
            <a:chOff x="6813550" y="342900"/>
            <a:chExt cx="963042" cy="270892"/>
          </a:xfrm>
        </p:grpSpPr>
        <p:sp>
          <p:nvSpPr>
            <p:cNvPr id="16" name="Freeform 15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72922" y="3390120"/>
            <a:ext cx="866738" cy="243803"/>
            <a:chOff x="6813550" y="342900"/>
            <a:chExt cx="963042" cy="270892"/>
          </a:xfrm>
        </p:grpSpPr>
        <p:sp>
          <p:nvSpPr>
            <p:cNvPr id="22" name="Freeform 21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78027" y="2923743"/>
            <a:ext cx="866738" cy="243803"/>
            <a:chOff x="6813550" y="342900"/>
            <a:chExt cx="963042" cy="270892"/>
          </a:xfrm>
        </p:grpSpPr>
        <p:sp>
          <p:nvSpPr>
            <p:cNvPr id="25" name="Freeform 24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27" name="Freeform 26"/>
          <p:cNvSpPr/>
          <p:nvPr/>
        </p:nvSpPr>
        <p:spPr>
          <a:xfrm>
            <a:off x="9084945" y="32004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8" name="Freeform 27"/>
          <p:cNvSpPr/>
          <p:nvPr/>
        </p:nvSpPr>
        <p:spPr>
          <a:xfrm>
            <a:off x="8833255" y="256279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9" name="Freeform 28"/>
          <p:cNvSpPr/>
          <p:nvPr/>
        </p:nvSpPr>
        <p:spPr>
          <a:xfrm>
            <a:off x="8833256" y="2071892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1" name="Freeform 30"/>
          <p:cNvSpPr/>
          <p:nvPr/>
        </p:nvSpPr>
        <p:spPr>
          <a:xfrm>
            <a:off x="8271244" y="25405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2" name="Freeform 31"/>
          <p:cNvSpPr/>
          <p:nvPr/>
        </p:nvSpPr>
        <p:spPr>
          <a:xfrm>
            <a:off x="7690484" y="306839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3" name="Freeform 32"/>
          <p:cNvSpPr/>
          <p:nvPr/>
        </p:nvSpPr>
        <p:spPr>
          <a:xfrm>
            <a:off x="7088184" y="310538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4" name="Freeform 33"/>
          <p:cNvSpPr/>
          <p:nvPr/>
        </p:nvSpPr>
        <p:spPr>
          <a:xfrm>
            <a:off x="8271243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5" name="Freeform 34"/>
          <p:cNvSpPr/>
          <p:nvPr/>
        </p:nvSpPr>
        <p:spPr>
          <a:xfrm>
            <a:off x="7690485" y="25405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6" name="Freeform 35"/>
          <p:cNvSpPr/>
          <p:nvPr/>
        </p:nvSpPr>
        <p:spPr>
          <a:xfrm>
            <a:off x="7697994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7" name="Freeform 36"/>
          <p:cNvSpPr/>
          <p:nvPr/>
        </p:nvSpPr>
        <p:spPr>
          <a:xfrm>
            <a:off x="7093538" y="25308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8" name="Freeform 37"/>
          <p:cNvSpPr/>
          <p:nvPr/>
        </p:nvSpPr>
        <p:spPr>
          <a:xfrm>
            <a:off x="7093539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0" name="Freeform 39"/>
          <p:cNvSpPr/>
          <p:nvPr/>
        </p:nvSpPr>
        <p:spPr>
          <a:xfrm>
            <a:off x="8279599" y="364296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1" name="Freeform 40"/>
          <p:cNvSpPr/>
          <p:nvPr/>
        </p:nvSpPr>
        <p:spPr>
          <a:xfrm>
            <a:off x="8256745" y="305716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2" name="Freeform 41"/>
          <p:cNvSpPr/>
          <p:nvPr/>
        </p:nvSpPr>
        <p:spPr>
          <a:xfrm>
            <a:off x="7697994" y="3661983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3" name="Freeform 42"/>
          <p:cNvSpPr/>
          <p:nvPr/>
        </p:nvSpPr>
        <p:spPr>
          <a:xfrm>
            <a:off x="7115905" y="365367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" name="Rectangle 2"/>
          <p:cNvSpPr/>
          <p:nvPr/>
        </p:nvSpPr>
        <p:spPr>
          <a:xfrm>
            <a:off x="8018363" y="246618"/>
            <a:ext cx="28886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9741" y="623895"/>
            <a:ext cx="24878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-</a:t>
            </a:r>
          </a:p>
        </p:txBody>
      </p:sp>
      <p:sp>
        <p:nvSpPr>
          <p:cNvPr id="45" name="Freeform 44"/>
          <p:cNvSpPr/>
          <p:nvPr/>
        </p:nvSpPr>
        <p:spPr>
          <a:xfrm>
            <a:off x="4463469" y="241922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6" name="Freeform 45"/>
          <p:cNvSpPr/>
          <p:nvPr/>
        </p:nvSpPr>
        <p:spPr>
          <a:xfrm>
            <a:off x="4464703" y="1974378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7" name="Freeform 46"/>
          <p:cNvSpPr/>
          <p:nvPr/>
        </p:nvSpPr>
        <p:spPr>
          <a:xfrm>
            <a:off x="4463562" y="288872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8" name="Freeform 47"/>
          <p:cNvSpPr/>
          <p:nvPr/>
        </p:nvSpPr>
        <p:spPr>
          <a:xfrm>
            <a:off x="4464117" y="335823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9" name="Freeform 48"/>
          <p:cNvSpPr/>
          <p:nvPr/>
        </p:nvSpPr>
        <p:spPr>
          <a:xfrm>
            <a:off x="4980563" y="306839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50" name="Freeform 49"/>
          <p:cNvSpPr/>
          <p:nvPr/>
        </p:nvSpPr>
        <p:spPr>
          <a:xfrm>
            <a:off x="4980563" y="219603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18" name="TextBox 17"/>
          <p:cNvSpPr txBox="1"/>
          <p:nvPr/>
        </p:nvSpPr>
        <p:spPr>
          <a:xfrm>
            <a:off x="2536874" y="5272371"/>
            <a:ext cx="167305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20" dirty="0"/>
              <a:t>Answer:</a:t>
            </a:r>
          </a:p>
          <a:p>
            <a:r>
              <a:rPr lang="en-CA" sz="1620" dirty="0"/>
              <a:t>a = 5</a:t>
            </a:r>
          </a:p>
        </p:txBody>
      </p:sp>
    </p:spTree>
    <p:extLst>
      <p:ext uri="{BB962C8B-B14F-4D97-AF65-F5344CB8AC3E}">
        <p14:creationId xmlns:p14="http://schemas.microsoft.com/office/powerpoint/2010/main" val="306221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841" y="264733"/>
            <a:ext cx="7886700" cy="863094"/>
          </a:xfrm>
        </p:spPr>
        <p:txBody>
          <a:bodyPr>
            <a:normAutofit fontScale="90000"/>
          </a:bodyPr>
          <a:lstStyle/>
          <a:p>
            <a:r>
              <a:rPr lang="fr-FR" dirty="0"/>
              <a:t>-3b + 4 = 10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90485" y="731520"/>
            <a:ext cx="866738" cy="243803"/>
            <a:chOff x="6851650" y="812800"/>
            <a:chExt cx="963042" cy="270892"/>
          </a:xfrm>
        </p:grpSpPr>
        <p:sp>
          <p:nvSpPr>
            <p:cNvPr id="5" name="Freeform 4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56195" y="308610"/>
            <a:ext cx="866738" cy="243803"/>
            <a:chOff x="6813550" y="342900"/>
            <a:chExt cx="963042" cy="270892"/>
          </a:xfrm>
        </p:grpSpPr>
        <p:sp>
          <p:nvSpPr>
            <p:cNvPr id="8" name="Freeform 7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11" name="Freeform 10"/>
          <p:cNvSpPr/>
          <p:nvPr/>
        </p:nvSpPr>
        <p:spPr>
          <a:xfrm>
            <a:off x="9084945" y="73152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grpSp>
        <p:nvGrpSpPr>
          <p:cNvPr id="12" name="Group 11"/>
          <p:cNvGrpSpPr/>
          <p:nvPr/>
        </p:nvGrpSpPr>
        <p:grpSpPr>
          <a:xfrm>
            <a:off x="2751642" y="2005062"/>
            <a:ext cx="866738" cy="243803"/>
            <a:chOff x="6813550" y="342900"/>
            <a:chExt cx="963042" cy="270892"/>
          </a:xfrm>
          <a:solidFill>
            <a:srgbClr val="FF0000"/>
          </a:solidFill>
        </p:grpSpPr>
        <p:sp>
          <p:nvSpPr>
            <p:cNvPr id="13" name="Freeform 12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grp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59386" y="2464402"/>
            <a:ext cx="866738" cy="243803"/>
            <a:chOff x="6813550" y="342900"/>
            <a:chExt cx="963042" cy="270892"/>
          </a:xfrm>
          <a:solidFill>
            <a:srgbClr val="FF0000"/>
          </a:solidFill>
        </p:grpSpPr>
        <p:sp>
          <p:nvSpPr>
            <p:cNvPr id="16" name="Freeform 15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grp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78027" y="2923743"/>
            <a:ext cx="866738" cy="243803"/>
            <a:chOff x="6813550" y="342900"/>
            <a:chExt cx="963042" cy="270892"/>
          </a:xfrm>
          <a:solidFill>
            <a:srgbClr val="FF0000"/>
          </a:solidFill>
        </p:grpSpPr>
        <p:sp>
          <p:nvSpPr>
            <p:cNvPr id="25" name="Freeform 24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grp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27" name="Freeform 26"/>
          <p:cNvSpPr/>
          <p:nvPr/>
        </p:nvSpPr>
        <p:spPr>
          <a:xfrm>
            <a:off x="9084945" y="320040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8" name="Freeform 27"/>
          <p:cNvSpPr/>
          <p:nvPr/>
        </p:nvSpPr>
        <p:spPr>
          <a:xfrm>
            <a:off x="4655400" y="266188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9" name="Freeform 28"/>
          <p:cNvSpPr/>
          <p:nvPr/>
        </p:nvSpPr>
        <p:spPr>
          <a:xfrm>
            <a:off x="4655400" y="214246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1" name="Freeform 30"/>
          <p:cNvSpPr/>
          <p:nvPr/>
        </p:nvSpPr>
        <p:spPr>
          <a:xfrm>
            <a:off x="7656195" y="203091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2" name="Freeform 31"/>
          <p:cNvSpPr/>
          <p:nvPr/>
        </p:nvSpPr>
        <p:spPr>
          <a:xfrm>
            <a:off x="7690484" y="306839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3" name="Freeform 32"/>
          <p:cNvSpPr/>
          <p:nvPr/>
        </p:nvSpPr>
        <p:spPr>
          <a:xfrm>
            <a:off x="7088184" y="310538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5" name="Freeform 34"/>
          <p:cNvSpPr/>
          <p:nvPr/>
        </p:nvSpPr>
        <p:spPr>
          <a:xfrm>
            <a:off x="7690293" y="2527623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7" name="Freeform 36"/>
          <p:cNvSpPr/>
          <p:nvPr/>
        </p:nvSpPr>
        <p:spPr>
          <a:xfrm>
            <a:off x="7093538" y="2530854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8" name="Freeform 37"/>
          <p:cNvSpPr/>
          <p:nvPr/>
        </p:nvSpPr>
        <p:spPr>
          <a:xfrm>
            <a:off x="7093539" y="203664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0" name="Freeform 39"/>
          <p:cNvSpPr/>
          <p:nvPr/>
        </p:nvSpPr>
        <p:spPr>
          <a:xfrm>
            <a:off x="8218851" y="254961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1" name="Freeform 40"/>
          <p:cNvSpPr/>
          <p:nvPr/>
        </p:nvSpPr>
        <p:spPr>
          <a:xfrm>
            <a:off x="8218852" y="202113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2" name="Freeform 41"/>
          <p:cNvSpPr/>
          <p:nvPr/>
        </p:nvSpPr>
        <p:spPr>
          <a:xfrm>
            <a:off x="7697994" y="3661983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3" name="Freeform 42"/>
          <p:cNvSpPr/>
          <p:nvPr/>
        </p:nvSpPr>
        <p:spPr>
          <a:xfrm>
            <a:off x="7115905" y="365367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" name="Rectangle 2"/>
          <p:cNvSpPr/>
          <p:nvPr/>
        </p:nvSpPr>
        <p:spPr>
          <a:xfrm>
            <a:off x="8018363" y="246618"/>
            <a:ext cx="28886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79741" y="623895"/>
            <a:ext cx="24878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-</a:t>
            </a:r>
          </a:p>
        </p:txBody>
      </p:sp>
      <p:sp>
        <p:nvSpPr>
          <p:cNvPr id="45" name="Freeform 44"/>
          <p:cNvSpPr/>
          <p:nvPr/>
        </p:nvSpPr>
        <p:spPr>
          <a:xfrm>
            <a:off x="4655398" y="176142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46" name="Freeform 45"/>
          <p:cNvSpPr/>
          <p:nvPr/>
        </p:nvSpPr>
        <p:spPr>
          <a:xfrm>
            <a:off x="4655399" y="3068399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18" name="TextBox 17"/>
          <p:cNvSpPr txBox="1"/>
          <p:nvPr/>
        </p:nvSpPr>
        <p:spPr>
          <a:xfrm>
            <a:off x="2428352" y="5127673"/>
            <a:ext cx="148313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20" dirty="0"/>
              <a:t>Answer:</a:t>
            </a:r>
          </a:p>
          <a:p>
            <a:r>
              <a:rPr lang="en-CA" sz="1620" dirty="0"/>
              <a:t>b = -2</a:t>
            </a:r>
          </a:p>
        </p:txBody>
      </p:sp>
    </p:spTree>
    <p:extLst>
      <p:ext uri="{BB962C8B-B14F-4D97-AF65-F5344CB8AC3E}">
        <p14:creationId xmlns:p14="http://schemas.microsoft.com/office/powerpoint/2010/main" val="321152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887" y="470001"/>
            <a:ext cx="7886700" cy="1105651"/>
          </a:xfrm>
        </p:spPr>
        <p:txBody>
          <a:bodyPr/>
          <a:lstStyle/>
          <a:p>
            <a:r>
              <a:rPr lang="fr-FR" dirty="0"/>
              <a:t>-4a – 6 =  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48804" y="1169647"/>
            <a:ext cx="866738" cy="243803"/>
            <a:chOff x="6851650" y="812800"/>
            <a:chExt cx="963042" cy="270892"/>
          </a:xfrm>
        </p:grpSpPr>
        <p:sp>
          <p:nvSpPr>
            <p:cNvPr id="5" name="Freeform 4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703857" y="660459"/>
            <a:ext cx="866738" cy="243803"/>
            <a:chOff x="6813550" y="342900"/>
            <a:chExt cx="963042" cy="270892"/>
          </a:xfrm>
        </p:grpSpPr>
        <p:sp>
          <p:nvSpPr>
            <p:cNvPr id="8" name="Freeform 7"/>
            <p:cNvSpPr/>
            <p:nvPr/>
          </p:nvSpPr>
          <p:spPr>
            <a:xfrm>
              <a:off x="6813550" y="3429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77100" y="355600"/>
              <a:ext cx="1778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9018983" y="667858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12" name="Freeform 11"/>
          <p:cNvSpPr/>
          <p:nvPr/>
        </p:nvSpPr>
        <p:spPr>
          <a:xfrm>
            <a:off x="9008862" y="1181077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514568" y="3958872"/>
            <a:ext cx="866738" cy="243803"/>
            <a:chOff x="6851650" y="812800"/>
            <a:chExt cx="963042" cy="270892"/>
          </a:xfrm>
        </p:grpSpPr>
        <p:sp>
          <p:nvSpPr>
            <p:cNvPr id="14" name="Freeform 13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14568" y="3393871"/>
            <a:ext cx="866738" cy="243803"/>
            <a:chOff x="6851650" y="812800"/>
            <a:chExt cx="963042" cy="270892"/>
          </a:xfrm>
        </p:grpSpPr>
        <p:sp>
          <p:nvSpPr>
            <p:cNvPr id="17" name="Freeform 16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14568" y="2871361"/>
            <a:ext cx="866738" cy="243803"/>
            <a:chOff x="6851650" y="812800"/>
            <a:chExt cx="963042" cy="270892"/>
          </a:xfrm>
        </p:grpSpPr>
        <p:sp>
          <p:nvSpPr>
            <p:cNvPr id="20" name="Freeform 19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14568" y="2412095"/>
            <a:ext cx="866738" cy="243803"/>
            <a:chOff x="6851650" y="812800"/>
            <a:chExt cx="963042" cy="270892"/>
          </a:xfrm>
        </p:grpSpPr>
        <p:sp>
          <p:nvSpPr>
            <p:cNvPr id="23" name="Freeform 22"/>
            <p:cNvSpPr/>
            <p:nvPr/>
          </p:nvSpPr>
          <p:spPr>
            <a:xfrm>
              <a:off x="6851650" y="812800"/>
              <a:ext cx="963042" cy="270892"/>
            </a:xfrm>
            <a:custGeom>
              <a:avLst/>
              <a:gdLst/>
              <a:ahLst/>
              <a:cxnLst/>
              <a:rect l="0" t="0" r="0" b="0"/>
              <a:pathLst>
                <a:path w="963042" h="270892">
                  <a:moveTo>
                    <a:pt x="0" y="0"/>
                  </a:moveTo>
                  <a:lnTo>
                    <a:pt x="963041" y="0"/>
                  </a:lnTo>
                  <a:lnTo>
                    <a:pt x="963041" y="270891"/>
                  </a:lnTo>
                  <a:lnTo>
                    <a:pt x="0" y="270891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2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15200" y="825500"/>
              <a:ext cx="279400" cy="13337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CA" sz="180">
                  <a:solidFill>
                    <a:srgbClr val="000000"/>
                  </a:solidFill>
                  <a:latin typeface="Times New Roman - 3"/>
                </a:rPr>
                <a:t>X</a:t>
              </a:r>
            </a:p>
          </p:txBody>
        </p:sp>
      </p:grpSp>
      <p:sp>
        <p:nvSpPr>
          <p:cNvPr id="26" name="Freeform 25"/>
          <p:cNvSpPr/>
          <p:nvPr/>
        </p:nvSpPr>
        <p:spPr>
          <a:xfrm>
            <a:off x="4526597" y="241209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7" name="Freeform 26"/>
          <p:cNvSpPr/>
          <p:nvPr/>
        </p:nvSpPr>
        <p:spPr>
          <a:xfrm>
            <a:off x="4976371" y="340530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8" name="Freeform 27"/>
          <p:cNvSpPr/>
          <p:nvPr/>
        </p:nvSpPr>
        <p:spPr>
          <a:xfrm>
            <a:off x="4976371" y="288279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29" name="Freeform 28"/>
          <p:cNvSpPr/>
          <p:nvPr/>
        </p:nvSpPr>
        <p:spPr>
          <a:xfrm>
            <a:off x="4976372" y="2403092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0" name="Freeform 29"/>
          <p:cNvSpPr/>
          <p:nvPr/>
        </p:nvSpPr>
        <p:spPr>
          <a:xfrm>
            <a:off x="4526598" y="339387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1" name="Freeform 30"/>
          <p:cNvSpPr/>
          <p:nvPr/>
        </p:nvSpPr>
        <p:spPr>
          <a:xfrm>
            <a:off x="4526598" y="288279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00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2" name="Freeform 31"/>
          <p:cNvSpPr/>
          <p:nvPr/>
        </p:nvSpPr>
        <p:spPr>
          <a:xfrm>
            <a:off x="7514176" y="2901031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3" name="Freeform 32"/>
          <p:cNvSpPr/>
          <p:nvPr/>
        </p:nvSpPr>
        <p:spPr>
          <a:xfrm>
            <a:off x="7514176" y="2357595"/>
            <a:ext cx="251690" cy="242660"/>
          </a:xfrm>
          <a:custGeom>
            <a:avLst/>
            <a:gdLst/>
            <a:ahLst/>
            <a:cxnLst/>
            <a:rect l="0" t="0" r="0" b="0"/>
            <a:pathLst>
              <a:path w="279655" h="269622">
                <a:moveTo>
                  <a:pt x="0" y="0"/>
                </a:moveTo>
                <a:lnTo>
                  <a:pt x="279654" y="0"/>
                </a:lnTo>
                <a:lnTo>
                  <a:pt x="279654" y="269621"/>
                </a:lnTo>
                <a:lnTo>
                  <a:pt x="0" y="269621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20"/>
          </a:p>
        </p:txBody>
      </p:sp>
      <p:sp>
        <p:nvSpPr>
          <p:cNvPr id="3" name="Rectangle 2"/>
          <p:cNvSpPr/>
          <p:nvPr/>
        </p:nvSpPr>
        <p:spPr>
          <a:xfrm>
            <a:off x="8002189" y="620067"/>
            <a:ext cx="417349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20" dirty="0"/>
              <a:t> 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63200" y="1064140"/>
            <a:ext cx="24878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20" dirty="0"/>
              <a:t>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47481" y="5371849"/>
            <a:ext cx="143791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20" dirty="0"/>
              <a:t>Answer:</a:t>
            </a:r>
          </a:p>
          <a:p>
            <a:r>
              <a:rPr lang="en-CA" sz="1620" dirty="0"/>
              <a:t>a = -2</a:t>
            </a:r>
          </a:p>
        </p:txBody>
      </p:sp>
    </p:spTree>
    <p:extLst>
      <p:ext uri="{BB962C8B-B14F-4D97-AF65-F5344CB8AC3E}">
        <p14:creationId xmlns:p14="http://schemas.microsoft.com/office/powerpoint/2010/main" val="261420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45062" y="464726"/>
          <a:ext cx="8498145" cy="6003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14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600"/>
                        </a:spcAft>
                        <a:tabLst>
                          <a:tab pos="5303520" algn="r"/>
                        </a:tabLst>
                      </a:pPr>
                      <a:r>
                        <a:rPr lang="en-CA" sz="1100" dirty="0">
                          <a:effectLst/>
                        </a:rPr>
                        <a:t>Preserving Equality  </a:t>
                      </a:r>
                      <a:r>
                        <a:rPr lang="en-CA" sz="1100" b="1" u="sng" dirty="0">
                          <a:effectLst/>
                        </a:rPr>
                        <a:t>(to copy</a:t>
                      </a:r>
                      <a:r>
                        <a:rPr lang="en-CA" sz="1100" b="1" u="sng" baseline="0" dirty="0">
                          <a:effectLst/>
                        </a:rPr>
                        <a:t>) </a:t>
                      </a:r>
                      <a:r>
                        <a:rPr lang="en-CA" sz="1100" dirty="0">
                          <a:effectLst/>
                        </a:rPr>
                        <a:t>	Quick Review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When we solve an equation using algebra, we must preserve the equality.</a:t>
                      </a:r>
                      <a:br>
                        <a:rPr lang="en-CA" sz="1000" dirty="0">
                          <a:effectLst/>
                        </a:rPr>
                      </a:br>
                      <a:r>
                        <a:rPr lang="en-CA" sz="1000" dirty="0">
                          <a:effectLst/>
                        </a:rPr>
                        <a:t>Whatever we do to one side of an equation, we must do to the other side too.</a:t>
                      </a:r>
                      <a:br>
                        <a:rPr lang="en-CA" sz="1000" dirty="0">
                          <a:effectLst/>
                        </a:rPr>
                      </a:br>
                      <a:r>
                        <a:rPr lang="en-CA" sz="1000" dirty="0">
                          <a:effectLst/>
                        </a:rPr>
                        <a:t>We can: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CA" sz="1000" dirty="0">
                          <a:effectLst/>
                        </a:rPr>
                        <a:t>	●	Add the same number to both sides</a:t>
                      </a:r>
                      <a:br>
                        <a:rPr lang="en-CA" sz="1000" dirty="0">
                          <a:effectLst/>
                        </a:rPr>
                      </a:br>
                      <a:r>
                        <a:rPr lang="en-CA" sz="1000" dirty="0">
                          <a:effectLst/>
                        </a:rPr>
                        <a:t>●	Subtract the same number from both sides</a:t>
                      </a:r>
                      <a:br>
                        <a:rPr lang="en-CA" sz="1000" dirty="0">
                          <a:effectLst/>
                        </a:rPr>
                      </a:br>
                      <a:r>
                        <a:rPr lang="en-CA" sz="1000" dirty="0">
                          <a:effectLst/>
                        </a:rPr>
                        <a:t>●	Multiply both sides by the same number</a:t>
                      </a:r>
                      <a:br>
                        <a:rPr lang="en-CA" sz="1000" dirty="0">
                          <a:effectLst/>
                        </a:rPr>
                      </a:br>
                      <a:r>
                        <a:rPr lang="en-CA" sz="1000" dirty="0">
                          <a:effectLst/>
                        </a:rPr>
                        <a:t>●	Divide both sides by the same number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CA" sz="1000" dirty="0">
                          <a:effectLst/>
                        </a:rPr>
                        <a:t>Example                              a) Describe the operation you would perform to isolate the variable in each equation. 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                                              b)</a:t>
                      </a:r>
                      <a:r>
                        <a:rPr lang="en-CA" sz="1000" baseline="0" dirty="0">
                          <a:effectLst/>
                        </a:rPr>
                        <a:t> </a:t>
                      </a:r>
                      <a:r>
                        <a:rPr lang="en-CA" sz="1000" dirty="0">
                          <a:effectLst/>
                        </a:rPr>
                        <a:t>Solve the equation. Verify the solution.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CA" sz="1000" dirty="0">
                          <a:effectLst/>
                        </a:rPr>
                        <a:t>                                                            	</a:t>
                      </a:r>
                      <a:r>
                        <a:rPr lang="en-CA" sz="1000" dirty="0" err="1">
                          <a:effectLst/>
                        </a:rPr>
                        <a:t>i</a:t>
                      </a:r>
                      <a:r>
                        <a:rPr lang="en-CA" sz="1000" dirty="0">
                          <a:effectLst/>
                        </a:rPr>
                        <a:t>)</a:t>
                      </a:r>
                      <a:r>
                        <a:rPr lang="en-CA" sz="1000" baseline="0" dirty="0">
                          <a:effectLst/>
                        </a:rPr>
                        <a:t>  </a:t>
                      </a:r>
                      <a:r>
                        <a:rPr lang="en-CA" sz="1100" b="1" dirty="0">
                          <a:effectLst/>
                        </a:rPr>
                        <a:t>x + 7 = 9</a:t>
                      </a:r>
                      <a:r>
                        <a:rPr lang="en-CA" sz="1000" dirty="0">
                          <a:effectLst/>
                        </a:rPr>
                        <a:t>			ii) </a:t>
                      </a:r>
                      <a:r>
                        <a:rPr lang="en-CA" sz="1100" b="1" dirty="0">
                          <a:effectLst/>
                        </a:rPr>
                        <a:t>3x = 3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CA" sz="1000" dirty="0">
                          <a:effectLst/>
                        </a:rPr>
                        <a:t>Solution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err="1">
                          <a:effectLst/>
                        </a:rPr>
                        <a:t>i</a:t>
                      </a:r>
                      <a:r>
                        <a:rPr lang="en-CA" sz="1000" dirty="0">
                          <a:effectLst/>
                        </a:rPr>
                        <a:t>)	a)	To isolate x, subtract 7 from both sides of the equation.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b)	</a:t>
                      </a:r>
                      <a:r>
                        <a:rPr lang="en-CA" sz="1000" b="1" dirty="0">
                          <a:effectLst/>
                        </a:rPr>
                        <a:t>x + 7 </a:t>
                      </a:r>
                      <a:r>
                        <a:rPr lang="en-CA" sz="1000" dirty="0">
                          <a:effectLst/>
                        </a:rPr>
                        <a:t>– 7 =</a:t>
                      </a:r>
                      <a:r>
                        <a:rPr lang="en-CA" sz="1000" b="1" dirty="0">
                          <a:effectLst/>
                        </a:rPr>
                        <a:t> 9 </a:t>
                      </a:r>
                      <a:r>
                        <a:rPr lang="en-CA" sz="1000" dirty="0">
                          <a:effectLst/>
                        </a:rPr>
                        <a:t>– 7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</a:t>
                      </a:r>
                      <a:r>
                        <a:rPr lang="en-CA" sz="1000" baseline="0" dirty="0">
                          <a:effectLst/>
                        </a:rPr>
                        <a:t>             </a:t>
                      </a:r>
                      <a:r>
                        <a:rPr lang="en-CA" sz="1000" dirty="0">
                          <a:effectLst/>
                        </a:rPr>
                        <a:t>x = 2                                       Check: Substitute x = 2 back into the original equation</a:t>
                      </a:r>
                      <a:r>
                        <a:rPr lang="en-CA" sz="1000" baseline="0" dirty="0">
                          <a:effectLst/>
                        </a:rPr>
                        <a:t> X + 7 = 9 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Left side = x + 7 		Right side = 9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3460" algn="l"/>
                        </a:tabLs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       = 2 + 7 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3460" algn="l"/>
                        </a:tabLs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        = 9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3460" algn="l"/>
                        </a:tabLs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Since the left side equals the right side, the solution is correct.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romanLcParenR" startAt="2"/>
                      </a:pPr>
                      <a:r>
                        <a:rPr lang="en-CA" sz="1000" dirty="0">
                          <a:effectLst/>
                        </a:rPr>
                        <a:t>a)	To isolate x, divide both sides of the equation by 3.</a:t>
                      </a: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          b) 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=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</a:t>
                      </a: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</a:t>
                      </a:r>
                      <a:r>
                        <a:rPr lang="en-CA" sz="1100" dirty="0">
                          <a:effectLst/>
                        </a:rPr>
                        <a:t>                                             x = 12</a:t>
                      </a:r>
                      <a:endParaRPr lang="en-US" sz="11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Check: Substitute x = 12 back into the original equation</a:t>
                      </a:r>
                      <a:r>
                        <a:rPr lang="en-CA" sz="1000" baseline="0" dirty="0">
                          <a:effectLst/>
                        </a:rPr>
                        <a:t>  3X = 36 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  Left side = 3x		Right side = 36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3460" algn="l"/>
                        </a:tabLs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       = 3(12) 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3460" algn="l"/>
                        </a:tabLst>
                      </a:pPr>
                      <a:r>
                        <a:rPr lang="en-CA" sz="1000" dirty="0">
                          <a:effectLst/>
                        </a:rPr>
                        <a:t>		                                                                                     = 36</a:t>
                      </a:r>
                      <a:endParaRPr lang="en-US" sz="1000" dirty="0">
                        <a:effectLst/>
                      </a:endParaRPr>
                    </a:p>
                    <a:p>
                      <a:pPr marL="274320" marR="0" indent="-27432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		Since the left side equals the right side, the solution is correct.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72" marR="47672" marT="47672" marB="4767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67092" y="4830957"/>
          <a:ext cx="180023" cy="28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203024" imgH="317225" progId="Equation.3">
                  <p:embed/>
                </p:oleObj>
              </mc:Choice>
              <mc:Fallback>
                <p:oleObj r:id="rId4" imgW="203024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92" y="4830957"/>
                        <a:ext cx="180023" cy="282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90808" y="4830957"/>
          <a:ext cx="180023" cy="282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6" imgW="203024" imgH="317225" progId="Equation.3">
                  <p:embed/>
                </p:oleObj>
              </mc:Choice>
              <mc:Fallback>
                <p:oleObj r:id="rId6" imgW="203024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808" y="4830957"/>
                        <a:ext cx="180023" cy="282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>
          <a:xfrm>
            <a:off x="2853460" y="0"/>
            <a:ext cx="6858000" cy="702945"/>
          </a:xfrm>
          <a:prstGeom prst="rect">
            <a:avLst/>
          </a:prstGeom>
        </p:spPr>
        <p:txBody>
          <a:bodyPr/>
          <a:lstStyle>
            <a:lvl1pPr algn="l" defTabSz="7619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300" b="1" i="1" dirty="0"/>
              <a:t>                     </a:t>
            </a:r>
            <a:r>
              <a:rPr lang="fr-FR" sz="2520" b="1" i="1" dirty="0" err="1"/>
              <a:t>Activating</a:t>
            </a:r>
            <a:r>
              <a:rPr lang="fr-FR" sz="2520" b="1" i="1" dirty="0"/>
              <a:t> Prior Learning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0" y="1910509"/>
            <a:ext cx="2303402" cy="313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1041</Words>
  <Application>Microsoft Office PowerPoint</Application>
  <PresentationFormat>Widescreen</PresentationFormat>
  <Paragraphs>117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Times New Roman - 3</vt:lpstr>
      <vt:lpstr>Office Theme</vt:lpstr>
      <vt:lpstr>Equation.3</vt:lpstr>
      <vt:lpstr> PR2: Model and solve problems using linear equations concretely, pictorially and symbolically, where a, b and c are integers. </vt:lpstr>
      <vt:lpstr>PR2 : Modéliser et résoudre des problèmes à l’aide d’équations linéaires des formes suivantes de façon concrète, imagée et symbolique. </vt:lpstr>
      <vt:lpstr> </vt:lpstr>
      <vt:lpstr>    Solving equations Using Models Résoudre avec du matériel   Read pages 318 to 323 taking notes as needed.  Lire pages 318 à 323 en prenant des notes.  (Note: An online link to: Grade 8 Math Makes Sense mathbook can be found on Mme McLellan’s Teacher Page for those who do not have it saved on an USB.) Copy and Solve next 4 slides. Faire les quatre prochaines fiches. **remember to use above examples to help you solve   </vt:lpstr>
      <vt:lpstr>5a + 2 = 12</vt:lpstr>
      <vt:lpstr>4a – 6 = 14 </vt:lpstr>
      <vt:lpstr>-3b + 4 = 10</vt:lpstr>
      <vt:lpstr>-4a – 6 =  2</vt:lpstr>
      <vt:lpstr>PowerPoint Presentation</vt:lpstr>
      <vt:lpstr>PowerPoint Presentation</vt:lpstr>
      <vt:lpstr> Journal Question de Journal PR 2  # 1  Email your math teacher your responses. Ensure that you solve, show your work and verify your answers. You may take a picture and send that if you wish.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PR2: Model and solve problems using linear equations c concretely, pictorially and symbolically, where a, b and c are integers.</dc:title>
  <dc:creator>Cleland, Sandra (ASD-N)</dc:creator>
  <cp:lastModifiedBy>McLellan, Krissy (ASD-N)</cp:lastModifiedBy>
  <cp:revision>5</cp:revision>
  <dcterms:created xsi:type="dcterms:W3CDTF">2020-03-29T20:01:11Z</dcterms:created>
  <dcterms:modified xsi:type="dcterms:W3CDTF">2020-04-03T17:59:41Z</dcterms:modified>
</cp:coreProperties>
</file>