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slideLayouts/slideLayout1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  <p:sldMasterId id="2147483662" r:id="rId3"/>
    <p:sldMasterId id="2147483663" r:id="rId4"/>
    <p:sldMasterId id="2147483664" r:id="rId5"/>
    <p:sldMasterId id="2147483665" r:id="rId6"/>
    <p:sldMasterId id="2147483666" r:id="rId7"/>
    <p:sldMasterId id="2147483667" r:id="rId8"/>
  </p:sldMasterIdLst>
  <p:notesMasterIdLst>
    <p:notesMasterId r:id="rId35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7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88683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7354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1168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327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2438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5957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9232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25088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34245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66614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60160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2903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42980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49198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57091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1603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86268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93377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11180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5335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7413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069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150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7629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959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6658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9275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body" idx="1"/>
          </p:nvPr>
        </p:nvSpPr>
        <p:spPr>
          <a:xfrm>
            <a:off x="3600450" y="731520"/>
            <a:ext cx="48693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body" idx="2"/>
          </p:nvPr>
        </p:nvSpPr>
        <p:spPr>
          <a:xfrm>
            <a:off x="342900" y="2926080"/>
            <a:ext cx="2400300" cy="33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dt" idx="10"/>
          </p:nvPr>
        </p:nvSpPr>
        <p:spPr>
          <a:xfrm>
            <a:off x="349250" y="6459537"/>
            <a:ext cx="1963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ftr" idx="11"/>
          </p:nvPr>
        </p:nvSpPr>
        <p:spPr>
          <a:xfrm>
            <a:off x="3600450" y="6459537"/>
            <a:ext cx="3486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title"/>
          </p:nvPr>
        </p:nvSpPr>
        <p:spPr>
          <a:xfrm>
            <a:off x="822960" y="5074920"/>
            <a:ext cx="75894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/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>
            <a:spLocks noGrp="1"/>
          </p:cNvSpPr>
          <p:nvPr>
            <p:ph type="pic" idx="2"/>
          </p:nvPr>
        </p:nvSpPr>
        <p:spPr>
          <a:xfrm>
            <a:off x="12" y="0"/>
            <a:ext cx="9144000" cy="4915200"/>
          </a:xfrm>
          <a:prstGeom prst="rect">
            <a:avLst/>
          </a:prstGeom>
          <a:solidFill>
            <a:srgbClr val="BECAD4"/>
          </a:solidFill>
          <a:ln>
            <a:noFill/>
          </a:ln>
        </p:spPr>
        <p:txBody>
          <a:bodyPr spcFirstLastPara="1" wrap="square" lIns="457200" tIns="457200" rIns="0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body" idx="1"/>
          </p:nvPr>
        </p:nvSpPr>
        <p:spPr>
          <a:xfrm>
            <a:off x="822960" y="5907024"/>
            <a:ext cx="75894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8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8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>
            <a:spLocks noGrp="1"/>
          </p:cNvSpPr>
          <p:nvPr>
            <p:ph type="title"/>
          </p:nvPr>
        </p:nvSpPr>
        <p:spPr>
          <a:xfrm rot="5400000">
            <a:off x="4649550" y="2306502"/>
            <a:ext cx="5760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body" idx="1"/>
          </p:nvPr>
        </p:nvSpPr>
        <p:spPr>
          <a:xfrm rot="5400000">
            <a:off x="648975" y="391902"/>
            <a:ext cx="5760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/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6" name="Google Shape;146;p20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0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0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455613" y="273050"/>
            <a:ext cx="8226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455613" y="1598613"/>
            <a:ext cx="4037100" cy="44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2"/>
          </p:nvPr>
        </p:nvSpPr>
        <p:spPr>
          <a:xfrm>
            <a:off x="4645025" y="1598613"/>
            <a:ext cx="4037100" cy="44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5612" y="6242050"/>
            <a:ext cx="21303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242050"/>
            <a:ext cx="28956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242050"/>
            <a:ext cx="21303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ctrTitle"/>
          </p:nvPr>
        </p:nvSpPr>
        <p:spPr>
          <a:xfrm>
            <a:off x="822960" y="758952"/>
            <a:ext cx="7543800" cy="35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 rot="5400000">
            <a:off x="2582875" y="85712"/>
            <a:ext cx="4022700" cy="75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/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>
            <a:off x="822960" y="1846052"/>
            <a:ext cx="3703200" cy="7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2"/>
          </p:nvPr>
        </p:nvSpPr>
        <p:spPr>
          <a:xfrm>
            <a:off x="822960" y="2582335"/>
            <a:ext cx="3703200" cy="32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3"/>
          </p:nvPr>
        </p:nvSpPr>
        <p:spPr>
          <a:xfrm>
            <a:off x="4663440" y="1846052"/>
            <a:ext cx="3703200" cy="7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4"/>
          </p:nvPr>
        </p:nvSpPr>
        <p:spPr>
          <a:xfrm>
            <a:off x="4663440" y="2582334"/>
            <a:ext cx="3703200" cy="32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body" idx="1"/>
          </p:nvPr>
        </p:nvSpPr>
        <p:spPr>
          <a:xfrm>
            <a:off x="822960" y="1845735"/>
            <a:ext cx="37032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2"/>
          </p:nvPr>
        </p:nvSpPr>
        <p:spPr>
          <a:xfrm>
            <a:off x="4663440" y="1845735"/>
            <a:ext cx="37032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title"/>
          </p:nvPr>
        </p:nvSpPr>
        <p:spPr>
          <a:xfrm>
            <a:off x="822960" y="758952"/>
            <a:ext cx="7543800" cy="35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1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175" y="6400800"/>
            <a:ext cx="91407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0" y="6334125"/>
            <a:ext cx="9142500" cy="6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0" y="6334125"/>
            <a:ext cx="91440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" name="Google Shape;20;p3"/>
          <p:cNvCxnSpPr/>
          <p:nvPr/>
        </p:nvCxnSpPr>
        <p:spPr>
          <a:xfrm>
            <a:off x="895350" y="1738312"/>
            <a:ext cx="747540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455612" y="6242050"/>
            <a:ext cx="21303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124200" y="6242050"/>
            <a:ext cx="28956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553200" y="6242050"/>
            <a:ext cx="21303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/>
          <p:nvPr/>
        </p:nvSpPr>
        <p:spPr>
          <a:xfrm>
            <a:off x="3175" y="6400800"/>
            <a:ext cx="91407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5"/>
          <p:cNvSpPr/>
          <p:nvPr/>
        </p:nvSpPr>
        <p:spPr>
          <a:xfrm>
            <a:off x="0" y="6334125"/>
            <a:ext cx="9142500" cy="6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" name="Google Shape;36;p5"/>
          <p:cNvCxnSpPr/>
          <p:nvPr/>
        </p:nvCxnSpPr>
        <p:spPr>
          <a:xfrm>
            <a:off x="906462" y="4343400"/>
            <a:ext cx="740580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7"/>
          <p:cNvSpPr/>
          <p:nvPr/>
        </p:nvSpPr>
        <p:spPr>
          <a:xfrm>
            <a:off x="0" y="6334125"/>
            <a:ext cx="91440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cxnSp>
        <p:nvCxnSpPr>
          <p:cNvPr id="56" name="Google Shape;56;p7"/>
          <p:cNvCxnSpPr/>
          <p:nvPr/>
        </p:nvCxnSpPr>
        <p:spPr>
          <a:xfrm>
            <a:off x="895350" y="1738312"/>
            <a:ext cx="747540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/>
          <p:nvPr/>
        </p:nvSpPr>
        <p:spPr>
          <a:xfrm>
            <a:off x="3175" y="6400800"/>
            <a:ext cx="91407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0" y="6334125"/>
            <a:ext cx="9142500" cy="6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3"/>
          <p:cNvCxnSpPr/>
          <p:nvPr/>
        </p:nvCxnSpPr>
        <p:spPr>
          <a:xfrm>
            <a:off x="906462" y="4343400"/>
            <a:ext cx="740580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94" name="Google Shape;94;p13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/>
          <p:nvPr/>
        </p:nvSpPr>
        <p:spPr>
          <a:xfrm>
            <a:off x="0" y="0"/>
            <a:ext cx="3038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3030537" y="0"/>
            <a:ext cx="477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dt" idx="10"/>
          </p:nvPr>
        </p:nvSpPr>
        <p:spPr>
          <a:xfrm>
            <a:off x="349250" y="6459537"/>
            <a:ext cx="1963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ftr" idx="11"/>
          </p:nvPr>
        </p:nvSpPr>
        <p:spPr>
          <a:xfrm>
            <a:off x="3600450" y="6459537"/>
            <a:ext cx="3486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/>
          <p:nvPr/>
        </p:nvSpPr>
        <p:spPr>
          <a:xfrm>
            <a:off x="0" y="4953000"/>
            <a:ext cx="9142500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7"/>
          <p:cNvSpPr/>
          <p:nvPr/>
        </p:nvSpPr>
        <p:spPr>
          <a:xfrm>
            <a:off x="0" y="4914900"/>
            <a:ext cx="9142500" cy="6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7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Google Shape;127;p17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/>
          <p:nvPr/>
        </p:nvSpPr>
        <p:spPr>
          <a:xfrm>
            <a:off x="3175" y="6400800"/>
            <a:ext cx="91407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9"/>
          <p:cNvSpPr/>
          <p:nvPr/>
        </p:nvSpPr>
        <p:spPr>
          <a:xfrm>
            <a:off x="0" y="6334125"/>
            <a:ext cx="9142500" cy="6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9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dt" idx="10"/>
          </p:nvPr>
        </p:nvSpPr>
        <p:spPr>
          <a:xfrm>
            <a:off x="822325" y="6459537"/>
            <a:ext cx="18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ftr" idx="11"/>
          </p:nvPr>
        </p:nvSpPr>
        <p:spPr>
          <a:xfrm>
            <a:off x="2765425" y="6459537"/>
            <a:ext cx="361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sldNum" idx="12"/>
          </p:nvPr>
        </p:nvSpPr>
        <p:spPr>
          <a:xfrm>
            <a:off x="7424737" y="6459537"/>
            <a:ext cx="98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1" descr="http://www.missscreaigh.com/uploads/1/8/8/6/18860824/7015202_orig.png"/>
          <p:cNvPicPr preferRelativeResize="0"/>
          <p:nvPr/>
        </p:nvPicPr>
        <p:blipFill rotWithShape="1">
          <a:blip r:embed="rId3">
            <a:alphaModFix/>
          </a:blip>
          <a:srcRect r="-240" b="30118"/>
          <a:stretch/>
        </p:blipFill>
        <p:spPr>
          <a:xfrm>
            <a:off x="85725" y="1371600"/>
            <a:ext cx="9021763" cy="44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0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Identify the Independent and Dependent Variables:</a:t>
            </a:r>
            <a:endParaRPr/>
          </a:p>
        </p:txBody>
      </p:sp>
      <p:sp>
        <p:nvSpPr>
          <p:cNvPr id="209" name="Google Shape;209;p30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solidFill>
            <a:srgbClr val="D2EFFA"/>
          </a:solidFill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0487" marR="0" lvl="0" indent="-34925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Calibri"/>
              <a:buChar char=" "/>
            </a:pPr>
            <a:r>
              <a:rPr lang="en-US" sz="55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What brand of soda contains the most caffeine?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1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Identify the Independent and Dependent Variables:</a:t>
            </a:r>
            <a:endParaRPr/>
          </a:p>
        </p:txBody>
      </p:sp>
      <p:sp>
        <p:nvSpPr>
          <p:cNvPr id="215" name="Google Shape;215;p31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solidFill>
            <a:srgbClr val="D2EFFA"/>
          </a:solidFill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0487" marR="0" lvl="0" indent="-34925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Calibri"/>
              <a:buChar char=" "/>
            </a:pPr>
            <a:r>
              <a:rPr lang="en-US" sz="55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What brand of cereal contains the most sugar?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2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Identify the Independent and Dependent Variables:</a:t>
            </a:r>
            <a:endParaRPr/>
          </a:p>
        </p:txBody>
      </p:sp>
      <p:sp>
        <p:nvSpPr>
          <p:cNvPr id="221" name="Google Shape;221;p32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solidFill>
            <a:srgbClr val="D2EFFA"/>
          </a:solidFill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0487" marR="0" lvl="0" indent="-34925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Calibri"/>
              <a:buChar char=" "/>
            </a:pPr>
            <a:r>
              <a:rPr lang="en-US" sz="55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What type of bubblegum makes the biggest bubbles?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3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Identify the Independent and Dependent Variables:</a:t>
            </a:r>
            <a:endParaRPr/>
          </a:p>
        </p:txBody>
      </p:sp>
      <p:sp>
        <p:nvSpPr>
          <p:cNvPr id="227" name="Google Shape;227;p33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solidFill>
            <a:srgbClr val="D2EFFA"/>
          </a:solidFill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0487" marR="0" lvl="0" indent="-34925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Calibri"/>
              <a:buChar char=" "/>
            </a:pPr>
            <a:r>
              <a:rPr lang="en-US" sz="55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What type of toothpaste makes teeth the whitest?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4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Identify the Independent and Dependent Variables:</a:t>
            </a:r>
            <a:endParaRPr/>
          </a:p>
        </p:txBody>
      </p:sp>
      <p:sp>
        <p:nvSpPr>
          <p:cNvPr id="233" name="Google Shape;233;p34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solidFill>
            <a:srgbClr val="D2EFFA"/>
          </a:solidFill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0487" marR="0" lvl="0" indent="-34925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Calibri"/>
              <a:buChar char=" "/>
            </a:pPr>
            <a:r>
              <a:rPr lang="en-US" sz="55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What type of dishwashing soap makes the biggest bubbles?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5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Identify the Independent and Dependent Variables:</a:t>
            </a:r>
            <a:endParaRPr/>
          </a:p>
        </p:txBody>
      </p:sp>
      <p:sp>
        <p:nvSpPr>
          <p:cNvPr id="239" name="Google Shape;239;p35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solidFill>
            <a:srgbClr val="D2EFFA"/>
          </a:solidFill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0487" marR="0" lvl="0" indent="-34925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Calibri"/>
              <a:buChar char=" "/>
            </a:pPr>
            <a:r>
              <a:rPr lang="en-US" sz="55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What grade of middle school students (6</a:t>
            </a:r>
            <a:r>
              <a:rPr lang="en-US" sz="5500" b="0" i="0" u="none" baseline="30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55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, 7</a:t>
            </a:r>
            <a:r>
              <a:rPr lang="en-US" sz="5500" b="0" i="0" u="none" baseline="30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55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, or 8</a:t>
            </a:r>
            <a:r>
              <a:rPr lang="en-US" sz="5500" b="0" i="0" u="none" baseline="30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55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) can jump the highest?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6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Identify the Independent and Dependent Variables:</a:t>
            </a:r>
            <a:endParaRPr/>
          </a:p>
        </p:txBody>
      </p:sp>
      <p:sp>
        <p:nvSpPr>
          <p:cNvPr id="245" name="Google Shape;245;p36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solidFill>
            <a:srgbClr val="D2EFFA"/>
          </a:solidFill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0487" marR="0" lvl="0" indent="-34925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Calibri"/>
              <a:buChar char=" "/>
            </a:pPr>
            <a:r>
              <a:rPr lang="en-US" sz="55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Does fertilizer helps plants grow the tallest?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7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Identify the Independent and Dependent Variables:</a:t>
            </a:r>
            <a:endParaRPr/>
          </a:p>
        </p:txBody>
      </p:sp>
      <p:sp>
        <p:nvSpPr>
          <p:cNvPr id="251" name="Google Shape;251;p37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solidFill>
            <a:srgbClr val="D2EFFA"/>
          </a:solidFill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0487" marR="0" lvl="0" indent="-34925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Calibri"/>
              <a:buChar char=" "/>
            </a:pPr>
            <a:r>
              <a:rPr lang="en-US" sz="55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Which grade of middle school students (6</a:t>
            </a:r>
            <a:r>
              <a:rPr lang="en-US" sz="5500" b="0" i="0" u="none" baseline="30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55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, 7</a:t>
            </a:r>
            <a:r>
              <a:rPr lang="en-US" sz="5500" b="0" i="0" u="none" baseline="30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55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, or 8</a:t>
            </a:r>
            <a:r>
              <a:rPr lang="en-US" sz="5500" b="0" i="0" u="none" baseline="30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55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) can shout the loudest?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8"/>
          <p:cNvSpPr txBox="1">
            <a:spLocks noGrp="1"/>
          </p:cNvSpPr>
          <p:nvPr>
            <p:ph type="ctrTitle"/>
          </p:nvPr>
        </p:nvSpPr>
        <p:spPr>
          <a:xfrm>
            <a:off x="762000" y="228600"/>
            <a:ext cx="75438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 sz="8000" b="0" i="0" u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Another example:</a:t>
            </a:r>
            <a:endParaRPr/>
          </a:p>
        </p:txBody>
      </p:sp>
      <p:pic>
        <p:nvPicPr>
          <p:cNvPr id="257" name="Google Shape;257;p38" descr="http://www.missscreaigh.com/uploads/1/8/8/6/18860824/7015202_orig.png"/>
          <p:cNvPicPr preferRelativeResize="0"/>
          <p:nvPr/>
        </p:nvPicPr>
        <p:blipFill rotWithShape="1">
          <a:blip r:embed="rId3">
            <a:alphaModFix/>
          </a:blip>
          <a:srcRect r="-240" b="30118"/>
          <a:stretch/>
        </p:blipFill>
        <p:spPr>
          <a:xfrm>
            <a:off x="23812" y="2057400"/>
            <a:ext cx="9020176" cy="44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9"/>
          <p:cNvSpPr txBox="1">
            <a:spLocks noGrp="1"/>
          </p:cNvSpPr>
          <p:nvPr>
            <p:ph type="ctrTitle"/>
          </p:nvPr>
        </p:nvSpPr>
        <p:spPr>
          <a:xfrm>
            <a:off x="304800" y="1143000"/>
            <a:ext cx="8610600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An investigation was done with an electromagnetic system made from a battery and wire wrapped around a nail.  Different sizes of nails were used.  The number of paper clips the electromagnet could pick up was measured.</a:t>
            </a:r>
            <a:endParaRPr/>
          </a:p>
        </p:txBody>
      </p:sp>
      <p:pic>
        <p:nvPicPr>
          <p:cNvPr id="263" name="Google Shape;263;p39" descr="http://www.electronics-tutorials.ws/electromagnetism/mag33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9800" y="4303712"/>
            <a:ext cx="1666875" cy="222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39" descr="http://www.psdgraphics.com/wp-content/uploads/2009/02/isolated-paper-clip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76800" y="4876800"/>
            <a:ext cx="1066800" cy="790575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39"/>
          <p:cNvSpPr txBox="1"/>
          <p:nvPr/>
        </p:nvSpPr>
        <p:spPr>
          <a:xfrm>
            <a:off x="152400" y="36512"/>
            <a:ext cx="8610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 lnSpcReduction="10000"/>
          </a:bodyPr>
          <a:lstStyle/>
          <a:p>
            <a:pPr marL="0" marR="0" lvl="0" indent="0" algn="l" rtl="0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Clr>
                <a:srgbClr val="1D6295"/>
              </a:buClr>
              <a:buSzPts val="4200"/>
              <a:buFont typeface="Calibri"/>
              <a:buNone/>
            </a:pPr>
            <a:r>
              <a:rPr lang="en-US" sz="4200" b="1" i="0" u="none">
                <a:solidFill>
                  <a:srgbClr val="1D6295"/>
                </a:solidFill>
                <a:latin typeface="Calibri"/>
                <a:ea typeface="Calibri"/>
                <a:cs typeface="Calibri"/>
                <a:sym typeface="Calibri"/>
              </a:rPr>
              <a:t>Identify the independent and  dependent variables in this investigation.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>
            <a:spLocks noGrp="1"/>
          </p:cNvSpPr>
          <p:nvPr>
            <p:ph type="title"/>
          </p:nvPr>
        </p:nvSpPr>
        <p:spPr>
          <a:xfrm>
            <a:off x="455612" y="273050"/>
            <a:ext cx="8226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Kinds of Variables</a:t>
            </a:r>
            <a:endParaRPr/>
          </a:p>
        </p:txBody>
      </p:sp>
      <p:sp>
        <p:nvSpPr>
          <p:cNvPr id="159" name="Google Shape;159;p22"/>
          <p:cNvSpPr txBox="1">
            <a:spLocks noGrp="1"/>
          </p:cNvSpPr>
          <p:nvPr>
            <p:ph type="body" idx="1"/>
          </p:nvPr>
        </p:nvSpPr>
        <p:spPr>
          <a:xfrm>
            <a:off x="455612" y="1828800"/>
            <a:ext cx="86121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0487" lvl="0" indent="-2095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Calibri"/>
              <a:buChar char=" "/>
            </a:pPr>
            <a:r>
              <a:rPr lang="en-US" sz="3300" b="1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Independent Variable </a:t>
            </a:r>
            <a:r>
              <a:rPr lang="en-US" sz="33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– something that is changed by the scientist</a:t>
            </a:r>
            <a:endParaRPr/>
          </a:p>
          <a:p>
            <a:pPr marL="382587" lvl="1" indent="-19050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◦"/>
            </a:pPr>
            <a:r>
              <a:rPr lang="en-US" sz="3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What is tested</a:t>
            </a:r>
            <a:endParaRPr/>
          </a:p>
          <a:p>
            <a:pPr marL="382587" lvl="1" indent="-19050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◦"/>
            </a:pPr>
            <a:r>
              <a:rPr lang="en-US" sz="3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What is manipulated</a:t>
            </a:r>
            <a:endParaRPr/>
          </a:p>
          <a:p>
            <a:pPr marL="90487" lvl="0" indent="-209550" algn="l" rtl="0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Calibri"/>
              <a:buChar char=" "/>
            </a:pPr>
            <a:r>
              <a:rPr lang="en-US" sz="3300" b="1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Dependent Variable </a:t>
            </a:r>
            <a:r>
              <a:rPr lang="en-US" sz="33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– something that might be affected by the change in the independent variable</a:t>
            </a:r>
            <a:endParaRPr/>
          </a:p>
          <a:p>
            <a:pPr marL="382587" lvl="1" indent="-19050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◦"/>
            </a:pPr>
            <a:r>
              <a:rPr lang="en-US" sz="3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What is observed</a:t>
            </a:r>
            <a:endParaRPr/>
          </a:p>
          <a:p>
            <a:pPr marL="382587" lvl="1" indent="-19050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◦"/>
            </a:pPr>
            <a:r>
              <a:rPr lang="en-US" sz="3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What is measured</a:t>
            </a:r>
            <a:endParaRPr/>
          </a:p>
          <a:p>
            <a:pPr marL="382587" lvl="1" indent="-19050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◦"/>
            </a:pPr>
            <a:r>
              <a:rPr lang="en-US" sz="3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The data collected during the investigation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</a:pPr>
            <a:endParaRPr sz="3000" b="0" i="0" u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0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Independent variable:</a:t>
            </a:r>
            <a:endParaRPr/>
          </a:p>
        </p:txBody>
      </p:sp>
      <p:sp>
        <p:nvSpPr>
          <p:cNvPr id="271" name="Google Shape;271;p40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marR="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Char char=" "/>
            </a:pPr>
            <a:r>
              <a:rPr lang="en-US" sz="44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Sizes of nails</a:t>
            </a:r>
            <a:endParaRPr/>
          </a:p>
          <a:p>
            <a:pPr marL="382587" marR="0" lvl="1" indent="-2540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Char char="◦"/>
            </a:pPr>
            <a:r>
              <a:rPr lang="en-US" sz="4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These were changed by the scientist</a:t>
            </a:r>
            <a:endParaRPr/>
          </a:p>
          <a:p>
            <a:pPr marL="9144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endParaRPr sz="40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1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Dependent variable:</a:t>
            </a:r>
            <a:endParaRPr/>
          </a:p>
        </p:txBody>
      </p:sp>
      <p:sp>
        <p:nvSpPr>
          <p:cNvPr id="277" name="Google Shape;277;p41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marR="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Char char=" "/>
            </a:pPr>
            <a:r>
              <a:rPr lang="en-US" sz="44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Number of paper clips picked up</a:t>
            </a:r>
            <a:endParaRPr/>
          </a:p>
          <a:p>
            <a:pPr marL="382587" marR="0" lvl="1" indent="-2540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Char char="◦"/>
            </a:pPr>
            <a:r>
              <a:rPr lang="en-US" sz="4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The number of paper clips observed and counted (measured) </a:t>
            </a:r>
            <a:endParaRPr/>
          </a:p>
          <a:p>
            <a:pPr marL="9144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endParaRPr sz="40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2"/>
          <p:cNvSpPr txBox="1">
            <a:spLocks noGrp="1"/>
          </p:cNvSpPr>
          <p:nvPr>
            <p:ph type="ctrTitle"/>
          </p:nvPr>
        </p:nvSpPr>
        <p:spPr>
          <a:xfrm>
            <a:off x="822325" y="758825"/>
            <a:ext cx="7543800" cy="56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 sz="8000" b="0" i="0" u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Last one:</a:t>
            </a:r>
            <a:endParaRPr/>
          </a:p>
        </p:txBody>
      </p:sp>
      <p:pic>
        <p:nvPicPr>
          <p:cNvPr id="283" name="Google Shape;283;p42" descr="http://www.missscreaigh.com/uploads/1/8/8/6/18860824/7015202_orig.png"/>
          <p:cNvPicPr preferRelativeResize="0"/>
          <p:nvPr/>
        </p:nvPicPr>
        <p:blipFill rotWithShape="1">
          <a:blip r:embed="rId3">
            <a:alphaModFix/>
          </a:blip>
          <a:srcRect r="-240" b="30118"/>
          <a:stretch/>
        </p:blipFill>
        <p:spPr>
          <a:xfrm>
            <a:off x="84137" y="12700"/>
            <a:ext cx="9021763" cy="44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3"/>
          <p:cNvSpPr txBox="1">
            <a:spLocks noGrp="1"/>
          </p:cNvSpPr>
          <p:nvPr>
            <p:ph type="ctrTitle"/>
          </p:nvPr>
        </p:nvSpPr>
        <p:spPr>
          <a:xfrm>
            <a:off x="838200" y="2895600"/>
            <a:ext cx="77724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7200"/>
              <a:buFont typeface="Calibri"/>
              <a:buNone/>
            </a:pPr>
            <a:r>
              <a:rPr lang="en-US" sz="7200" b="0" i="0" u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The temperature of water was measured at different depths of a pond.</a:t>
            </a:r>
            <a:endParaRPr/>
          </a:p>
        </p:txBody>
      </p:sp>
      <p:sp>
        <p:nvSpPr>
          <p:cNvPr id="289" name="Google Shape;289;p43"/>
          <p:cNvSpPr txBox="1"/>
          <p:nvPr/>
        </p:nvSpPr>
        <p:spPr>
          <a:xfrm>
            <a:off x="304800" y="609600"/>
            <a:ext cx="86106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Clr>
                <a:srgbClr val="1D6295"/>
              </a:buClr>
              <a:buSzPts val="4200"/>
              <a:buFont typeface="Calibri"/>
              <a:buNone/>
            </a:pPr>
            <a:r>
              <a:rPr lang="en-US" sz="4200" b="1" i="0" u="none">
                <a:solidFill>
                  <a:srgbClr val="1D6295"/>
                </a:solidFill>
                <a:latin typeface="Calibri"/>
                <a:ea typeface="Calibri"/>
                <a:cs typeface="Calibri"/>
                <a:sym typeface="Calibri"/>
              </a:rPr>
              <a:t>Identify the independent and  dependent variables in this investigation.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4"/>
          <p:cNvSpPr txBox="1">
            <a:spLocks noGrp="1"/>
          </p:cNvSpPr>
          <p:nvPr>
            <p:ph type="body" idx="1"/>
          </p:nvPr>
        </p:nvSpPr>
        <p:spPr>
          <a:xfrm>
            <a:off x="455612" y="49530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0487" lvl="0" indent="-2095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Calibri"/>
              <a:buChar char=" "/>
            </a:pPr>
            <a:r>
              <a:rPr lang="en-US" sz="33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Independent variable – depth of the water</a:t>
            </a:r>
            <a:endParaRPr/>
          </a:p>
          <a:p>
            <a:pPr marL="90487" lvl="0" indent="-20955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Calibri"/>
              <a:buChar char=" "/>
            </a:pPr>
            <a:r>
              <a:rPr lang="en-US" sz="33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Dependent variable – temperature</a:t>
            </a:r>
            <a:endParaRPr/>
          </a:p>
        </p:txBody>
      </p:sp>
      <p:sp>
        <p:nvSpPr>
          <p:cNvPr id="295" name="Google Shape;295;p44"/>
          <p:cNvSpPr txBox="1"/>
          <p:nvPr/>
        </p:nvSpPr>
        <p:spPr>
          <a:xfrm>
            <a:off x="608012" y="0"/>
            <a:ext cx="7772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700"/>
              <a:buFont typeface="Calibri"/>
              <a:buNone/>
            </a:pPr>
            <a:r>
              <a:rPr lang="en-US" sz="47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The temperature of water was measured at different depths of a pond.</a:t>
            </a:r>
            <a:endParaRPr/>
          </a:p>
        </p:txBody>
      </p:sp>
      <p:pic>
        <p:nvPicPr>
          <p:cNvPr id="296" name="Google Shape;296;p44" descr="http://www.arcticlakes.org/uploads/1/9/3/0/19300119/1309653_orig.png"/>
          <p:cNvPicPr preferRelativeResize="0"/>
          <p:nvPr/>
        </p:nvPicPr>
        <p:blipFill rotWithShape="1">
          <a:blip r:embed="rId3">
            <a:alphaModFix/>
          </a:blip>
          <a:srcRect t="13931" b="10437"/>
          <a:stretch/>
        </p:blipFill>
        <p:spPr>
          <a:xfrm>
            <a:off x="2911475" y="1905000"/>
            <a:ext cx="5621338" cy="297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5"/>
          <p:cNvSpPr txBox="1">
            <a:spLocks noGrp="1"/>
          </p:cNvSpPr>
          <p:nvPr>
            <p:ph type="title"/>
          </p:nvPr>
        </p:nvSpPr>
        <p:spPr>
          <a:xfrm>
            <a:off x="457200" y="2362200"/>
            <a:ext cx="8226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800"/>
              <a:buFont typeface="Calibri"/>
              <a:buNone/>
            </a:pPr>
            <a:r>
              <a:rPr lang="en-US" sz="48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Designing Investigations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6"/>
          <p:cNvSpPr txBox="1">
            <a:spLocks noGrp="1"/>
          </p:cNvSpPr>
          <p:nvPr>
            <p:ph type="title"/>
          </p:nvPr>
        </p:nvSpPr>
        <p:spPr>
          <a:xfrm>
            <a:off x="455612" y="273050"/>
            <a:ext cx="8226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600"/>
              <a:buFont typeface="Calibri"/>
              <a:buNone/>
            </a:pPr>
            <a:r>
              <a:rPr lang="en-US" sz="36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PROBLEM:  Does a ball bounce higher if it drops a greater distance from the ground? </a:t>
            </a:r>
            <a:endParaRPr/>
          </a:p>
        </p:txBody>
      </p:sp>
      <p:sp>
        <p:nvSpPr>
          <p:cNvPr id="307" name="Google Shape;307;p46"/>
          <p:cNvSpPr txBox="1">
            <a:spLocks noGrp="1"/>
          </p:cNvSpPr>
          <p:nvPr>
            <p:ph type="body" idx="1"/>
          </p:nvPr>
        </p:nvSpPr>
        <p:spPr>
          <a:xfrm>
            <a:off x="455612" y="1828800"/>
            <a:ext cx="79995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lnSpcReduction="10000"/>
          </a:bodyPr>
          <a:lstStyle/>
          <a:p>
            <a:pPr marL="90487" lvl="0" indent="-2095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Calibri"/>
              <a:buChar char=" "/>
            </a:pPr>
            <a:r>
              <a:rPr lang="en-US" sz="33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Design an investigation to test this hypothesis.</a:t>
            </a:r>
            <a:endParaRPr/>
          </a:p>
          <a:p>
            <a:pPr marL="382587" lvl="1" indent="-20955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Calibri"/>
              <a:buChar char="◦"/>
            </a:pPr>
            <a:r>
              <a:rPr lang="en-US" sz="33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Identify the following parts of your experiment:</a:t>
            </a:r>
            <a:endParaRPr/>
          </a:p>
          <a:p>
            <a:pPr marL="566737" lvl="2" indent="-19050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◦"/>
            </a:pPr>
            <a:r>
              <a:rPr lang="en-US" sz="3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Independent variable (What exactly will be changed?  How will it be changed?)</a:t>
            </a:r>
            <a:endParaRPr/>
          </a:p>
          <a:p>
            <a:pPr marL="566737" lvl="2" indent="-19050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◦"/>
            </a:pPr>
            <a:r>
              <a:rPr lang="en-US" sz="3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Dependent variable (What exactly will be measured?  How will it be measured?)</a:t>
            </a:r>
            <a:endParaRPr/>
          </a:p>
          <a:p>
            <a:pPr marL="566737" lvl="2" indent="-19050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◦"/>
            </a:pPr>
            <a:r>
              <a:rPr lang="en-US" sz="3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Constants</a:t>
            </a:r>
            <a:endParaRPr sz="3000" b="0" i="0" u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2587" lvl="1" indent="-2095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Calibri"/>
              <a:buChar char="◦"/>
            </a:pPr>
            <a:r>
              <a:rPr lang="en-US" sz="33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If time, make a Hypothesis, conduct the Experiment, gather Data, and make a Conclusion</a:t>
            </a:r>
            <a:endParaRPr sz="3300" b="0" i="0" u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2587" lvl="1" indent="-182562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3300"/>
              <a:buNone/>
            </a:pPr>
            <a:endParaRPr sz="3300" b="0" i="0" u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2587" lvl="1" indent="-182562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endParaRPr sz="2200" b="0" i="0" u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200"/>
              <a:buNone/>
            </a:pPr>
            <a:endParaRPr sz="2200" b="0" i="0" u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>
            <a:spLocks noGrp="1"/>
          </p:cNvSpPr>
          <p:nvPr>
            <p:ph type="ctrTitle"/>
          </p:nvPr>
        </p:nvSpPr>
        <p:spPr>
          <a:xfrm>
            <a:off x="822325" y="758825"/>
            <a:ext cx="7543800" cy="16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 sz="8000" b="0" i="0" u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Question 1</a:t>
            </a:r>
            <a:endParaRPr/>
          </a:p>
        </p:txBody>
      </p:sp>
      <p:pic>
        <p:nvPicPr>
          <p:cNvPr id="165" name="Google Shape;165;p23" descr="http://www.missscreaigh.com/uploads/1/8/8/6/18860824/7015202_orig.png"/>
          <p:cNvPicPr preferRelativeResize="0"/>
          <p:nvPr/>
        </p:nvPicPr>
        <p:blipFill rotWithShape="1">
          <a:blip r:embed="rId3">
            <a:alphaModFix/>
          </a:blip>
          <a:srcRect r="-240" b="30118"/>
          <a:stretch/>
        </p:blipFill>
        <p:spPr>
          <a:xfrm>
            <a:off x="84137" y="2286000"/>
            <a:ext cx="9021763" cy="44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>
            <a:spLocks noGrp="1"/>
          </p:cNvSpPr>
          <p:nvPr>
            <p:ph type="ctrTitle"/>
          </p:nvPr>
        </p:nvSpPr>
        <p:spPr>
          <a:xfrm>
            <a:off x="381000" y="1866900"/>
            <a:ext cx="5181600" cy="42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300"/>
              <a:buFont typeface="Calibri"/>
              <a:buNone/>
            </a:pPr>
            <a:r>
              <a:rPr lang="en-US" sz="4300" b="0" i="0" u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Students of different ages were given the same jigsaw puzzle to put together.  They were timed to see how long it took to finish the puzzle.</a:t>
            </a:r>
            <a:endParaRPr/>
          </a:p>
        </p:txBody>
      </p:sp>
      <p:pic>
        <p:nvPicPr>
          <p:cNvPr id="171" name="Google Shape;171;p24" descr="http://successforkidswithhearingloss.com/wp-content/uploads/2012/05/puzzle-child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4600" y="3200400"/>
            <a:ext cx="23622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4"/>
          <p:cNvSpPr txBox="1"/>
          <p:nvPr/>
        </p:nvSpPr>
        <p:spPr>
          <a:xfrm>
            <a:off x="304800" y="609600"/>
            <a:ext cx="8610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 lnSpcReduction="10000"/>
          </a:bodyPr>
          <a:lstStyle/>
          <a:p>
            <a:pPr marL="0" marR="0" lvl="0" indent="0" algn="l" rtl="0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Clr>
                <a:srgbClr val="1D6295"/>
              </a:buClr>
              <a:buSzPts val="4200"/>
              <a:buFont typeface="Calibri"/>
              <a:buNone/>
            </a:pPr>
            <a:r>
              <a:rPr lang="en-US" sz="4200" b="1" i="0" u="none">
                <a:solidFill>
                  <a:srgbClr val="1D6295"/>
                </a:solidFill>
                <a:latin typeface="Calibri"/>
                <a:ea typeface="Calibri"/>
                <a:cs typeface="Calibri"/>
                <a:sym typeface="Calibri"/>
              </a:rPr>
              <a:t>Identify the independent and  dependent variables in this investigation.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What was the independent variable?</a:t>
            </a:r>
            <a:endParaRPr/>
          </a:p>
        </p:txBody>
      </p:sp>
      <p:sp>
        <p:nvSpPr>
          <p:cNvPr id="178" name="Google Shape;178;p25"/>
          <p:cNvSpPr txBox="1">
            <a:spLocks noGrp="1"/>
          </p:cNvSpPr>
          <p:nvPr>
            <p:ph type="body" idx="1"/>
          </p:nvPr>
        </p:nvSpPr>
        <p:spPr>
          <a:xfrm>
            <a:off x="822325" y="1846262"/>
            <a:ext cx="7543800" cy="4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marR="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Char char=" "/>
            </a:pPr>
            <a:r>
              <a:rPr lang="en-US" sz="4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Ages of the students</a:t>
            </a:r>
            <a:endParaRPr/>
          </a:p>
          <a:p>
            <a:pPr marL="382587" marR="0" lvl="1" indent="-2540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Char char="◦"/>
            </a:pPr>
            <a:r>
              <a:rPr lang="en-US" sz="4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Different ages were tested by the scientist</a:t>
            </a:r>
            <a:endParaRPr/>
          </a:p>
          <a:p>
            <a:pPr marL="9144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endParaRPr sz="40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>
            <a:spLocks noGrp="1"/>
          </p:cNvSpPr>
          <p:nvPr>
            <p:ph type="title"/>
          </p:nvPr>
        </p:nvSpPr>
        <p:spPr>
          <a:xfrm>
            <a:off x="822325" y="287337"/>
            <a:ext cx="7543800" cy="14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000"/>
              <a:buFont typeface="Calibri"/>
              <a:buNone/>
            </a:pPr>
            <a:r>
              <a:rPr lang="en-US" sz="40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What was the dependent variable?</a:t>
            </a:r>
            <a:endParaRPr dirty="0"/>
          </a:p>
        </p:txBody>
      </p:sp>
      <p:sp>
        <p:nvSpPr>
          <p:cNvPr id="184" name="Google Shape;184;p26"/>
          <p:cNvSpPr txBox="1">
            <a:spLocks noGrp="1"/>
          </p:cNvSpPr>
          <p:nvPr>
            <p:ph type="body" idx="1"/>
          </p:nvPr>
        </p:nvSpPr>
        <p:spPr>
          <a:xfrm>
            <a:off x="996497" y="1915930"/>
            <a:ext cx="7543800" cy="40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marR="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Char char=" "/>
            </a:pPr>
            <a:r>
              <a:rPr lang="en-US" sz="4400" b="0" i="0" u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The time it to put the puzzle together</a:t>
            </a:r>
            <a:endParaRPr dirty="0"/>
          </a:p>
          <a:p>
            <a:pPr marL="382587" marR="0" lvl="1" indent="-2540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Char char="◦"/>
            </a:pPr>
            <a:r>
              <a:rPr lang="en-US" sz="40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The time was observed and measured by the scientist</a:t>
            </a:r>
            <a:endParaRPr dirty="0"/>
          </a:p>
          <a:p>
            <a:pPr marL="9144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endParaRPr sz="4000" b="0" i="0" u="none" strike="noStrike" cap="none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 txBox="1">
            <a:spLocks noGrp="1"/>
          </p:cNvSpPr>
          <p:nvPr>
            <p:ph type="ctrTitle"/>
          </p:nvPr>
        </p:nvSpPr>
        <p:spPr>
          <a:xfrm>
            <a:off x="822325" y="758825"/>
            <a:ext cx="7543800" cy="548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 sz="8000" b="0" i="0" u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Question 2</a:t>
            </a:r>
            <a:endParaRPr/>
          </a:p>
        </p:txBody>
      </p:sp>
      <p:pic>
        <p:nvPicPr>
          <p:cNvPr id="190" name="Google Shape;190;p27" descr="http://www.missscreaigh.com/uploads/1/8/8/6/18860824/7015202_orig.png"/>
          <p:cNvPicPr preferRelativeResize="0"/>
          <p:nvPr/>
        </p:nvPicPr>
        <p:blipFill rotWithShape="1">
          <a:blip r:embed="rId3">
            <a:alphaModFix/>
          </a:blip>
          <a:srcRect r="-240" b="30118"/>
          <a:stretch/>
        </p:blipFill>
        <p:spPr>
          <a:xfrm>
            <a:off x="122237" y="457200"/>
            <a:ext cx="9021763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8"/>
          <p:cNvSpPr txBox="1">
            <a:spLocks noGrp="1"/>
          </p:cNvSpPr>
          <p:nvPr>
            <p:ph type="ctrTitle"/>
          </p:nvPr>
        </p:nvSpPr>
        <p:spPr>
          <a:xfrm>
            <a:off x="762000" y="990600"/>
            <a:ext cx="792480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7200"/>
              <a:buFont typeface="Calibri"/>
              <a:buNone/>
            </a:pPr>
            <a:r>
              <a:rPr lang="en-US" sz="7200" b="0" i="0" u="sng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Hypothesis</a:t>
            </a:r>
            <a:r>
              <a:rPr lang="en-US" sz="7200" b="0" i="0" u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= If the temperature of water is higher, then an egg will boil faster.</a:t>
            </a:r>
            <a:endParaRPr/>
          </a:p>
        </p:txBody>
      </p:sp>
      <p:pic>
        <p:nvPicPr>
          <p:cNvPr id="196" name="Google Shape;196;p28" descr="https://sp.yimg.com/ib/th?id=JN.%2bPqbA436O0NV3cnWNIpH1g&amp;pid=15.1&amp;P=0&amp;w=300&amp;h=3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2225" y="4211637"/>
            <a:ext cx="3581400" cy="2376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9"/>
          <p:cNvSpPr txBox="1">
            <a:spLocks noGrp="1"/>
          </p:cNvSpPr>
          <p:nvPr>
            <p:ph type="body" idx="1"/>
          </p:nvPr>
        </p:nvSpPr>
        <p:spPr>
          <a:xfrm>
            <a:off x="0" y="3886200"/>
            <a:ext cx="8915400" cy="22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0487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Char char=" "/>
            </a:pPr>
            <a:r>
              <a:rPr lang="en-US" sz="4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Independent variable – temperature of water</a:t>
            </a:r>
            <a:endParaRPr/>
          </a:p>
          <a:p>
            <a:pPr marL="90487" lvl="0" indent="-254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Char char=" "/>
            </a:pPr>
            <a:r>
              <a:rPr lang="en-US" sz="40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Dependent variable – time to cook an egg</a:t>
            </a:r>
            <a:endParaRPr/>
          </a:p>
        </p:txBody>
      </p:sp>
      <p:sp>
        <p:nvSpPr>
          <p:cNvPr id="202" name="Google Shape;202;p29"/>
          <p:cNvSpPr txBox="1"/>
          <p:nvPr/>
        </p:nvSpPr>
        <p:spPr>
          <a:xfrm>
            <a:off x="457200" y="990600"/>
            <a:ext cx="82296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700"/>
              <a:buFont typeface="Calibri"/>
              <a:buNone/>
            </a:pPr>
            <a:r>
              <a:rPr lang="en-US" sz="4700" b="0" i="0" u="sng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Hypothesis</a:t>
            </a:r>
            <a:r>
              <a:rPr lang="en-US" sz="4700" b="0" i="0" u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= If the temperature of water is higher, then an egg will boil faster.</a:t>
            </a:r>
            <a:endParaRPr/>
          </a:p>
        </p:txBody>
      </p:sp>
      <p:pic>
        <p:nvPicPr>
          <p:cNvPr id="203" name="Google Shape;203;p29" descr="https://sp.yimg.com/ib/th?id=JN.%2bPqbA436O0NV3cnWNIpH1g&amp;pid=15.1&amp;P=0&amp;w=300&amp;h=3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3200" y="2524125"/>
            <a:ext cx="2052637" cy="136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Retrospect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Retrospect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Retrospect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Retrospect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Retrospect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Retrospect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543</Words>
  <Application>Microsoft Office PowerPoint</Application>
  <PresentationFormat>On-screen Show (4:3)</PresentationFormat>
  <Paragraphs>62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3_Retrospect</vt:lpstr>
      <vt:lpstr>7_Retrospect</vt:lpstr>
      <vt:lpstr>1_Retrospect</vt:lpstr>
      <vt:lpstr>Retrospect</vt:lpstr>
      <vt:lpstr>2_Retrospect</vt:lpstr>
      <vt:lpstr>4_Retrospect</vt:lpstr>
      <vt:lpstr>5_Retrospect</vt:lpstr>
      <vt:lpstr>6_Retrospect</vt:lpstr>
      <vt:lpstr>PowerPoint Presentation</vt:lpstr>
      <vt:lpstr>Kinds of Variables</vt:lpstr>
      <vt:lpstr>Question 1</vt:lpstr>
      <vt:lpstr>Students of different ages were given the same jigsaw puzzle to put together.  They were timed to see how long it took to finish the puzzle.</vt:lpstr>
      <vt:lpstr>What was the independent variable?</vt:lpstr>
      <vt:lpstr>What was the dependent variable?</vt:lpstr>
      <vt:lpstr>Question 2</vt:lpstr>
      <vt:lpstr>Hypothesis= If the temperature of water is higher, then an egg will boil faster.</vt:lpstr>
      <vt:lpstr>PowerPoint Presentation</vt:lpstr>
      <vt:lpstr>Identify the Independent and Dependent Variables:</vt:lpstr>
      <vt:lpstr>Identify the Independent and Dependent Variables:</vt:lpstr>
      <vt:lpstr>Identify the Independent and Dependent Variables:</vt:lpstr>
      <vt:lpstr>Identify the Independent and Dependent Variables:</vt:lpstr>
      <vt:lpstr>Identify the Independent and Dependent Variables:</vt:lpstr>
      <vt:lpstr>Identify the Independent and Dependent Variables:</vt:lpstr>
      <vt:lpstr>Identify the Independent and Dependent Variables:</vt:lpstr>
      <vt:lpstr>Identify the Independent and Dependent Variables:</vt:lpstr>
      <vt:lpstr>Another example:</vt:lpstr>
      <vt:lpstr>An investigation was done with an electromagnetic system made from a battery and wire wrapped around a nail.  Different sizes of nails were used.  The number of paper clips the electromagnet could pick up was measured.</vt:lpstr>
      <vt:lpstr>Independent variable:</vt:lpstr>
      <vt:lpstr>Dependent variable:</vt:lpstr>
      <vt:lpstr>Last one:</vt:lpstr>
      <vt:lpstr>The temperature of water was measured at different depths of a pond.</vt:lpstr>
      <vt:lpstr>PowerPoint Presentation</vt:lpstr>
      <vt:lpstr>Designing Investigations</vt:lpstr>
      <vt:lpstr>PROBLEM:  Does a ball bounce higher if it drops a greater distance from the ground?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Good, David (ASD-N)</dc:creator>
  <cp:lastModifiedBy>Good, David (ASD-N)</cp:lastModifiedBy>
  <cp:revision>2</cp:revision>
  <dcterms:modified xsi:type="dcterms:W3CDTF">2020-01-20T12:39:01Z</dcterms:modified>
</cp:coreProperties>
</file>