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74" r:id="rId3"/>
    <p:sldId id="256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</p:sldIdLst>
  <p:sldSz cx="10160000" cy="7620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9112-9937-4CFD-A605-A40551E7A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F0031-D92D-4471-B1D6-2CD869FFD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49036-371D-4514-A76F-2A0E937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52C1-92FB-4AA8-BC22-1A09AE37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8846-8328-4191-9DD9-FDA8BC1A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6C1-EC58-46C4-B61A-47128003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BAF23-ECF3-4B36-9E7D-E5970E099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530F-12F4-48D5-BDC3-D21390DB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BFA9-D28A-4E06-9578-566BF38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761D-7774-41A8-AC95-6495C958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28E13-5F71-490C-B6F1-BCB158FD9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7223B-31F2-47FC-AEC9-C3222E9A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9E952-E5E7-48D2-9D95-B47EC867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A86E-E35D-4E16-A633-0B4918E9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CB2B-0781-455D-A3CD-ADB9A823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C86B-F73B-4E49-B29D-5751026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66F6-ED55-4239-BD65-DD970C56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CBD9-409F-475B-BC80-F9FF1C3B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F90D5-9BD8-4E0C-86CF-D9634F51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31BD3-8FDF-41F5-9EBB-884219ED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3C81-6C44-48E6-96E5-BF33B4F7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4042-AB85-448E-AE74-559FB2CF3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949DD-69C6-43AE-912D-2C5914EE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E248-3B41-48BF-AB77-77BD828A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0D1C-0A22-411C-BA12-E8EAEA0D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EB9C-ACFD-4A39-B5D3-7F938271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6259-2E4F-4673-9C8D-2434BD412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2FA52-4DDA-41BD-A429-F7C3DF49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F5E8-5300-47A5-8312-BF784F5A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9430-9D76-40BA-9762-73AD0CC7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A32FA-F3D9-4DC4-BFC3-8CE2FA62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3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ACEB-D916-4578-B8E3-2CA34E47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DA4C9-9DA6-4C83-B5D8-74ABAF19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6426F-E740-468D-B4DA-DA70B3024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A476C-0465-4BD3-B7AB-39BC8E1ED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09863-F72B-4070-ACE9-70B063540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46432-177E-4F44-8B6F-83B949A3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88161-D45B-4A50-A36A-F77F0ECE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E49B1-0F6E-4A92-A46C-5554ADA8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8C7C-C6BF-4523-B154-DA2FBD2A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34939-F489-411B-B98C-656DE2EA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31C4A-0CE0-45BC-83BF-DDE67544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D5BD2-7EE8-4D6A-A2CE-270DED1D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3CDDB-A133-4976-945E-E8543458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4E050-5EFD-4F31-9510-EA72715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86AD7-1902-4FF0-96AB-9DDC07B4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163F-0086-4D5F-809A-F0F9C1C0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F6A1-966C-4591-8BF2-46009F80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1CE91-F73A-4499-85F6-B6663FF7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96EC5-D313-43EC-8FD2-F8D966BD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A9694-CA79-4C08-901E-6EA1E43E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DC2A6-0829-461F-A698-C51EF5C7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2231-269C-4584-9A02-5185302F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58626-8031-4525-90E0-82030D5B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68B7E-24E7-4FEA-B32F-1761CB37D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7E494-DA6F-4BBF-AC2F-BDC78AE2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5B9BF-9051-417C-9E76-635D4CE4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93DB2-B959-4E44-B2DA-9D8E1F19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698C6-DBF5-4E21-ADD9-89C5631E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171BB-A5E7-4EE5-9B87-78E3EE12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CF89-470A-4825-8809-F07BC1392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3F91-0D59-4836-A060-F68FAB62AE1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5EC20-8C85-408F-924A-9FD113CF8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FE8E-2BD9-438C-A8BB-91207A593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D073-66A5-4EFF-89BE-2E2D99099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AGkysDun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OeW6fgYd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ya.com/games/bow_and_angle" TargetMode="External"/><Relationship Id="rId2" Type="http://schemas.openxmlformats.org/officeDocument/2006/relationships/hyperlink" Target="http://www.mathplayground.com/alienangle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iDPXle97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uMULQjb3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0633-2B3F-47BF-816C-384F575BE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371" y="-91873"/>
            <a:ext cx="7620000" cy="265288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Watch the video below- </a:t>
            </a:r>
            <a:br>
              <a:rPr lang="en-US" sz="2800" dirty="0"/>
            </a:br>
            <a:br>
              <a:rPr lang="en-US" sz="900" dirty="0"/>
            </a:br>
            <a:r>
              <a:rPr lang="en-US" sz="2400" dirty="0">
                <a:hlinkClick r:id="rId2"/>
              </a:rPr>
              <a:t>https://www.youtube.com/watch?v=kGAGkysDunw</a:t>
            </a:r>
            <a:r>
              <a:rPr lang="en-US" sz="24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8C33-E09A-4E05-B418-EFFC02603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 err="1"/>
              <a:t>Visionne</a:t>
            </a:r>
            <a:r>
              <a:rPr lang="en-US" sz="2800" dirty="0"/>
              <a:t> la vid</a:t>
            </a:r>
            <a:r>
              <a:rPr lang="fr-CA" sz="2800" dirty="0" err="1"/>
              <a:t>éo</a:t>
            </a:r>
            <a:r>
              <a:rPr lang="fr-CA" sz="2800" dirty="0"/>
              <a:t> suivante</a:t>
            </a:r>
            <a:r>
              <a:rPr lang="en-US" sz="2800" dirty="0"/>
              <a:t>- </a:t>
            </a:r>
          </a:p>
          <a:p>
            <a:pPr algn="l"/>
            <a:endParaRPr lang="en-US" sz="2800" dirty="0">
              <a:hlinkClick r:id="rId2"/>
            </a:endParaRPr>
          </a:p>
          <a:p>
            <a:pPr algn="l"/>
            <a:r>
              <a:rPr lang="en-US" sz="2000" dirty="0">
                <a:hlinkClick r:id="rId2"/>
              </a:rPr>
              <a:t>https://www.youtube.com/watch?v=kGAGkysDunw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2542F5-DCE9-448A-AA46-21B647DED277}"/>
              </a:ext>
            </a:extLst>
          </p:cNvPr>
          <p:cNvCxnSpPr/>
          <p:nvPr/>
        </p:nvCxnSpPr>
        <p:spPr>
          <a:xfrm>
            <a:off x="439682" y="3244694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13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F43A2-D4E6-4BF3-B9E8-629E04E6B48E}"/>
              </a:ext>
            </a:extLst>
          </p:cNvPr>
          <p:cNvSpPr txBox="1"/>
          <p:nvPr/>
        </p:nvSpPr>
        <p:spPr>
          <a:xfrm>
            <a:off x="533400" y="774700"/>
            <a:ext cx="94869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Practice!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Complete #2 on page 136</a:t>
            </a:r>
          </a:p>
          <a:p>
            <a:r>
              <a:rPr lang="en-US" sz="2400" dirty="0">
                <a:solidFill>
                  <a:srgbClr val="000000"/>
                </a:solidFill>
              </a:rPr>
              <a:t>* Note -You only need to answer the first bullet of this question 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Choose an appropriate reference angle and estimate the size.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5E9EF8-635E-4ACC-989E-1FE35F9B5E0C}"/>
              </a:ext>
            </a:extLst>
          </p:cNvPr>
          <p:cNvCxnSpPr>
            <a:cxnSpLocks/>
          </p:cNvCxnSpPr>
          <p:nvPr/>
        </p:nvCxnSpPr>
        <p:spPr>
          <a:xfrm>
            <a:off x="533400" y="3279154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FA9D59C-1FD6-4380-8141-9B74F2240FC4}"/>
              </a:ext>
            </a:extLst>
          </p:cNvPr>
          <p:cNvSpPr txBox="1"/>
          <p:nvPr/>
        </p:nvSpPr>
        <p:spPr>
          <a:xfrm>
            <a:off x="533400" y="4253931"/>
            <a:ext cx="88102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Pratique!</a:t>
            </a:r>
          </a:p>
          <a:p>
            <a:r>
              <a:rPr lang="fr-FR" sz="2400" dirty="0">
                <a:solidFill>
                  <a:srgbClr val="000000"/>
                </a:solidFill>
              </a:rPr>
              <a:t>Compléter la question #2 à la page 136.</a:t>
            </a:r>
          </a:p>
          <a:p>
            <a:r>
              <a:rPr lang="fr-FR" sz="2400" dirty="0">
                <a:solidFill>
                  <a:srgbClr val="000000"/>
                </a:solidFill>
              </a:rPr>
              <a:t>*Il faut seulement compléter le premier point de la question: Choisis un angle de référence approprié et estime la mesure de l'angle.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299355-7CEB-4BB2-8852-BD85FBE6BAFA}"/>
              </a:ext>
            </a:extLst>
          </p:cNvPr>
          <p:cNvSpPr txBox="1"/>
          <p:nvPr/>
        </p:nvSpPr>
        <p:spPr>
          <a:xfrm>
            <a:off x="3069459" y="3226238"/>
            <a:ext cx="3657162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Arial - 36"/>
              </a:rPr>
              <a:t>Journal Question SS1 #2</a:t>
            </a:r>
          </a:p>
        </p:txBody>
      </p:sp>
    </p:spTree>
    <p:extLst>
      <p:ext uri="{BB962C8B-B14F-4D97-AF65-F5344CB8AC3E}">
        <p14:creationId xmlns:p14="http://schemas.microsoft.com/office/powerpoint/2010/main" val="424689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35219-0638-4F0E-AFE3-643EB7B8FD68}"/>
              </a:ext>
            </a:extLst>
          </p:cNvPr>
          <p:cNvSpPr txBox="1"/>
          <p:nvPr/>
        </p:nvSpPr>
        <p:spPr>
          <a:xfrm>
            <a:off x="1948860" y="679089"/>
            <a:ext cx="6262280" cy="8463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Measuring Angles - </a:t>
            </a:r>
            <a:r>
              <a:rPr lang="en-US" sz="2800" dirty="0" err="1">
                <a:solidFill>
                  <a:srgbClr val="000000"/>
                </a:solidFill>
              </a:rPr>
              <a:t>Mesurer</a:t>
            </a:r>
            <a:r>
              <a:rPr lang="en-US" sz="2800" dirty="0">
                <a:solidFill>
                  <a:srgbClr val="000000"/>
                </a:solidFill>
              </a:rPr>
              <a:t> les angles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3327F-0479-45B0-9043-7AD1326EF301}"/>
              </a:ext>
            </a:extLst>
          </p:cNvPr>
          <p:cNvSpPr txBox="1"/>
          <p:nvPr/>
        </p:nvSpPr>
        <p:spPr>
          <a:xfrm>
            <a:off x="279400" y="1206500"/>
            <a:ext cx="64897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C7C81-79DB-464C-9598-C055EFB17F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38" y="3238500"/>
            <a:ext cx="2369947" cy="242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7651582-C720-47D2-BBA7-E68E05761AA3}"/>
              </a:ext>
            </a:extLst>
          </p:cNvPr>
          <p:cNvGrpSpPr/>
          <p:nvPr/>
        </p:nvGrpSpPr>
        <p:grpSpPr>
          <a:xfrm>
            <a:off x="6634863" y="2919157"/>
            <a:ext cx="2933700" cy="1532891"/>
            <a:chOff x="6845300" y="-88900"/>
            <a:chExt cx="2933700" cy="1532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D85C29-BF59-417D-875C-9E9DE3B57474}"/>
                </a:ext>
              </a:extLst>
            </p:cNvPr>
            <p:cNvCxnSpPr/>
            <p:nvPr/>
          </p:nvCxnSpPr>
          <p:spPr>
            <a:xfrm>
              <a:off x="7912100" y="1435100"/>
              <a:ext cx="186690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12DF5E-FFD4-4D15-BD40-0A875E4C632D}"/>
                </a:ext>
              </a:extLst>
            </p:cNvPr>
            <p:cNvCxnSpPr/>
            <p:nvPr/>
          </p:nvCxnSpPr>
          <p:spPr>
            <a:xfrm>
              <a:off x="6845300" y="-88900"/>
              <a:ext cx="1066800" cy="15240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3B95D9-CEB9-4592-8649-07104F9CAAFC}"/>
                </a:ext>
              </a:extLst>
            </p:cNvPr>
            <p:cNvSpPr/>
            <p:nvPr/>
          </p:nvSpPr>
          <p:spPr>
            <a:xfrm>
              <a:off x="7769860" y="1188720"/>
              <a:ext cx="394971" cy="255271"/>
            </a:xfrm>
            <a:custGeom>
              <a:avLst/>
              <a:gdLst/>
              <a:ahLst/>
              <a:cxnLst/>
              <a:rect l="0" t="0" r="0" b="0"/>
              <a:pathLst>
                <a:path w="394971" h="255271">
                  <a:moveTo>
                    <a:pt x="394970" y="255270"/>
                  </a:moveTo>
                  <a:lnTo>
                    <a:pt x="393700" y="222250"/>
                  </a:lnTo>
                  <a:lnTo>
                    <a:pt x="387350" y="190500"/>
                  </a:lnTo>
                  <a:lnTo>
                    <a:pt x="377190" y="158750"/>
                  </a:lnTo>
                  <a:lnTo>
                    <a:pt x="363220" y="130810"/>
                  </a:lnTo>
                  <a:lnTo>
                    <a:pt x="344170" y="102870"/>
                  </a:lnTo>
                  <a:lnTo>
                    <a:pt x="322579" y="77470"/>
                  </a:lnTo>
                  <a:lnTo>
                    <a:pt x="298450" y="54610"/>
                  </a:lnTo>
                  <a:lnTo>
                    <a:pt x="270510" y="35560"/>
                  </a:lnTo>
                  <a:lnTo>
                    <a:pt x="240029" y="20320"/>
                  </a:lnTo>
                  <a:lnTo>
                    <a:pt x="208279" y="8890"/>
                  </a:lnTo>
                  <a:lnTo>
                    <a:pt x="173990" y="1270"/>
                  </a:lnTo>
                  <a:lnTo>
                    <a:pt x="139700" y="0"/>
                  </a:lnTo>
                  <a:lnTo>
                    <a:pt x="101600" y="1270"/>
                  </a:lnTo>
                  <a:lnTo>
                    <a:pt x="64770" y="10160"/>
                  </a:lnTo>
                  <a:lnTo>
                    <a:pt x="31750" y="22860"/>
                  </a:lnTo>
                  <a:lnTo>
                    <a:pt x="0" y="4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1D68E5-FA2B-402F-8341-CF833FA298C3}"/>
              </a:ext>
            </a:extLst>
          </p:cNvPr>
          <p:cNvSpPr txBox="1"/>
          <p:nvPr/>
        </p:nvSpPr>
        <p:spPr>
          <a:xfrm>
            <a:off x="1244600" y="3238500"/>
            <a:ext cx="139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B8DFA-7234-4BAA-B8E7-0A96DEB6122B}"/>
              </a:ext>
            </a:extLst>
          </p:cNvPr>
          <p:cNvSpPr txBox="1"/>
          <p:nvPr/>
        </p:nvSpPr>
        <p:spPr>
          <a:xfrm>
            <a:off x="820214" y="1822206"/>
            <a:ext cx="8877859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Click on the following site and go through the tutorial and complete the practice.</a:t>
            </a:r>
          </a:p>
          <a:p>
            <a:r>
              <a:rPr lang="en-US" dirty="0">
                <a:solidFill>
                  <a:srgbClr val="000000"/>
                </a:solidFill>
              </a:rPr>
              <a:t>This will show you how to measure angles using a protractor.</a:t>
            </a:r>
          </a:p>
          <a:p>
            <a:endParaRPr lang="en-US" sz="1000" dirty="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552A7-587E-4C97-AD2B-16CCBCA5C378}"/>
              </a:ext>
            </a:extLst>
          </p:cNvPr>
          <p:cNvSpPr txBox="1"/>
          <p:nvPr/>
        </p:nvSpPr>
        <p:spPr>
          <a:xfrm>
            <a:off x="820214" y="2971604"/>
            <a:ext cx="508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https://www.youtube.com/watch?v=Gzd_lsNwTOI</a:t>
            </a:r>
          </a:p>
        </p:txBody>
      </p:sp>
    </p:spTree>
    <p:extLst>
      <p:ext uri="{BB962C8B-B14F-4D97-AF65-F5344CB8AC3E}">
        <p14:creationId xmlns:p14="http://schemas.microsoft.com/office/powerpoint/2010/main" val="203596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BFBC4-B333-4507-8F7B-0698B1FECD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5" y="902576"/>
            <a:ext cx="8248869" cy="5814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328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11ACD-E5FA-4942-B050-1F8B81F304AD}"/>
              </a:ext>
            </a:extLst>
          </p:cNvPr>
          <p:cNvSpPr txBox="1"/>
          <p:nvPr/>
        </p:nvSpPr>
        <p:spPr>
          <a:xfrm>
            <a:off x="543034" y="1207376"/>
            <a:ext cx="9063421" cy="22621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Watch</a:t>
            </a:r>
            <a:r>
              <a:rPr lang="en-US" sz="2400" dirty="0">
                <a:solidFill>
                  <a:srgbClr val="000000"/>
                </a:solidFill>
              </a:rPr>
              <a:t> the video below to learn how to measure reflex angles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 err="1">
                <a:solidFill>
                  <a:srgbClr val="000000"/>
                </a:solidFill>
              </a:rPr>
              <a:t>Visionne</a:t>
            </a:r>
            <a:r>
              <a:rPr lang="en-US" sz="2400" dirty="0">
                <a:solidFill>
                  <a:srgbClr val="000000"/>
                </a:solidFill>
              </a:rPr>
              <a:t> la </a:t>
            </a:r>
            <a:r>
              <a:rPr lang="en-US" sz="2400" dirty="0" err="1">
                <a:solidFill>
                  <a:srgbClr val="000000"/>
                </a:solidFill>
              </a:rPr>
              <a:t>vidéo</a:t>
            </a:r>
            <a:r>
              <a:rPr lang="en-US" sz="2400" dirty="0">
                <a:solidFill>
                  <a:srgbClr val="000000"/>
                </a:solidFill>
              </a:rPr>
              <a:t> pour </a:t>
            </a:r>
            <a:r>
              <a:rPr lang="en-US" sz="2400" dirty="0" err="1">
                <a:solidFill>
                  <a:srgbClr val="000000"/>
                </a:solidFill>
              </a:rPr>
              <a:t>apprendre</a:t>
            </a:r>
            <a:r>
              <a:rPr lang="en-US" sz="2400" dirty="0">
                <a:solidFill>
                  <a:srgbClr val="000000"/>
                </a:solidFill>
              </a:rPr>
              <a:t> comment </a:t>
            </a:r>
            <a:r>
              <a:rPr lang="en-US" sz="2400" dirty="0" err="1">
                <a:solidFill>
                  <a:srgbClr val="000000"/>
                </a:solidFill>
              </a:rPr>
              <a:t>mesuré</a:t>
            </a:r>
            <a:r>
              <a:rPr lang="en-US" sz="2400" dirty="0">
                <a:solidFill>
                  <a:srgbClr val="000000"/>
                </a:solidFill>
              </a:rPr>
              <a:t> un angle </a:t>
            </a:r>
            <a:r>
              <a:rPr lang="en-US" sz="2400" dirty="0" err="1">
                <a:solidFill>
                  <a:srgbClr val="000000"/>
                </a:solidFill>
              </a:rPr>
              <a:t>rentrant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endParaRPr lang="en-US" sz="21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16BF8086-8162-4422-8ABC-4F8FAF32872E}"/>
              </a:ext>
            </a:extLst>
          </p:cNvPr>
          <p:cNvSpPr txBox="1"/>
          <p:nvPr/>
        </p:nvSpPr>
        <p:spPr>
          <a:xfrm>
            <a:off x="769445" y="3671500"/>
            <a:ext cx="5837656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https://www.youtube.com/watch?v=wBOeW6fgYd8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75DC5E-2DC5-4B46-8838-0A251FABF746}"/>
              </a:ext>
            </a:extLst>
          </p:cNvPr>
          <p:cNvCxnSpPr>
            <a:cxnSpLocks/>
          </p:cNvCxnSpPr>
          <p:nvPr/>
        </p:nvCxnSpPr>
        <p:spPr>
          <a:xfrm>
            <a:off x="543034" y="2133526"/>
            <a:ext cx="841885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8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8FC37-D962-4707-9ED1-E7B7BCCB76C6}"/>
              </a:ext>
            </a:extLst>
          </p:cNvPr>
          <p:cNvSpPr txBox="1"/>
          <p:nvPr/>
        </p:nvSpPr>
        <p:spPr>
          <a:xfrm>
            <a:off x="663027" y="330200"/>
            <a:ext cx="9906000" cy="3139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Practice!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1.  Worksheet (</a:t>
            </a:r>
            <a:r>
              <a:rPr lang="en-US" dirty="0" err="1">
                <a:solidFill>
                  <a:srgbClr val="000000"/>
                </a:solidFill>
              </a:rPr>
              <a:t>dbl</a:t>
            </a:r>
            <a:r>
              <a:rPr lang="en-US" dirty="0">
                <a:solidFill>
                  <a:srgbClr val="000000"/>
                </a:solidFill>
              </a:rPr>
              <a:t> sided) - Measuring Angles Worksheet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                                      Secret Code Math (Angles and Protractors)</a:t>
            </a:r>
          </a:p>
          <a:p>
            <a:r>
              <a:rPr lang="en-US" dirty="0">
                <a:solidFill>
                  <a:srgbClr val="000000"/>
                </a:solidFill>
              </a:rPr>
              <a:t>2. Web-site- extra practice –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2"/>
              </a:rPr>
              <a:t>http://www.mathplayground.com/alienangles.html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3"/>
              </a:rPr>
              <a:t>https://www.abcya.com/games/bow_and_angle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96F9FD-51AA-4DB9-A8C1-2CD922B0D111}"/>
              </a:ext>
            </a:extLst>
          </p:cNvPr>
          <p:cNvCxnSpPr>
            <a:cxnSpLocks/>
          </p:cNvCxnSpPr>
          <p:nvPr/>
        </p:nvCxnSpPr>
        <p:spPr>
          <a:xfrm>
            <a:off x="533400" y="3279154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80F1DA-CAEF-405B-A5D5-31119C396D18}"/>
              </a:ext>
            </a:extLst>
          </p:cNvPr>
          <p:cNvSpPr txBox="1"/>
          <p:nvPr/>
        </p:nvSpPr>
        <p:spPr>
          <a:xfrm>
            <a:off x="663027" y="3802768"/>
            <a:ext cx="9143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Pratique!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1.  Feuille de travail (deux côtés) - </a:t>
            </a:r>
            <a:r>
              <a:rPr lang="fr-FR" sz="1800" dirty="0" err="1">
                <a:solidFill>
                  <a:srgbClr val="000000"/>
                </a:solidFill>
              </a:rPr>
              <a:t>Measuring</a:t>
            </a:r>
            <a:r>
              <a:rPr lang="fr-FR" sz="1800" dirty="0">
                <a:solidFill>
                  <a:srgbClr val="000000"/>
                </a:solidFill>
              </a:rPr>
              <a:t> Angles </a:t>
            </a:r>
            <a:r>
              <a:rPr lang="fr-FR" sz="1800" dirty="0" err="1">
                <a:solidFill>
                  <a:srgbClr val="000000"/>
                </a:solidFill>
              </a:rPr>
              <a:t>Worksheet</a:t>
            </a:r>
            <a:endParaRPr lang="fr-FR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											       - Secret Code Math (Angles and Protractors)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2. Site-web pour la pratique supplémentaire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2"/>
              </a:rPr>
              <a:t>http://www.mathplayground.com/alienangles.html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3"/>
              </a:rPr>
              <a:t>https://www.abcya.com/games/bow_and_angle</a:t>
            </a:r>
            <a:endParaRPr lang="en-US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  <a:latin typeface="Arial - 21"/>
            </a:endParaRPr>
          </a:p>
        </p:txBody>
      </p:sp>
    </p:spTree>
    <p:extLst>
      <p:ext uri="{BB962C8B-B14F-4D97-AF65-F5344CB8AC3E}">
        <p14:creationId xmlns:p14="http://schemas.microsoft.com/office/powerpoint/2010/main" val="146704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2D614-3D1E-4206-988D-3F86BC8226B9}"/>
              </a:ext>
            </a:extLst>
          </p:cNvPr>
          <p:cNvSpPr txBox="1"/>
          <p:nvPr/>
        </p:nvSpPr>
        <p:spPr>
          <a:xfrm>
            <a:off x="2784146" y="2864507"/>
            <a:ext cx="4591707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 - 37"/>
              </a:rPr>
              <a:t>Journal Question SS1#3</a:t>
            </a:r>
          </a:p>
        </p:txBody>
      </p:sp>
    </p:spTree>
    <p:extLst>
      <p:ext uri="{BB962C8B-B14F-4D97-AF65-F5344CB8AC3E}">
        <p14:creationId xmlns:p14="http://schemas.microsoft.com/office/powerpoint/2010/main" val="179816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51678-9BD8-41C6-8630-6FDE487FC9CF}"/>
              </a:ext>
            </a:extLst>
          </p:cNvPr>
          <p:cNvSpPr txBox="1"/>
          <p:nvPr/>
        </p:nvSpPr>
        <p:spPr>
          <a:xfrm>
            <a:off x="2201479" y="912211"/>
            <a:ext cx="536596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Take it Further - Drawing angles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D50DF5BD-9043-4A01-8128-BD79AC99C4EA}"/>
              </a:ext>
            </a:extLst>
          </p:cNvPr>
          <p:cNvSpPr txBox="1"/>
          <p:nvPr/>
        </p:nvSpPr>
        <p:spPr>
          <a:xfrm>
            <a:off x="616169" y="3109665"/>
            <a:ext cx="556963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https://www.youtube.com/watch?v=6oiDPXle97c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59633-9961-4E84-85FE-8833B9F19C92}"/>
              </a:ext>
            </a:extLst>
          </p:cNvPr>
          <p:cNvSpPr txBox="1"/>
          <p:nvPr/>
        </p:nvSpPr>
        <p:spPr>
          <a:xfrm>
            <a:off x="410560" y="1779174"/>
            <a:ext cx="933887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Go to the following you tube video to watch how to draw angles.</a:t>
            </a:r>
          </a:p>
          <a:p>
            <a:r>
              <a:rPr lang="en-US" dirty="0">
                <a:solidFill>
                  <a:srgbClr val="000000"/>
                </a:solidFill>
              </a:rPr>
              <a:t>Once this has been completed, draw the </a:t>
            </a:r>
            <a:r>
              <a:rPr lang="en-US" b="1" dirty="0">
                <a:solidFill>
                  <a:srgbClr val="000000"/>
                </a:solidFill>
              </a:rPr>
              <a:t>same</a:t>
            </a:r>
            <a:r>
              <a:rPr lang="en-US" dirty="0">
                <a:solidFill>
                  <a:srgbClr val="000000"/>
                </a:solidFill>
              </a:rPr>
              <a:t> 2 angles in your </a:t>
            </a:r>
            <a:r>
              <a:rPr lang="en-US" dirty="0" err="1">
                <a:solidFill>
                  <a:srgbClr val="000000"/>
                </a:solidFill>
              </a:rPr>
              <a:t>duotang</a:t>
            </a:r>
            <a:r>
              <a:rPr lang="en-US" dirty="0">
                <a:solidFill>
                  <a:srgbClr val="000000"/>
                </a:solidFill>
              </a:rPr>
              <a:t> using ruler and a protractor.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7474F-C93A-460B-8D7D-84ABB38536E5}"/>
              </a:ext>
            </a:extLst>
          </p:cNvPr>
          <p:cNvSpPr txBox="1"/>
          <p:nvPr/>
        </p:nvSpPr>
        <p:spPr>
          <a:xfrm>
            <a:off x="419100" y="1127672"/>
            <a:ext cx="8483162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Practice!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Complete questions 1, 2,and 6 (a, e) pages 141 and 142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41906-9958-4979-887E-09470A1EDCB5}"/>
              </a:ext>
            </a:extLst>
          </p:cNvPr>
          <p:cNvSpPr txBox="1"/>
          <p:nvPr/>
        </p:nvSpPr>
        <p:spPr>
          <a:xfrm>
            <a:off x="419100" y="4355464"/>
            <a:ext cx="9480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Pratique!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fr-FR" sz="2400" dirty="0" err="1">
                <a:solidFill>
                  <a:srgbClr val="000000"/>
                </a:solidFill>
              </a:rPr>
              <a:t>Compléte</a:t>
            </a:r>
            <a:r>
              <a:rPr lang="fr-FR" sz="2400" dirty="0">
                <a:solidFill>
                  <a:srgbClr val="000000"/>
                </a:solidFill>
              </a:rPr>
              <a:t> les questions 1, 2, et 6 (a et e) aux pages 141 et 142.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C63DB0-CF0D-40B7-ADD0-52FEDA761EF5}"/>
              </a:ext>
            </a:extLst>
          </p:cNvPr>
          <p:cNvCxnSpPr>
            <a:cxnSpLocks/>
          </p:cNvCxnSpPr>
          <p:nvPr/>
        </p:nvCxnSpPr>
        <p:spPr>
          <a:xfrm>
            <a:off x="419100" y="3478851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0A331-535E-4F5C-858C-E9C3122F6B45}"/>
              </a:ext>
            </a:extLst>
          </p:cNvPr>
          <p:cNvSpPr txBox="1"/>
          <p:nvPr/>
        </p:nvSpPr>
        <p:spPr>
          <a:xfrm>
            <a:off x="3125952" y="2909613"/>
            <a:ext cx="357964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Journal Question SS1 #4</a:t>
            </a:r>
          </a:p>
        </p:txBody>
      </p:sp>
    </p:spTree>
    <p:extLst>
      <p:ext uri="{BB962C8B-B14F-4D97-AF65-F5344CB8AC3E}">
        <p14:creationId xmlns:p14="http://schemas.microsoft.com/office/powerpoint/2010/main" val="89495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994D-88B8-45D9-9B33-8EBC107FE6BF}"/>
              </a:ext>
            </a:extLst>
          </p:cNvPr>
          <p:cNvSpPr txBox="1"/>
          <p:nvPr/>
        </p:nvSpPr>
        <p:spPr>
          <a:xfrm>
            <a:off x="399393" y="333452"/>
            <a:ext cx="96393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Copy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outcome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into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your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scribbler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SS1</a:t>
            </a:r>
            <a:r>
              <a:rPr lang="fr-FR" sz="2400" dirty="0">
                <a:solidFill>
                  <a:srgbClr val="000000"/>
                </a:solidFill>
              </a:rPr>
              <a:t> – I can </a:t>
            </a:r>
            <a:r>
              <a:rPr lang="fr-FR" sz="2400" dirty="0" err="1">
                <a:solidFill>
                  <a:srgbClr val="000000"/>
                </a:solidFill>
              </a:rPr>
              <a:t>demonstrate</a:t>
            </a:r>
            <a:r>
              <a:rPr lang="fr-FR" sz="2400" dirty="0">
                <a:solidFill>
                  <a:srgbClr val="000000"/>
                </a:solidFill>
              </a:rPr>
              <a:t> an </a:t>
            </a:r>
            <a:r>
              <a:rPr lang="fr-FR" sz="2400" dirty="0" err="1">
                <a:solidFill>
                  <a:srgbClr val="000000"/>
                </a:solidFill>
              </a:rPr>
              <a:t>understanding</a:t>
            </a:r>
            <a:r>
              <a:rPr lang="fr-FR" sz="2400" dirty="0">
                <a:solidFill>
                  <a:srgbClr val="000000"/>
                </a:solidFill>
              </a:rPr>
              <a:t> of angles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0000"/>
                </a:solidFill>
              </a:rPr>
              <a:t>Identifying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examples</a:t>
            </a:r>
            <a:r>
              <a:rPr lang="fr-FR" sz="2400" dirty="0">
                <a:solidFill>
                  <a:srgbClr val="000000"/>
                </a:solidFill>
              </a:rPr>
              <a:t> of angles in the </a:t>
            </a:r>
            <a:r>
              <a:rPr lang="fr-FR" sz="2400" dirty="0" err="1">
                <a:solidFill>
                  <a:srgbClr val="000000"/>
                </a:solidFill>
              </a:rPr>
              <a:t>environment</a:t>
            </a:r>
            <a:endParaRPr lang="fr-F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0000"/>
                </a:solidFill>
              </a:rPr>
              <a:t>classifying</a:t>
            </a:r>
            <a:r>
              <a:rPr lang="fr-FR" sz="2400" dirty="0">
                <a:solidFill>
                  <a:srgbClr val="000000"/>
                </a:solidFill>
              </a:rPr>
              <a:t> angles </a:t>
            </a:r>
            <a:r>
              <a:rPr lang="fr-FR" sz="2400" dirty="0" err="1">
                <a:solidFill>
                  <a:srgbClr val="000000"/>
                </a:solidFill>
              </a:rPr>
              <a:t>according</a:t>
            </a:r>
            <a:r>
              <a:rPr lang="fr-FR" sz="2400" dirty="0">
                <a:solidFill>
                  <a:srgbClr val="000000"/>
                </a:solidFill>
              </a:rPr>
              <a:t> to </a:t>
            </a:r>
            <a:r>
              <a:rPr lang="fr-FR" sz="2400" dirty="0" err="1">
                <a:solidFill>
                  <a:srgbClr val="000000"/>
                </a:solidFill>
              </a:rPr>
              <a:t>their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measure</a:t>
            </a:r>
            <a:endParaRPr lang="fr-FR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0000"/>
                </a:solidFill>
              </a:rPr>
              <a:t>estimating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measure</a:t>
            </a:r>
            <a:r>
              <a:rPr lang="fr-FR" sz="2400" dirty="0">
                <a:solidFill>
                  <a:srgbClr val="000000"/>
                </a:solidFill>
              </a:rPr>
              <a:t> of angles </a:t>
            </a:r>
            <a:r>
              <a:rPr lang="fr-FR" sz="2400" dirty="0" err="1">
                <a:solidFill>
                  <a:srgbClr val="000000"/>
                </a:solidFill>
              </a:rPr>
              <a:t>using</a:t>
            </a:r>
            <a:r>
              <a:rPr lang="fr-FR" sz="2400" dirty="0">
                <a:solidFill>
                  <a:srgbClr val="000000"/>
                </a:solidFill>
              </a:rPr>
              <a:t> 45°, 90°, and 180° as </a:t>
            </a:r>
            <a:r>
              <a:rPr lang="fr-FR" sz="2400" dirty="0" err="1">
                <a:solidFill>
                  <a:srgbClr val="000000"/>
                </a:solidFill>
              </a:rPr>
              <a:t>reference</a:t>
            </a:r>
            <a:r>
              <a:rPr lang="fr-FR" sz="2400" dirty="0">
                <a:solidFill>
                  <a:srgbClr val="000000"/>
                </a:solidFill>
              </a:rPr>
              <a:t>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00000"/>
                </a:solidFill>
              </a:rPr>
              <a:t>determining</a:t>
            </a:r>
            <a:r>
              <a:rPr lang="fr-FR" sz="2400" dirty="0">
                <a:solidFill>
                  <a:srgbClr val="000000"/>
                </a:solidFill>
              </a:rPr>
              <a:t> angle </a:t>
            </a:r>
            <a:r>
              <a:rPr lang="fr-FR" sz="2400" dirty="0" err="1">
                <a:solidFill>
                  <a:srgbClr val="000000"/>
                </a:solidFill>
              </a:rPr>
              <a:t>measures</a:t>
            </a:r>
            <a:r>
              <a:rPr lang="fr-FR" sz="2400" dirty="0">
                <a:solidFill>
                  <a:srgbClr val="000000"/>
                </a:solidFill>
              </a:rPr>
              <a:t> in </a:t>
            </a:r>
            <a:r>
              <a:rPr lang="fr-FR" sz="2400" dirty="0" err="1">
                <a:solidFill>
                  <a:srgbClr val="000000"/>
                </a:solidFill>
              </a:rPr>
              <a:t>degrees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1D802-EE60-4906-8B62-92A0BBF5636A}"/>
              </a:ext>
            </a:extLst>
          </p:cNvPr>
          <p:cNvSpPr txBox="1"/>
          <p:nvPr/>
        </p:nvSpPr>
        <p:spPr>
          <a:xfrm>
            <a:off x="314215" y="3951514"/>
            <a:ext cx="95315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Copie</a:t>
            </a:r>
            <a:r>
              <a:rPr lang="fr-FR" sz="24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SS1</a:t>
            </a:r>
            <a:r>
              <a:rPr lang="fr-FR" sz="2400" dirty="0">
                <a:solidFill>
                  <a:srgbClr val="000000"/>
                </a:solidFill>
              </a:rPr>
              <a:t> - Je peux d</a:t>
            </a:r>
            <a:r>
              <a:rPr lang="fr-CA" sz="2400" dirty="0" err="1">
                <a:solidFill>
                  <a:srgbClr val="000000"/>
                </a:solidFill>
              </a:rPr>
              <a:t>émontrer</a:t>
            </a:r>
            <a:r>
              <a:rPr lang="fr-CA" sz="2400" dirty="0">
                <a:solidFill>
                  <a:srgbClr val="000000"/>
                </a:solidFill>
              </a:rPr>
              <a:t> une compréhension des angles 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</a:rPr>
              <a:t>identifiant des exemples d’angles dans l’environnement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</a:rPr>
              <a:t>classifiant des angles selon leur mesure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0000"/>
                </a:solidFill>
              </a:rPr>
              <a:t> estimant la mesure de différents angles de </a:t>
            </a:r>
            <a:r>
              <a:rPr lang="fr-FR" sz="2400" dirty="0">
                <a:solidFill>
                  <a:srgbClr val="000000"/>
                </a:solidFill>
              </a:rPr>
              <a:t>45°, 90°, et de 180° comme angles de référence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déterminant la mesure des angles en degrés   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69F45-B870-446E-BD5C-B4A491CCA571}"/>
              </a:ext>
            </a:extLst>
          </p:cNvPr>
          <p:cNvCxnSpPr/>
          <p:nvPr/>
        </p:nvCxnSpPr>
        <p:spPr>
          <a:xfrm>
            <a:off x="399393" y="35168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8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52978-E702-4749-BF72-57185619CAA9}"/>
              </a:ext>
            </a:extLst>
          </p:cNvPr>
          <p:cNvSpPr txBox="1"/>
          <p:nvPr/>
        </p:nvSpPr>
        <p:spPr>
          <a:xfrm>
            <a:off x="3936561" y="517201"/>
            <a:ext cx="3868245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Angles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EDD7A-D2E1-4CCD-8922-16037AD1D8A9}"/>
              </a:ext>
            </a:extLst>
          </p:cNvPr>
          <p:cNvSpPr txBox="1"/>
          <p:nvPr/>
        </p:nvSpPr>
        <p:spPr>
          <a:xfrm>
            <a:off x="904065" y="1316674"/>
            <a:ext cx="9626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your </a:t>
            </a:r>
            <a:r>
              <a:rPr lang="en-US" sz="1600" dirty="0" err="1">
                <a:solidFill>
                  <a:srgbClr val="000000"/>
                </a:solidFill>
              </a:rPr>
              <a:t>duotang</a:t>
            </a:r>
            <a:r>
              <a:rPr lang="en-US" sz="1600" dirty="0">
                <a:solidFill>
                  <a:srgbClr val="000000"/>
                </a:solidFill>
              </a:rPr>
              <a:t>, write 5 examples of angles that can be found in your daily life.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445A7B-22BA-4978-ACED-685FB9622B5D}"/>
              </a:ext>
            </a:extLst>
          </p:cNvPr>
          <p:cNvGrpSpPr/>
          <p:nvPr/>
        </p:nvGrpSpPr>
        <p:grpSpPr>
          <a:xfrm>
            <a:off x="7284805" y="2165888"/>
            <a:ext cx="1549400" cy="1676400"/>
            <a:chOff x="6781800" y="0"/>
            <a:chExt cx="1549400" cy="16764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012D3C-34BD-43E9-898E-7782C1ED018D}"/>
                </a:ext>
              </a:extLst>
            </p:cNvPr>
            <p:cNvCxnSpPr/>
            <p:nvPr/>
          </p:nvCxnSpPr>
          <p:spPr>
            <a:xfrm>
              <a:off x="7505700" y="0"/>
              <a:ext cx="825500" cy="1676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31D64E-B08D-423C-BFF5-CB08B6AEB66B}"/>
                </a:ext>
              </a:extLst>
            </p:cNvPr>
            <p:cNvCxnSpPr/>
            <p:nvPr/>
          </p:nvCxnSpPr>
          <p:spPr>
            <a:xfrm>
              <a:off x="6781800" y="635000"/>
              <a:ext cx="1549400" cy="1041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09CA166-6E6C-44F8-A98E-3ADC42ED459B}"/>
                </a:ext>
              </a:extLst>
            </p:cNvPr>
            <p:cNvSpPr/>
            <p:nvPr/>
          </p:nvSpPr>
          <p:spPr>
            <a:xfrm>
              <a:off x="8102600" y="1433830"/>
              <a:ext cx="118111" cy="93981"/>
            </a:xfrm>
            <a:custGeom>
              <a:avLst/>
              <a:gdLst/>
              <a:ahLst/>
              <a:cxnLst/>
              <a:rect l="0" t="0" r="0" b="0"/>
              <a:pathLst>
                <a:path w="118111" h="93981">
                  <a:moveTo>
                    <a:pt x="118110" y="0"/>
                  </a:moveTo>
                  <a:lnTo>
                    <a:pt x="97790" y="8890"/>
                  </a:lnTo>
                  <a:lnTo>
                    <a:pt x="68580" y="26670"/>
                  </a:lnTo>
                  <a:lnTo>
                    <a:pt x="43180" y="45720"/>
                  </a:lnTo>
                  <a:lnTo>
                    <a:pt x="19050" y="68580"/>
                  </a:lnTo>
                  <a:lnTo>
                    <a:pt x="0" y="939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59299-0B6A-4758-9526-771EE6380254}"/>
              </a:ext>
            </a:extLst>
          </p:cNvPr>
          <p:cNvGrpSpPr/>
          <p:nvPr/>
        </p:nvGrpSpPr>
        <p:grpSpPr>
          <a:xfrm>
            <a:off x="3870434" y="2582727"/>
            <a:ext cx="2933700" cy="1532891"/>
            <a:chOff x="3225800" y="3111500"/>
            <a:chExt cx="2933700" cy="153289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17CA3C-3D00-4AC9-8329-C9663FF04A3A}"/>
                </a:ext>
              </a:extLst>
            </p:cNvPr>
            <p:cNvCxnSpPr/>
            <p:nvPr/>
          </p:nvCxnSpPr>
          <p:spPr>
            <a:xfrm>
              <a:off x="4292600" y="4635500"/>
              <a:ext cx="186690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818FC3-3ADC-418F-9F48-EFB2B1EFB635}"/>
                </a:ext>
              </a:extLst>
            </p:cNvPr>
            <p:cNvCxnSpPr/>
            <p:nvPr/>
          </p:nvCxnSpPr>
          <p:spPr>
            <a:xfrm>
              <a:off x="3225800" y="3111500"/>
              <a:ext cx="1066800" cy="15240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6E523A-8493-4E49-BE57-EF79BA47BDA2}"/>
                </a:ext>
              </a:extLst>
            </p:cNvPr>
            <p:cNvSpPr/>
            <p:nvPr/>
          </p:nvSpPr>
          <p:spPr>
            <a:xfrm>
              <a:off x="4150360" y="4389120"/>
              <a:ext cx="394971" cy="255271"/>
            </a:xfrm>
            <a:custGeom>
              <a:avLst/>
              <a:gdLst/>
              <a:ahLst/>
              <a:cxnLst/>
              <a:rect l="0" t="0" r="0" b="0"/>
              <a:pathLst>
                <a:path w="394971" h="255271">
                  <a:moveTo>
                    <a:pt x="394970" y="255270"/>
                  </a:moveTo>
                  <a:lnTo>
                    <a:pt x="393700" y="222250"/>
                  </a:lnTo>
                  <a:lnTo>
                    <a:pt x="387350" y="190500"/>
                  </a:lnTo>
                  <a:lnTo>
                    <a:pt x="377190" y="158750"/>
                  </a:lnTo>
                  <a:lnTo>
                    <a:pt x="363220" y="130810"/>
                  </a:lnTo>
                  <a:lnTo>
                    <a:pt x="344170" y="102870"/>
                  </a:lnTo>
                  <a:lnTo>
                    <a:pt x="322580" y="77470"/>
                  </a:lnTo>
                  <a:lnTo>
                    <a:pt x="298450" y="54610"/>
                  </a:lnTo>
                  <a:lnTo>
                    <a:pt x="270510" y="35560"/>
                  </a:lnTo>
                  <a:lnTo>
                    <a:pt x="240030" y="20320"/>
                  </a:lnTo>
                  <a:lnTo>
                    <a:pt x="208280" y="8890"/>
                  </a:lnTo>
                  <a:lnTo>
                    <a:pt x="173990" y="1270"/>
                  </a:lnTo>
                  <a:lnTo>
                    <a:pt x="139700" y="0"/>
                  </a:lnTo>
                  <a:lnTo>
                    <a:pt x="101600" y="1270"/>
                  </a:lnTo>
                  <a:lnTo>
                    <a:pt x="64770" y="10160"/>
                  </a:lnTo>
                  <a:lnTo>
                    <a:pt x="31750" y="22860"/>
                  </a:lnTo>
                  <a:lnTo>
                    <a:pt x="0" y="4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4A2165-7B5C-4507-8CAB-5037C4D79D68}"/>
              </a:ext>
            </a:extLst>
          </p:cNvPr>
          <p:cNvGrpSpPr/>
          <p:nvPr/>
        </p:nvGrpSpPr>
        <p:grpSpPr>
          <a:xfrm>
            <a:off x="1261242" y="2377182"/>
            <a:ext cx="1866900" cy="1866900"/>
            <a:chOff x="622300" y="152400"/>
            <a:chExt cx="1866900" cy="1866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B094C5-EBF6-41A6-A0B4-F32941FACE1E}"/>
                </a:ext>
              </a:extLst>
            </p:cNvPr>
            <p:cNvCxnSpPr/>
            <p:nvPr/>
          </p:nvCxnSpPr>
          <p:spPr>
            <a:xfrm>
              <a:off x="622300" y="152400"/>
              <a:ext cx="12700" cy="18669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15EE84-0959-4951-A867-C154253BCA97}"/>
                </a:ext>
              </a:extLst>
            </p:cNvPr>
            <p:cNvCxnSpPr/>
            <p:nvPr/>
          </p:nvCxnSpPr>
          <p:spPr>
            <a:xfrm>
              <a:off x="622300" y="152400"/>
              <a:ext cx="1866900" cy="152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C3B9AE-525C-4623-9809-B92985C5A11E}"/>
                </a:ext>
              </a:extLst>
            </p:cNvPr>
            <p:cNvSpPr/>
            <p:nvPr/>
          </p:nvSpPr>
          <p:spPr>
            <a:xfrm>
              <a:off x="629920" y="180340"/>
              <a:ext cx="254001" cy="229871"/>
            </a:xfrm>
            <a:custGeom>
              <a:avLst/>
              <a:gdLst/>
              <a:ahLst/>
              <a:cxnLst/>
              <a:rect l="0" t="0" r="0" b="0"/>
              <a:pathLst>
                <a:path w="254001" h="229871">
                  <a:moveTo>
                    <a:pt x="0" y="229870"/>
                  </a:moveTo>
                  <a:lnTo>
                    <a:pt x="33020" y="227330"/>
                  </a:lnTo>
                  <a:lnTo>
                    <a:pt x="66040" y="220980"/>
                  </a:lnTo>
                  <a:lnTo>
                    <a:pt x="95250" y="210820"/>
                  </a:lnTo>
                  <a:lnTo>
                    <a:pt x="124460" y="196850"/>
                  </a:lnTo>
                  <a:lnTo>
                    <a:pt x="172720" y="161290"/>
                  </a:lnTo>
                  <a:lnTo>
                    <a:pt x="212090" y="115570"/>
                  </a:lnTo>
                  <a:lnTo>
                    <a:pt x="240030" y="60960"/>
                  </a:lnTo>
                  <a:lnTo>
                    <a:pt x="2540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F35EDD-C76B-40CB-A0DA-9FB8CA8CB543}"/>
              </a:ext>
            </a:extLst>
          </p:cNvPr>
          <p:cNvCxnSpPr>
            <a:cxnSpLocks/>
          </p:cNvCxnSpPr>
          <p:nvPr/>
        </p:nvCxnSpPr>
        <p:spPr>
          <a:xfrm>
            <a:off x="809297" y="4887236"/>
            <a:ext cx="841885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69E1D-DCD9-4AF5-A795-813CF6C128FA}"/>
              </a:ext>
            </a:extLst>
          </p:cNvPr>
          <p:cNvSpPr txBox="1"/>
          <p:nvPr/>
        </p:nvSpPr>
        <p:spPr>
          <a:xfrm>
            <a:off x="3870434" y="5218850"/>
            <a:ext cx="3292119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Les angles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ABF1B-D3C4-4103-AC56-EA8E2BD4FE56}"/>
              </a:ext>
            </a:extLst>
          </p:cNvPr>
          <p:cNvSpPr txBox="1"/>
          <p:nvPr/>
        </p:nvSpPr>
        <p:spPr>
          <a:xfrm>
            <a:off x="1057384" y="6055345"/>
            <a:ext cx="9626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Dans ton cahier, écris cinq exemples des angles que tu peux voir dans ta vie quotidienne.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B13EF-6EF4-400E-B5CF-29397F43DF74}"/>
              </a:ext>
            </a:extLst>
          </p:cNvPr>
          <p:cNvSpPr txBox="1"/>
          <p:nvPr/>
        </p:nvSpPr>
        <p:spPr>
          <a:xfrm>
            <a:off x="683172" y="236920"/>
            <a:ext cx="8671034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U</a:t>
            </a:r>
            <a:r>
              <a:rPr lang="en-US" dirty="0">
                <a:solidFill>
                  <a:srgbClr val="000000"/>
                </a:solidFill>
              </a:rPr>
              <a:t>sing your math book (page 126) </a:t>
            </a:r>
            <a:r>
              <a:rPr lang="en-US" b="1" dirty="0">
                <a:solidFill>
                  <a:srgbClr val="000000"/>
                </a:solidFill>
              </a:rPr>
              <a:t>write the definition for angle </a:t>
            </a:r>
            <a:r>
              <a:rPr lang="en-US" dirty="0">
                <a:solidFill>
                  <a:srgbClr val="000000"/>
                </a:solidFill>
              </a:rPr>
              <a:t>in your </a:t>
            </a:r>
            <a:r>
              <a:rPr lang="en-US" dirty="0" err="1">
                <a:solidFill>
                  <a:srgbClr val="000000"/>
                </a:solidFill>
              </a:rPr>
              <a:t>duotang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Dr</a:t>
            </a:r>
            <a:r>
              <a:rPr lang="en-US" b="1" dirty="0">
                <a:solidFill>
                  <a:srgbClr val="000000"/>
                </a:solidFill>
              </a:rPr>
              <a:t>aw an angle using a ruler</a:t>
            </a:r>
            <a:r>
              <a:rPr lang="en-US" dirty="0">
                <a:solidFill>
                  <a:srgbClr val="000000"/>
                </a:solidFill>
              </a:rPr>
              <a:t> and identify/label</a:t>
            </a:r>
            <a:r>
              <a:rPr lang="en-US" b="1" dirty="0">
                <a:solidFill>
                  <a:srgbClr val="000000"/>
                </a:solidFill>
              </a:rPr>
              <a:t> the arms</a:t>
            </a:r>
            <a:r>
              <a:rPr lang="en-US" dirty="0">
                <a:solidFill>
                  <a:srgbClr val="000000"/>
                </a:solidFill>
              </a:rPr>
              <a:t> and the </a:t>
            </a:r>
            <a:r>
              <a:rPr lang="en-US" b="1" dirty="0">
                <a:solidFill>
                  <a:srgbClr val="000000"/>
                </a:solidFill>
              </a:rPr>
              <a:t>vertex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(In your own words, </a:t>
            </a:r>
            <a:r>
              <a:rPr lang="en-US" b="1" dirty="0">
                <a:solidFill>
                  <a:srgbClr val="000000"/>
                </a:solidFill>
              </a:rPr>
              <a:t>what does vertex mean</a:t>
            </a:r>
            <a:r>
              <a:rPr lang="en-US" dirty="0">
                <a:solidFill>
                  <a:srgbClr val="000000"/>
                </a:solidFill>
              </a:rPr>
              <a:t>?)</a:t>
            </a:r>
          </a:p>
          <a:p>
            <a:endParaRPr lang="en-US" sz="1000" dirty="0">
              <a:solidFill>
                <a:srgbClr val="000000"/>
              </a:solidFill>
              <a:latin typeface="Arial - 16"/>
            </a:endParaRPr>
          </a:p>
          <a:p>
            <a:endParaRPr lang="en-US" sz="1000" dirty="0">
              <a:solidFill>
                <a:srgbClr val="000000"/>
              </a:solidFill>
              <a:latin typeface="Arial - 16"/>
            </a:endParaRPr>
          </a:p>
          <a:p>
            <a:endParaRPr lang="en-US" sz="1000" dirty="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C771E-10EE-4899-808D-7F93D77133DD}"/>
              </a:ext>
            </a:extLst>
          </p:cNvPr>
          <p:cNvSpPr txBox="1"/>
          <p:nvPr/>
        </p:nvSpPr>
        <p:spPr>
          <a:xfrm>
            <a:off x="683172" y="4453107"/>
            <a:ext cx="84818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</a:rPr>
              <a:t>Écris les définitions d'un angle</a:t>
            </a:r>
            <a:r>
              <a:rPr lang="fr-FR" sz="1800" dirty="0">
                <a:solidFill>
                  <a:srgbClr val="000000"/>
                </a:solidFill>
              </a:rPr>
              <a:t> en utilisant le haut de la page 126.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>
                <a:solidFill>
                  <a:srgbClr val="000000"/>
                </a:solidFill>
              </a:rPr>
              <a:t>Utilise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une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règle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pour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dessiner</a:t>
            </a:r>
            <a:r>
              <a:rPr lang="en-US" sz="1800" b="1" dirty="0">
                <a:solidFill>
                  <a:srgbClr val="000000"/>
                </a:solidFill>
              </a:rPr>
              <a:t> un angle </a:t>
            </a:r>
            <a:r>
              <a:rPr lang="en-US" sz="1800" dirty="0">
                <a:solidFill>
                  <a:srgbClr val="000000"/>
                </a:solidFill>
              </a:rPr>
              <a:t> et </a:t>
            </a:r>
            <a:r>
              <a:rPr lang="en-US" sz="1800" b="1" dirty="0" err="1">
                <a:solidFill>
                  <a:srgbClr val="000000"/>
                </a:solidFill>
              </a:rPr>
              <a:t>identifie</a:t>
            </a:r>
            <a:r>
              <a:rPr lang="en-US" sz="1800" b="1" dirty="0">
                <a:solidFill>
                  <a:srgbClr val="000000"/>
                </a:solidFill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</a:rPr>
              <a:t>côté</a:t>
            </a:r>
            <a:r>
              <a:rPr lang="en-US" sz="1800" dirty="0">
                <a:solidFill>
                  <a:srgbClr val="000000"/>
                </a:solidFill>
              </a:rPr>
              <a:t> et </a:t>
            </a:r>
            <a:r>
              <a:rPr lang="en-US" sz="1800" b="1" dirty="0">
                <a:solidFill>
                  <a:srgbClr val="000000"/>
                </a:solidFill>
              </a:rPr>
              <a:t>le </a:t>
            </a:r>
            <a:r>
              <a:rPr lang="en-US" sz="1800" b="1" dirty="0" err="1">
                <a:solidFill>
                  <a:srgbClr val="000000"/>
                </a:solidFill>
              </a:rPr>
              <a:t>sommet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(Dans </a:t>
            </a:r>
            <a:r>
              <a:rPr lang="en-US" sz="1800" dirty="0" err="1">
                <a:solidFill>
                  <a:srgbClr val="000000"/>
                </a:solidFill>
              </a:rPr>
              <a:t>tes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propres</a:t>
            </a:r>
            <a:r>
              <a:rPr lang="en-US" sz="1800" dirty="0">
                <a:solidFill>
                  <a:srgbClr val="000000"/>
                </a:solidFill>
              </a:rPr>
              <a:t> mots, </a:t>
            </a:r>
            <a:r>
              <a:rPr lang="fr-FR" sz="1800" b="1" dirty="0">
                <a:solidFill>
                  <a:srgbClr val="000000"/>
                </a:solidFill>
              </a:rPr>
              <a:t>explique ce qui est un sommet</a:t>
            </a:r>
            <a:r>
              <a:rPr lang="fr-FR" sz="1800" dirty="0">
                <a:solidFill>
                  <a:srgbClr val="000000"/>
                </a:solidFill>
              </a:rPr>
              <a:t>?)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89681B-B60F-40CD-9F22-D2F7DDD71A92}"/>
              </a:ext>
            </a:extLst>
          </p:cNvPr>
          <p:cNvCxnSpPr>
            <a:cxnSpLocks/>
          </p:cNvCxnSpPr>
          <p:nvPr/>
        </p:nvCxnSpPr>
        <p:spPr>
          <a:xfrm>
            <a:off x="536027" y="3321195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2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AF0474-1F64-4227-930A-7E77A76A688D}"/>
              </a:ext>
            </a:extLst>
          </p:cNvPr>
          <p:cNvSpPr txBox="1"/>
          <p:nvPr/>
        </p:nvSpPr>
        <p:spPr>
          <a:xfrm>
            <a:off x="638616" y="2032962"/>
            <a:ext cx="9050934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Go to page 127, and copy the 5 angles and their definitions. </a:t>
            </a:r>
          </a:p>
          <a:p>
            <a:r>
              <a:rPr lang="en-US" dirty="0">
                <a:solidFill>
                  <a:srgbClr val="000000"/>
                </a:solidFill>
              </a:rPr>
              <a:t>(Please use a ruler to draw the angles)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095DEC-6767-4205-9A8C-4CB4DA9E93D2}"/>
              </a:ext>
            </a:extLst>
          </p:cNvPr>
          <p:cNvCxnSpPr>
            <a:cxnSpLocks/>
          </p:cNvCxnSpPr>
          <p:nvPr/>
        </p:nvCxnSpPr>
        <p:spPr>
          <a:xfrm>
            <a:off x="536027" y="3321195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FBFF97E-8BE3-446C-957A-046BCEDB9C1D}"/>
              </a:ext>
            </a:extLst>
          </p:cNvPr>
          <p:cNvSpPr txBox="1"/>
          <p:nvPr/>
        </p:nvSpPr>
        <p:spPr>
          <a:xfrm>
            <a:off x="536027" y="5587038"/>
            <a:ext cx="8946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</a:rPr>
              <a:t>Va à la page 127 et </a:t>
            </a:r>
            <a:r>
              <a:rPr lang="fr-FR" sz="1800" b="1" dirty="0">
                <a:solidFill>
                  <a:srgbClr val="000000"/>
                </a:solidFill>
              </a:rPr>
              <a:t>copie les 5 angles avec leurs définitions </a:t>
            </a:r>
            <a:r>
              <a:rPr lang="fr-FR" sz="1800" dirty="0">
                <a:solidFill>
                  <a:srgbClr val="000000"/>
                </a:solidFill>
              </a:rPr>
              <a:t>dans ton cahier pour tes notes. </a:t>
            </a:r>
          </a:p>
          <a:p>
            <a:r>
              <a:rPr lang="fr-FR" sz="1800" dirty="0">
                <a:solidFill>
                  <a:srgbClr val="000000"/>
                </a:solidFill>
              </a:rPr>
              <a:t>*Utilise une règle pour dessiner les angles.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3F8E1-BBB5-4E1A-B20D-6BB1AEC8EA0A}"/>
              </a:ext>
            </a:extLst>
          </p:cNvPr>
          <p:cNvSpPr txBox="1"/>
          <p:nvPr/>
        </p:nvSpPr>
        <p:spPr>
          <a:xfrm>
            <a:off x="638616" y="683876"/>
            <a:ext cx="5081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video below-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https://www.youtube.com/watch?v=NVuMULQjb3o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DA5B2-9ADE-419D-9AB6-2A3234A0F44A}"/>
              </a:ext>
            </a:extLst>
          </p:cNvPr>
          <p:cNvSpPr txBox="1"/>
          <p:nvPr/>
        </p:nvSpPr>
        <p:spPr>
          <a:xfrm>
            <a:off x="638616" y="3992452"/>
            <a:ext cx="5081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Visionne</a:t>
            </a:r>
            <a:r>
              <a:rPr lang="en-US" dirty="0"/>
              <a:t> la vid</a:t>
            </a:r>
            <a:r>
              <a:rPr lang="fr-CA" dirty="0" err="1"/>
              <a:t>éo</a:t>
            </a:r>
            <a:r>
              <a:rPr lang="fr-CA" dirty="0"/>
              <a:t> suivante</a:t>
            </a:r>
            <a:r>
              <a:rPr lang="en-US" dirty="0"/>
              <a:t>-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https://www.youtube.com/watch?v=NVuMULQjb3o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36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3B181-5EDF-4FF6-A3C1-A033EDB04D7B}"/>
              </a:ext>
            </a:extLst>
          </p:cNvPr>
          <p:cNvSpPr txBox="1"/>
          <p:nvPr/>
        </p:nvSpPr>
        <p:spPr>
          <a:xfrm>
            <a:off x="2606566" y="2890343"/>
            <a:ext cx="652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Worksheet – Classifying Angles (Math-Aids.com)</a:t>
            </a:r>
          </a:p>
        </p:txBody>
      </p:sp>
    </p:spTree>
    <p:extLst>
      <p:ext uri="{BB962C8B-B14F-4D97-AF65-F5344CB8AC3E}">
        <p14:creationId xmlns:p14="http://schemas.microsoft.com/office/powerpoint/2010/main" val="260764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69F30-8A8F-4EBD-9D3E-4DB4BA41F3F9}"/>
              </a:ext>
            </a:extLst>
          </p:cNvPr>
          <p:cNvSpPr txBox="1"/>
          <p:nvPr/>
        </p:nvSpPr>
        <p:spPr>
          <a:xfrm>
            <a:off x="578069" y="737401"/>
            <a:ext cx="7925676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Pratice</a:t>
            </a:r>
            <a:r>
              <a:rPr lang="en-US" sz="2000" dirty="0">
                <a:solidFill>
                  <a:srgbClr val="000000"/>
                </a:solidFill>
              </a:rPr>
              <a:t>!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1, 2 and 5 on pages 127 – 129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Arial - 23"/>
            </a:endParaRPr>
          </a:p>
          <a:p>
            <a:endParaRPr lang="en-US" sz="14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FE297-E3E6-4D16-B6D1-5AD6D3C67484}"/>
              </a:ext>
            </a:extLst>
          </p:cNvPr>
          <p:cNvSpPr txBox="1"/>
          <p:nvPr/>
        </p:nvSpPr>
        <p:spPr>
          <a:xfrm>
            <a:off x="625803" y="4807408"/>
            <a:ext cx="7830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 - 23"/>
              </a:rPr>
              <a:t>Pratique!</a:t>
            </a:r>
          </a:p>
          <a:p>
            <a:endParaRPr lang="en-US" sz="1800" dirty="0">
              <a:solidFill>
                <a:srgbClr val="000000"/>
              </a:solidFill>
              <a:latin typeface="Arial - 23"/>
            </a:endParaRPr>
          </a:p>
          <a:p>
            <a:r>
              <a:rPr lang="fr-FR" sz="1800" dirty="0" err="1">
                <a:solidFill>
                  <a:srgbClr val="000000"/>
                </a:solidFill>
                <a:latin typeface="Arial - 23"/>
              </a:rPr>
              <a:t>Compléte</a:t>
            </a:r>
            <a:r>
              <a:rPr lang="fr-FR" sz="1800" dirty="0">
                <a:solidFill>
                  <a:srgbClr val="000000"/>
                </a:solidFill>
                <a:latin typeface="Arial - 23"/>
              </a:rPr>
              <a:t> les questions 1 et 2 aux pages 127 à 128 dans ton cahier.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20A1C-DFAA-4F10-98BE-E42F610547E1}"/>
              </a:ext>
            </a:extLst>
          </p:cNvPr>
          <p:cNvCxnSpPr>
            <a:cxnSpLocks/>
          </p:cNvCxnSpPr>
          <p:nvPr/>
        </p:nvCxnSpPr>
        <p:spPr>
          <a:xfrm>
            <a:off x="504496" y="3289664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5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0F0B02-2BDD-43ED-B1DA-CAE09FFE4430}"/>
              </a:ext>
            </a:extLst>
          </p:cNvPr>
          <p:cNvSpPr txBox="1"/>
          <p:nvPr/>
        </p:nvSpPr>
        <p:spPr>
          <a:xfrm>
            <a:off x="2901641" y="2622586"/>
            <a:ext cx="422559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Journal Question SS1#1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6A819F-921B-4E6A-B667-E8CDD326E951}"/>
              </a:ext>
            </a:extLst>
          </p:cNvPr>
          <p:cNvGrpSpPr/>
          <p:nvPr/>
        </p:nvGrpSpPr>
        <p:grpSpPr>
          <a:xfrm>
            <a:off x="1073807" y="3418331"/>
            <a:ext cx="1320800" cy="1866900"/>
            <a:chOff x="863600" y="2387600"/>
            <a:chExt cx="1320800" cy="18669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D039BF-F031-443D-8DF7-4BE015674BD2}"/>
                </a:ext>
              </a:extLst>
            </p:cNvPr>
            <p:cNvCxnSpPr/>
            <p:nvPr/>
          </p:nvCxnSpPr>
          <p:spPr>
            <a:xfrm>
              <a:off x="863600" y="2387600"/>
              <a:ext cx="0" cy="18669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3F2CFA6-7668-445E-8C54-D0FE094F38E5}"/>
                </a:ext>
              </a:extLst>
            </p:cNvPr>
            <p:cNvCxnSpPr/>
            <p:nvPr/>
          </p:nvCxnSpPr>
          <p:spPr>
            <a:xfrm>
              <a:off x="863600" y="2387600"/>
              <a:ext cx="1320800" cy="13335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2ACAF4F-6A00-4711-9298-E72CAC6C88C7}"/>
                </a:ext>
              </a:extLst>
            </p:cNvPr>
            <p:cNvSpPr/>
            <p:nvPr/>
          </p:nvSpPr>
          <p:spPr>
            <a:xfrm>
              <a:off x="878840" y="2581910"/>
              <a:ext cx="184151" cy="78741"/>
            </a:xfrm>
            <a:custGeom>
              <a:avLst/>
              <a:gdLst/>
              <a:ahLst/>
              <a:cxnLst/>
              <a:rect l="0" t="0" r="0" b="0"/>
              <a:pathLst>
                <a:path w="184151" h="78741">
                  <a:moveTo>
                    <a:pt x="0" y="78740"/>
                  </a:moveTo>
                  <a:lnTo>
                    <a:pt x="33020" y="76200"/>
                  </a:lnTo>
                  <a:lnTo>
                    <a:pt x="64770" y="69850"/>
                  </a:lnTo>
                  <a:lnTo>
                    <a:pt x="95250" y="59690"/>
                  </a:lnTo>
                  <a:lnTo>
                    <a:pt x="124460" y="45720"/>
                  </a:lnTo>
                  <a:lnTo>
                    <a:pt x="154940" y="25400"/>
                  </a:lnTo>
                  <a:lnTo>
                    <a:pt x="18415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8FD80-E5F7-4EF5-8A2E-4F7355AF0C73}"/>
              </a:ext>
            </a:extLst>
          </p:cNvPr>
          <p:cNvGrpSpPr/>
          <p:nvPr/>
        </p:nvGrpSpPr>
        <p:grpSpPr>
          <a:xfrm>
            <a:off x="5772150" y="4801038"/>
            <a:ext cx="2933700" cy="1532891"/>
            <a:chOff x="5537200" y="2730500"/>
            <a:chExt cx="2933700" cy="153289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978FFF-01AD-4F73-A392-23A13BF6DB25}"/>
                </a:ext>
              </a:extLst>
            </p:cNvPr>
            <p:cNvCxnSpPr/>
            <p:nvPr/>
          </p:nvCxnSpPr>
          <p:spPr>
            <a:xfrm>
              <a:off x="6604000" y="4254500"/>
              <a:ext cx="1866900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454AF1-D139-418E-A030-D4713F670F99}"/>
                </a:ext>
              </a:extLst>
            </p:cNvPr>
            <p:cNvCxnSpPr/>
            <p:nvPr/>
          </p:nvCxnSpPr>
          <p:spPr>
            <a:xfrm>
              <a:off x="5537200" y="2730500"/>
              <a:ext cx="1066800" cy="15240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6E175D-59EB-48C0-9DE9-DB777AA2A4B1}"/>
                </a:ext>
              </a:extLst>
            </p:cNvPr>
            <p:cNvSpPr/>
            <p:nvPr/>
          </p:nvSpPr>
          <p:spPr>
            <a:xfrm>
              <a:off x="6461760" y="4008120"/>
              <a:ext cx="394971" cy="255271"/>
            </a:xfrm>
            <a:custGeom>
              <a:avLst/>
              <a:gdLst/>
              <a:ahLst/>
              <a:cxnLst/>
              <a:rect l="0" t="0" r="0" b="0"/>
              <a:pathLst>
                <a:path w="394971" h="255271">
                  <a:moveTo>
                    <a:pt x="394970" y="255270"/>
                  </a:moveTo>
                  <a:lnTo>
                    <a:pt x="393700" y="222250"/>
                  </a:lnTo>
                  <a:lnTo>
                    <a:pt x="387350" y="190500"/>
                  </a:lnTo>
                  <a:lnTo>
                    <a:pt x="377190" y="158750"/>
                  </a:lnTo>
                  <a:lnTo>
                    <a:pt x="363220" y="130810"/>
                  </a:lnTo>
                  <a:lnTo>
                    <a:pt x="344170" y="102870"/>
                  </a:lnTo>
                  <a:lnTo>
                    <a:pt x="322579" y="77470"/>
                  </a:lnTo>
                  <a:lnTo>
                    <a:pt x="298450" y="54610"/>
                  </a:lnTo>
                  <a:lnTo>
                    <a:pt x="270510" y="35560"/>
                  </a:lnTo>
                  <a:lnTo>
                    <a:pt x="240029" y="20320"/>
                  </a:lnTo>
                  <a:lnTo>
                    <a:pt x="208279" y="8890"/>
                  </a:lnTo>
                  <a:lnTo>
                    <a:pt x="173990" y="1270"/>
                  </a:lnTo>
                  <a:lnTo>
                    <a:pt x="139700" y="0"/>
                  </a:lnTo>
                  <a:lnTo>
                    <a:pt x="101600" y="1270"/>
                  </a:lnTo>
                  <a:lnTo>
                    <a:pt x="64770" y="10160"/>
                  </a:lnTo>
                  <a:lnTo>
                    <a:pt x="31750" y="22860"/>
                  </a:lnTo>
                  <a:lnTo>
                    <a:pt x="0" y="4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950C3B-84EB-4624-BFEA-25EB0B92091D}"/>
              </a:ext>
            </a:extLst>
          </p:cNvPr>
          <p:cNvGrpSpPr/>
          <p:nvPr/>
        </p:nvGrpSpPr>
        <p:grpSpPr>
          <a:xfrm>
            <a:off x="6188075" y="568995"/>
            <a:ext cx="1807212" cy="1930401"/>
            <a:chOff x="7569200" y="457200"/>
            <a:chExt cx="1807212" cy="19304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66EFC-E117-4EB2-B6AC-528760DFD58B}"/>
                </a:ext>
              </a:extLst>
            </p:cNvPr>
            <p:cNvSpPr/>
            <p:nvPr/>
          </p:nvSpPr>
          <p:spPr>
            <a:xfrm>
              <a:off x="8863330" y="1874520"/>
              <a:ext cx="513082" cy="513081"/>
            </a:xfrm>
            <a:custGeom>
              <a:avLst/>
              <a:gdLst/>
              <a:ahLst/>
              <a:cxnLst/>
              <a:rect l="0" t="0" r="0" b="0"/>
              <a:pathLst>
                <a:path w="513082" h="513081">
                  <a:moveTo>
                    <a:pt x="44450" y="114300"/>
                  </a:moveTo>
                  <a:lnTo>
                    <a:pt x="26670" y="146050"/>
                  </a:lnTo>
                  <a:lnTo>
                    <a:pt x="12700" y="180340"/>
                  </a:lnTo>
                  <a:lnTo>
                    <a:pt x="3810" y="218440"/>
                  </a:lnTo>
                  <a:lnTo>
                    <a:pt x="0" y="256540"/>
                  </a:lnTo>
                  <a:lnTo>
                    <a:pt x="6350" y="308610"/>
                  </a:lnTo>
                  <a:lnTo>
                    <a:pt x="20320" y="356870"/>
                  </a:lnTo>
                  <a:lnTo>
                    <a:pt x="44450" y="400050"/>
                  </a:lnTo>
                  <a:lnTo>
                    <a:pt x="74931" y="438150"/>
                  </a:lnTo>
                  <a:lnTo>
                    <a:pt x="113031" y="469900"/>
                  </a:lnTo>
                  <a:lnTo>
                    <a:pt x="157481" y="492760"/>
                  </a:lnTo>
                  <a:lnTo>
                    <a:pt x="205740" y="508000"/>
                  </a:lnTo>
                  <a:lnTo>
                    <a:pt x="256540" y="513080"/>
                  </a:lnTo>
                  <a:lnTo>
                    <a:pt x="306070" y="509270"/>
                  </a:lnTo>
                  <a:lnTo>
                    <a:pt x="351790" y="495300"/>
                  </a:lnTo>
                  <a:lnTo>
                    <a:pt x="393700" y="473710"/>
                  </a:lnTo>
                  <a:lnTo>
                    <a:pt x="430531" y="445770"/>
                  </a:lnTo>
                  <a:lnTo>
                    <a:pt x="462281" y="410210"/>
                  </a:lnTo>
                  <a:lnTo>
                    <a:pt x="486410" y="370840"/>
                  </a:lnTo>
                  <a:lnTo>
                    <a:pt x="504190" y="326390"/>
                  </a:lnTo>
                  <a:lnTo>
                    <a:pt x="511810" y="279400"/>
                  </a:lnTo>
                  <a:lnTo>
                    <a:pt x="513081" y="256540"/>
                  </a:lnTo>
                  <a:lnTo>
                    <a:pt x="510540" y="223520"/>
                  </a:lnTo>
                  <a:lnTo>
                    <a:pt x="504190" y="191770"/>
                  </a:lnTo>
                  <a:lnTo>
                    <a:pt x="495300" y="161290"/>
                  </a:lnTo>
                  <a:lnTo>
                    <a:pt x="481331" y="132080"/>
                  </a:lnTo>
                  <a:lnTo>
                    <a:pt x="462281" y="104140"/>
                  </a:lnTo>
                  <a:lnTo>
                    <a:pt x="440690" y="78740"/>
                  </a:lnTo>
                  <a:lnTo>
                    <a:pt x="415290" y="55880"/>
                  </a:lnTo>
                  <a:lnTo>
                    <a:pt x="388620" y="36830"/>
                  </a:lnTo>
                  <a:lnTo>
                    <a:pt x="358140" y="21590"/>
                  </a:lnTo>
                  <a:lnTo>
                    <a:pt x="326390" y="10160"/>
                  </a:lnTo>
                  <a:lnTo>
                    <a:pt x="292100" y="2540"/>
                  </a:lnTo>
                  <a:lnTo>
                    <a:pt x="256540" y="0"/>
                  </a:lnTo>
                  <a:lnTo>
                    <a:pt x="199390" y="7620"/>
                  </a:lnTo>
                  <a:lnTo>
                    <a:pt x="146050" y="25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32D9D2-CB66-4FAB-B659-71F139FE1F6F}"/>
                </a:ext>
              </a:extLst>
            </p:cNvPr>
            <p:cNvCxnSpPr/>
            <p:nvPr/>
          </p:nvCxnSpPr>
          <p:spPr>
            <a:xfrm>
              <a:off x="8293100" y="457200"/>
              <a:ext cx="825500" cy="1676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BF5F29-976C-4274-9C65-66536F4A2DA9}"/>
                </a:ext>
              </a:extLst>
            </p:cNvPr>
            <p:cNvCxnSpPr/>
            <p:nvPr/>
          </p:nvCxnSpPr>
          <p:spPr>
            <a:xfrm>
              <a:off x="7569200" y="1092200"/>
              <a:ext cx="1549400" cy="104140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76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D5878-4A11-4AA2-A840-868958766F75}"/>
              </a:ext>
            </a:extLst>
          </p:cNvPr>
          <p:cNvSpPr txBox="1"/>
          <p:nvPr/>
        </p:nvSpPr>
        <p:spPr>
          <a:xfrm>
            <a:off x="368300" y="508000"/>
            <a:ext cx="9436100" cy="17851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Estimating Using Reference Angles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Go</a:t>
            </a:r>
            <a:r>
              <a:rPr lang="en-US" dirty="0">
                <a:solidFill>
                  <a:srgbClr val="000000"/>
                </a:solidFill>
              </a:rPr>
              <a:t> to page 135 and </a:t>
            </a:r>
            <a:r>
              <a:rPr lang="en-US" b="1" dirty="0">
                <a:solidFill>
                  <a:srgbClr val="000000"/>
                </a:solidFill>
              </a:rPr>
              <a:t>copy the 6 angles</a:t>
            </a:r>
            <a:r>
              <a:rPr lang="en-US" dirty="0">
                <a:solidFill>
                  <a:srgbClr val="000000"/>
                </a:solidFill>
              </a:rPr>
              <a:t> ( found on the bottom half of the page) and their </a:t>
            </a:r>
            <a:r>
              <a:rPr lang="en-US" b="1" dirty="0">
                <a:solidFill>
                  <a:srgbClr val="000000"/>
                </a:solidFill>
              </a:rPr>
              <a:t>definitions</a:t>
            </a:r>
            <a:r>
              <a:rPr lang="en-US" dirty="0">
                <a:solidFill>
                  <a:srgbClr val="000000"/>
                </a:solidFill>
              </a:rPr>
              <a:t> in your </a:t>
            </a:r>
            <a:r>
              <a:rPr lang="en-US" dirty="0" err="1">
                <a:solidFill>
                  <a:srgbClr val="000000"/>
                </a:solidFill>
              </a:rPr>
              <a:t>duotang</a:t>
            </a:r>
            <a:r>
              <a:rPr lang="en-US" dirty="0">
                <a:solidFill>
                  <a:srgbClr val="000000"/>
                </a:solidFill>
              </a:rPr>
              <a:t>. (Please use a ruler to draw the angles)</a:t>
            </a:r>
          </a:p>
          <a:p>
            <a:r>
              <a:rPr lang="en-US" dirty="0">
                <a:solidFill>
                  <a:srgbClr val="000000"/>
                </a:solidFill>
              </a:rPr>
              <a:t>*To </a:t>
            </a:r>
            <a:r>
              <a:rPr lang="en-US" b="1" dirty="0">
                <a:solidFill>
                  <a:srgbClr val="000000"/>
                </a:solidFill>
              </a:rPr>
              <a:t>estimate</a:t>
            </a:r>
            <a:r>
              <a:rPr lang="en-US" dirty="0">
                <a:solidFill>
                  <a:srgbClr val="000000"/>
                </a:solidFill>
              </a:rPr>
              <a:t> the measure of an angle, we can use 45°, 90° and 180°as reference angles.</a:t>
            </a:r>
          </a:p>
          <a:p>
            <a:r>
              <a:rPr lang="en-US" sz="1000" dirty="0">
                <a:solidFill>
                  <a:srgbClr val="000000"/>
                </a:solidFill>
                <a:latin typeface="Arial - 18"/>
              </a:rPr>
              <a:t> </a:t>
            </a:r>
          </a:p>
          <a:p>
            <a:endParaRPr lang="en-US" sz="1000" dirty="0">
              <a:solidFill>
                <a:srgbClr val="000000"/>
              </a:solidFill>
              <a:latin typeface="Arial - 1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9B2062-6E99-48D1-88AA-2B220CD688F8}"/>
              </a:ext>
            </a:extLst>
          </p:cNvPr>
          <p:cNvGrpSpPr/>
          <p:nvPr/>
        </p:nvGrpSpPr>
        <p:grpSpPr>
          <a:xfrm>
            <a:off x="717331" y="2307896"/>
            <a:ext cx="8250809" cy="1359281"/>
            <a:chOff x="685800" y="3022600"/>
            <a:chExt cx="8250809" cy="1359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6C34D0-3207-40B6-BAB1-71F1E3B6B87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022600"/>
              <a:ext cx="1897253" cy="135013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ABB70E-9E4A-49AE-87B1-BDAC2ADCB33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550" y="3206750"/>
              <a:ext cx="1483360" cy="1103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0E6845-A1FB-444D-986D-EB27255DBC3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450" y="3282950"/>
              <a:ext cx="2415159" cy="10989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A78BE-2971-4C48-A810-6E1810FC221C}"/>
              </a:ext>
            </a:extLst>
          </p:cNvPr>
          <p:cNvCxnSpPr>
            <a:cxnSpLocks/>
          </p:cNvCxnSpPr>
          <p:nvPr/>
        </p:nvCxnSpPr>
        <p:spPr>
          <a:xfrm>
            <a:off x="536027" y="3993857"/>
            <a:ext cx="854497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AA7564-9046-4287-928E-082DBC4CD928}"/>
              </a:ext>
            </a:extLst>
          </p:cNvPr>
          <p:cNvSpPr txBox="1"/>
          <p:nvPr/>
        </p:nvSpPr>
        <p:spPr>
          <a:xfrm>
            <a:off x="420446" y="4392039"/>
            <a:ext cx="8776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</a:rPr>
              <a:t>Estimer en utilisant les angles de référence</a:t>
            </a:r>
            <a:endParaRPr lang="en-US" sz="1800" b="1" dirty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  <a:p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b="1" dirty="0" err="1">
                <a:solidFill>
                  <a:srgbClr val="000000"/>
                </a:solidFill>
              </a:rPr>
              <a:t>Copie</a:t>
            </a:r>
            <a:r>
              <a:rPr lang="en-US" sz="1800" b="1" dirty="0">
                <a:solidFill>
                  <a:srgbClr val="000000"/>
                </a:solidFill>
              </a:rPr>
              <a:t> les 6 angles</a:t>
            </a:r>
            <a:r>
              <a:rPr lang="fr-FR" sz="1800" dirty="0">
                <a:solidFill>
                  <a:srgbClr val="000000"/>
                </a:solidFill>
              </a:rPr>
              <a:t> en bas de la page 135 avec leurs </a:t>
            </a:r>
            <a:r>
              <a:rPr lang="fr-FR" sz="1800" b="1" dirty="0">
                <a:solidFill>
                  <a:srgbClr val="000000"/>
                </a:solidFill>
              </a:rPr>
              <a:t>définitions</a:t>
            </a:r>
            <a:r>
              <a:rPr lang="fr-FR" sz="1800" dirty="0">
                <a:solidFill>
                  <a:srgbClr val="000000"/>
                </a:solidFill>
              </a:rPr>
              <a:t> dans ton cahier.</a:t>
            </a:r>
          </a:p>
          <a:p>
            <a:r>
              <a:rPr lang="fr-FR" sz="1800" dirty="0">
                <a:solidFill>
                  <a:srgbClr val="000000"/>
                </a:solidFill>
              </a:rPr>
              <a:t>(Utilise une règle pour dessiner les angles.)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*Pour </a:t>
            </a:r>
            <a:r>
              <a:rPr lang="en-US" sz="1800" b="1" dirty="0" err="1">
                <a:solidFill>
                  <a:srgbClr val="000000"/>
                </a:solidFill>
              </a:rPr>
              <a:t>estimer</a:t>
            </a:r>
            <a:r>
              <a:rPr lang="fr-FR" sz="1800" dirty="0">
                <a:solidFill>
                  <a:srgbClr val="000000"/>
                </a:solidFill>
              </a:rPr>
              <a:t> la mesure d'un angle, tu peux utiliser </a:t>
            </a:r>
            <a:r>
              <a:rPr lang="fr-FR" sz="1800" b="1" dirty="0">
                <a:solidFill>
                  <a:srgbClr val="000000"/>
                </a:solidFill>
              </a:rPr>
              <a:t>45°, 90° et 180°</a:t>
            </a:r>
            <a:r>
              <a:rPr lang="fr-FR" sz="1800" dirty="0">
                <a:solidFill>
                  <a:srgbClr val="000000"/>
                </a:solidFill>
              </a:rPr>
              <a:t> comme </a:t>
            </a:r>
            <a:r>
              <a:rPr lang="fr-FR" sz="1800" b="1" dirty="0">
                <a:solidFill>
                  <a:srgbClr val="000000"/>
                </a:solidFill>
              </a:rPr>
              <a:t>angles de références.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1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912</Words>
  <Application>Microsoft Office PowerPoint</Application>
  <PresentationFormat>Custom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- 16</vt:lpstr>
      <vt:lpstr>Arial - 36</vt:lpstr>
      <vt:lpstr>Arial - 18</vt:lpstr>
      <vt:lpstr>Arial - 23</vt:lpstr>
      <vt:lpstr>Calibri</vt:lpstr>
      <vt:lpstr>Arial</vt:lpstr>
      <vt:lpstr>Arial - 21</vt:lpstr>
      <vt:lpstr>Arial - 37</vt:lpstr>
      <vt:lpstr>Calibri Light</vt:lpstr>
      <vt:lpstr>Office Theme</vt:lpstr>
      <vt:lpstr>Watch the video below-   https://www.youtube.com/watch?v=kGAGkysDunw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19</cp:revision>
  <dcterms:created xsi:type="dcterms:W3CDTF">2020-10-30T12:19:43Z</dcterms:created>
  <dcterms:modified xsi:type="dcterms:W3CDTF">2020-11-09T12:52:35Z</dcterms:modified>
</cp:coreProperties>
</file>