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8" r:id="rId6"/>
    <p:sldId id="260" r:id="rId7"/>
    <p:sldId id="269" r:id="rId8"/>
    <p:sldId id="261" r:id="rId9"/>
    <p:sldId id="262" r:id="rId10"/>
    <p:sldId id="264" r:id="rId11"/>
    <p:sldId id="270" r:id="rId12"/>
    <p:sldId id="265" r:id="rId13"/>
  </p:sldIdLst>
  <p:sldSz cx="10160000" cy="7620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C61-9D37-4102-B610-D89F25664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FC68E-3F00-43BA-8FAC-ECFAF376F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EAE0-B145-446E-B5FC-D1A4379A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2578-01D7-4899-96C0-0919CCA4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8E71-4865-4732-81AB-B6444D00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A8F9-B0E4-4D3E-8174-BC5D0E5D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C5DE3-D480-41CE-A988-3648E295E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F734-948E-4CE4-9AA0-BF57A782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E419-93CE-4741-96ED-79A88B5C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59A4-CD88-4B0B-9FF2-16AFF5D8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2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0C69E-CF5A-423F-9428-2040F1CB9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ACD61-9B01-483A-8592-6B4E29A0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28806-6AF4-4CDE-AF58-9656839B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7971-5405-414D-BEB6-99FE9DFD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A5A0-38C1-4916-A7F0-13313550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601D-1E1C-41E9-A435-0DB090E2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9DC9-D72C-46FA-AE46-B1C6DE04F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5910A-2F26-4433-9204-6677F6DD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4C16-CDE3-43DE-ACC3-72F3A3B7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4B3E-4B13-4178-A599-54063A5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3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CC5B-6D89-43C2-B252-9F37C911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DB856-8068-4160-B90C-401C74A3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9ECF7-8257-4950-B37E-821FC3CB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648D-0E2C-4A22-BDB6-337F8005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9E2C-95C8-4100-ADDD-A6681A75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8453-CF60-46E4-BBF8-DB3F709A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7B6C-75F0-4643-9C98-CB25C1788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B32D1-90CF-4CD7-BA8D-3EBCB847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D9B3D-5DB7-4EB1-993A-EB795786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DC974-90AF-492D-8B02-8E9A9635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6C676-A2D4-4D92-8486-DF210AAF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11FF-5851-439C-A6F0-E6B1F6D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2BE6-6CED-4B63-B689-D439C22D7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F3126-2D95-43EE-A793-7F8C0E9DD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6A3E9-61CD-4244-951D-849A59727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57501-71CC-4BC9-81E7-1FD87082C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F7FF8-AED2-4562-A055-129234C1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E479C-93A0-46DB-974D-75CF399A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F540C-93DB-440E-B78B-C289E25B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7A7D-5EBB-4EE7-9B02-ED8ABD70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06890-886A-4EED-BFA1-0F7FA6D8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92802-A8C3-49BE-BCD1-A46366DC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8F6F7-B490-418D-B508-359387B3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98D85-C126-4F96-9756-D8C22A82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FBE27-7CE9-497A-A95D-0C0D2B50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B5078-2241-4531-A57A-41F41870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F135-3B27-4196-AC6D-89C32709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061F7-025D-494F-89A1-7351FF06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3BCB7-12EA-4B96-9248-82A99C69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02FF-6832-4ED6-B3AE-B5606F3B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1F0B7-AF59-40CD-88BC-2532E645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09AE3-6164-4B3C-B187-E8179B81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A3C6-C132-4369-8B06-9E680701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2478C-B49D-428F-9482-AAEF3445B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C640-3B4B-4BAB-99C4-D0310D3C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37088-A544-499F-B9F0-76D5B725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8180B-0630-4A5E-A126-99494B1A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B8587-DF72-409E-96D5-E30859E8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CC7B6-FCF5-40A5-99FD-4E7E8313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02B95-98F6-4E4D-B619-77A3FF0D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E1E9A-E28A-41BD-A8E4-32E8D327A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5E66-8FB0-4696-B2CC-CE8D7E026DF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5C1DF-121E-4964-BBC4-64002F375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A661-ABED-4DB0-89B1-5948C9B7D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0FB8-8149-42EB-9E7F-D0F4B74E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435umOQuw" TargetMode="External"/><Relationship Id="rId2" Type="http://schemas.openxmlformats.org/officeDocument/2006/relationships/hyperlink" Target="https://www.youtube.com/watch?v=RQ2nYUBVvq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BifZt91ZK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B6522C-3E82-4454-B264-396486D67A11}"/>
              </a:ext>
            </a:extLst>
          </p:cNvPr>
          <p:cNvSpPr txBox="1"/>
          <p:nvPr/>
        </p:nvSpPr>
        <p:spPr>
          <a:xfrm>
            <a:off x="439682" y="4138971"/>
            <a:ext cx="97028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Copie</a:t>
            </a:r>
            <a:r>
              <a:rPr lang="fr-FR" sz="2400" dirty="0">
                <a:solidFill>
                  <a:srgbClr val="000000"/>
                </a:solidFill>
              </a:rPr>
              <a:t> l’objectif d’apprentissage dans ton cahier.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N5 - Je peux démontrer une compréhension de rapport, de façon </a:t>
            </a:r>
          </a:p>
          <a:p>
            <a:r>
              <a:rPr lang="fr-FR" sz="2400" dirty="0">
                <a:solidFill>
                  <a:srgbClr val="000000"/>
                </a:solidFill>
              </a:rPr>
              <a:t>concrète, imagée et symbolique.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C3AE8B-83DF-4D91-ABDE-9E8181E76F1A}"/>
              </a:ext>
            </a:extLst>
          </p:cNvPr>
          <p:cNvCxnSpPr/>
          <p:nvPr/>
        </p:nvCxnSpPr>
        <p:spPr>
          <a:xfrm>
            <a:off x="439682" y="347050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7E5152-402D-4FC4-9A25-358D4798B94D}"/>
              </a:ext>
            </a:extLst>
          </p:cNvPr>
          <p:cNvSpPr txBox="1"/>
          <p:nvPr/>
        </p:nvSpPr>
        <p:spPr>
          <a:xfrm>
            <a:off x="439682" y="1129473"/>
            <a:ext cx="8718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Copy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outcome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into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your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scribbler</a:t>
            </a:r>
            <a:r>
              <a:rPr lang="fr-FR" sz="2400" dirty="0">
                <a:solidFill>
                  <a:srgbClr val="000000"/>
                </a:solidFill>
              </a:rPr>
              <a:t>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N5 – I can </a:t>
            </a:r>
            <a:r>
              <a:rPr lang="fr-FR" sz="2400" dirty="0" err="1">
                <a:solidFill>
                  <a:srgbClr val="000000"/>
                </a:solidFill>
              </a:rPr>
              <a:t>demonstrate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understanding</a:t>
            </a:r>
            <a:r>
              <a:rPr lang="fr-FR" sz="2400" dirty="0">
                <a:solidFill>
                  <a:srgbClr val="000000"/>
                </a:solidFill>
              </a:rPr>
              <a:t> of ratios, </a:t>
            </a:r>
            <a:r>
              <a:rPr lang="fr-FR" sz="2400" dirty="0" err="1">
                <a:solidFill>
                  <a:srgbClr val="000000"/>
                </a:solidFill>
              </a:rPr>
              <a:t>concretely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  <a:r>
              <a:rPr lang="fr-FR" sz="2400" dirty="0" err="1">
                <a:solidFill>
                  <a:srgbClr val="000000"/>
                </a:solidFill>
              </a:rPr>
              <a:t>pictorially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symbolically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5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077CD-F4F0-456A-877C-3144D69451DC}"/>
              </a:ext>
            </a:extLst>
          </p:cNvPr>
          <p:cNvSpPr txBox="1"/>
          <p:nvPr/>
        </p:nvSpPr>
        <p:spPr>
          <a:xfrm>
            <a:off x="572729" y="4000090"/>
            <a:ext cx="97282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Pratique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Compléter</a:t>
            </a:r>
            <a:r>
              <a:rPr lang="fr-FR" dirty="0">
                <a:solidFill>
                  <a:srgbClr val="000000"/>
                </a:solidFill>
              </a:rPr>
              <a:t> les questions 1 a-e, 2, 3, 5, 7, 9 et 10 aux pages 182-183 dans ton cahier. </a:t>
            </a:r>
          </a:p>
          <a:p>
            <a:endParaRPr lang="en-US" sz="2000" dirty="0">
              <a:solidFill>
                <a:srgbClr val="000000"/>
              </a:solidFill>
              <a:latin typeface="Arial - 27"/>
            </a:endParaRPr>
          </a:p>
          <a:p>
            <a:endParaRPr lang="en-US" sz="1600" dirty="0">
              <a:solidFill>
                <a:srgbClr val="000000"/>
              </a:solidFill>
              <a:latin typeface="Arial - 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B46F5-182F-4F83-AF74-AB34DA3E5AA2}"/>
              </a:ext>
            </a:extLst>
          </p:cNvPr>
          <p:cNvSpPr txBox="1"/>
          <p:nvPr/>
        </p:nvSpPr>
        <p:spPr>
          <a:xfrm>
            <a:off x="572729" y="1105733"/>
            <a:ext cx="8286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Practice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fr-FR" sz="1800" b="1" dirty="0">
                <a:solidFill>
                  <a:srgbClr val="000000"/>
                </a:solidFill>
              </a:rPr>
              <a:t>Complete</a:t>
            </a:r>
            <a:r>
              <a:rPr lang="fr-FR" sz="1800" dirty="0">
                <a:solidFill>
                  <a:srgbClr val="000000"/>
                </a:solidFill>
              </a:rPr>
              <a:t> questions 1 a-e, 2, 3, 5, 7, 9 </a:t>
            </a:r>
            <a:r>
              <a:rPr lang="fr-FR" dirty="0">
                <a:solidFill>
                  <a:srgbClr val="000000"/>
                </a:solidFill>
              </a:rPr>
              <a:t>and</a:t>
            </a:r>
            <a:r>
              <a:rPr lang="fr-FR" sz="1800" dirty="0">
                <a:solidFill>
                  <a:srgbClr val="000000"/>
                </a:solidFill>
              </a:rPr>
              <a:t> 10 on pages 182-183 in </a:t>
            </a:r>
            <a:r>
              <a:rPr lang="fr-FR" sz="1800" dirty="0" err="1">
                <a:solidFill>
                  <a:srgbClr val="000000"/>
                </a:solidFill>
              </a:rPr>
              <a:t>your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scribbler</a:t>
            </a:r>
            <a:r>
              <a:rPr lang="fr-FR" sz="1800" dirty="0">
                <a:solidFill>
                  <a:srgbClr val="000000"/>
                </a:solidFill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C9981-C6E9-4B84-AFC1-D91A1FD7AA36}"/>
              </a:ext>
            </a:extLst>
          </p:cNvPr>
          <p:cNvCxnSpPr>
            <a:cxnSpLocks/>
          </p:cNvCxnSpPr>
          <p:nvPr/>
        </p:nvCxnSpPr>
        <p:spPr>
          <a:xfrm>
            <a:off x="485553" y="3082413"/>
            <a:ext cx="85203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6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FCC4C0-1AEE-45B9-8FF8-865648D694CB}"/>
              </a:ext>
            </a:extLst>
          </p:cNvPr>
          <p:cNvCxnSpPr>
            <a:cxnSpLocks/>
          </p:cNvCxnSpPr>
          <p:nvPr/>
        </p:nvCxnSpPr>
        <p:spPr>
          <a:xfrm>
            <a:off x="819850" y="3810000"/>
            <a:ext cx="85203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8AD82E-FFF7-4F6F-AED8-DF02F1F52A02}"/>
              </a:ext>
            </a:extLst>
          </p:cNvPr>
          <p:cNvSpPr txBox="1"/>
          <p:nvPr/>
        </p:nvSpPr>
        <p:spPr>
          <a:xfrm>
            <a:off x="1203643" y="2194124"/>
            <a:ext cx="7752712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 err="1"/>
              <a:t>Worksheet</a:t>
            </a:r>
            <a:r>
              <a:rPr lang="fr-CA" sz="1722" dirty="0"/>
              <a:t> – </a:t>
            </a:r>
            <a:r>
              <a:rPr lang="fr-CA" sz="1722" dirty="0" err="1"/>
              <a:t>Student</a:t>
            </a:r>
            <a:r>
              <a:rPr lang="fr-CA" sz="1722" dirty="0"/>
              <a:t> Homework Book pages 66 and 67  «</a:t>
            </a:r>
            <a:r>
              <a:rPr lang="fr-CA" sz="1722" dirty="0" err="1"/>
              <a:t>Equivalent</a:t>
            </a:r>
            <a:r>
              <a:rPr lang="fr-CA" sz="1722" dirty="0"/>
              <a:t> Ratios»</a:t>
            </a:r>
            <a:endParaRPr lang="en-US" sz="172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3B1F-4135-4C5A-A1CB-794E7F2F5808}"/>
              </a:ext>
            </a:extLst>
          </p:cNvPr>
          <p:cNvSpPr txBox="1"/>
          <p:nvPr/>
        </p:nvSpPr>
        <p:spPr>
          <a:xfrm>
            <a:off x="751024" y="4965033"/>
            <a:ext cx="8333982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/>
              <a:t>Feuille de travail – Cahier d’activité et </a:t>
            </a:r>
            <a:r>
              <a:rPr lang="fr-CA" sz="1722" dirty="0" err="1"/>
              <a:t>exercises</a:t>
            </a:r>
            <a:r>
              <a:rPr lang="fr-CA" sz="1722" dirty="0"/>
              <a:t> pages 66 et 67 «Les rapports équivalents» </a:t>
            </a:r>
            <a:endParaRPr lang="en-US" sz="1722" dirty="0"/>
          </a:p>
        </p:txBody>
      </p:sp>
    </p:spTree>
    <p:extLst>
      <p:ext uri="{BB962C8B-B14F-4D97-AF65-F5344CB8AC3E}">
        <p14:creationId xmlns:p14="http://schemas.microsoft.com/office/powerpoint/2010/main" val="189225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8EEA-1464-4137-89A5-8AA860D41EF5}"/>
              </a:ext>
            </a:extLst>
          </p:cNvPr>
          <p:cNvSpPr txBox="1"/>
          <p:nvPr/>
        </p:nvSpPr>
        <p:spPr>
          <a:xfrm>
            <a:off x="1336778" y="3095932"/>
            <a:ext cx="7131177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fr-CA" sz="2800" dirty="0">
                <a:solidFill>
                  <a:srgbClr val="000000"/>
                </a:solidFill>
              </a:rPr>
              <a:t>Journal Question N5 #2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BBEB911-50E9-4E95-9FE8-0D44317E8D80}"/>
              </a:ext>
            </a:extLst>
          </p:cNvPr>
          <p:cNvCxnSpPr/>
          <p:nvPr/>
        </p:nvCxnSpPr>
        <p:spPr>
          <a:xfrm>
            <a:off x="439682" y="347050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2E727B-165B-4B7F-AE4E-988D901825EB}"/>
              </a:ext>
            </a:extLst>
          </p:cNvPr>
          <p:cNvSpPr txBox="1"/>
          <p:nvPr/>
        </p:nvSpPr>
        <p:spPr>
          <a:xfrm>
            <a:off x="884903" y="1022555"/>
            <a:ext cx="799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Read</a:t>
            </a:r>
            <a:r>
              <a:rPr lang="en-US" dirty="0"/>
              <a:t> the top of page 176 and </a:t>
            </a:r>
            <a:r>
              <a:rPr lang="en-US" b="1" dirty="0"/>
              <a:t>write</a:t>
            </a:r>
            <a:r>
              <a:rPr lang="en-US" dirty="0"/>
              <a:t> the comparisons as fractions in your scribbler.</a:t>
            </a:r>
          </a:p>
          <a:p>
            <a:endParaRPr lang="en-US" dirty="0"/>
          </a:p>
          <a:p>
            <a:r>
              <a:rPr lang="en-US" b="1" dirty="0"/>
              <a:t>Think</a:t>
            </a:r>
            <a:r>
              <a:rPr lang="en-US" dirty="0"/>
              <a:t> about the number of girls and boys in your class. </a:t>
            </a:r>
            <a:r>
              <a:rPr lang="en-US" b="1" dirty="0"/>
              <a:t>Write</a:t>
            </a:r>
            <a:r>
              <a:rPr lang="en-US" dirty="0"/>
              <a:t> the following comparisons in your scribbler -  </a:t>
            </a:r>
            <a:r>
              <a:rPr lang="en-US" dirty="0" err="1"/>
              <a:t>girls:boys</a:t>
            </a:r>
            <a:r>
              <a:rPr lang="en-US" dirty="0"/>
              <a:t>, </a:t>
            </a:r>
            <a:r>
              <a:rPr lang="en-US" dirty="0" err="1"/>
              <a:t>boys:girls</a:t>
            </a:r>
            <a:r>
              <a:rPr lang="en-US" dirty="0"/>
              <a:t>, </a:t>
            </a:r>
            <a:r>
              <a:rPr lang="en-US" dirty="0" err="1"/>
              <a:t>boys:all</a:t>
            </a:r>
            <a:r>
              <a:rPr lang="en-US" dirty="0"/>
              <a:t>, </a:t>
            </a:r>
            <a:r>
              <a:rPr lang="en-US" dirty="0" err="1"/>
              <a:t>girls:all</a:t>
            </a:r>
            <a:r>
              <a:rPr lang="en-US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77BA1-AA7F-45FD-BA7A-7C22AD717646}"/>
              </a:ext>
            </a:extLst>
          </p:cNvPr>
          <p:cNvSpPr txBox="1"/>
          <p:nvPr/>
        </p:nvSpPr>
        <p:spPr>
          <a:xfrm>
            <a:off x="993057" y="4434348"/>
            <a:ext cx="7728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</a:t>
            </a:r>
            <a:r>
              <a:rPr lang="en-US" dirty="0"/>
              <a:t> le haut de la page 176 et </a:t>
            </a:r>
            <a:r>
              <a:rPr lang="fr-CA" b="1" dirty="0"/>
              <a:t>écris</a:t>
            </a:r>
            <a:r>
              <a:rPr lang="fr-CA" dirty="0"/>
              <a:t> les comparaisons sous forme de fractions dans ton cahier. </a:t>
            </a:r>
          </a:p>
          <a:p>
            <a:endParaRPr lang="fr-CA" dirty="0"/>
          </a:p>
          <a:p>
            <a:r>
              <a:rPr lang="fr-CA" b="1" dirty="0"/>
              <a:t>Pense</a:t>
            </a:r>
            <a:r>
              <a:rPr lang="fr-CA" dirty="0"/>
              <a:t> au nombre de filles et de garçons dans ta classe. </a:t>
            </a:r>
            <a:r>
              <a:rPr lang="fr-CA" b="1" dirty="0"/>
              <a:t>Écris</a:t>
            </a:r>
            <a:r>
              <a:rPr lang="fr-CA" dirty="0"/>
              <a:t> les comparaisons suivantes dans ton cahier – </a:t>
            </a:r>
            <a:r>
              <a:rPr lang="fr-CA" dirty="0" err="1"/>
              <a:t>filles:garçons</a:t>
            </a:r>
            <a:r>
              <a:rPr lang="fr-CA" dirty="0"/>
              <a:t>, </a:t>
            </a:r>
            <a:r>
              <a:rPr lang="fr-CA" dirty="0" err="1"/>
              <a:t>garçons:filles</a:t>
            </a:r>
            <a:r>
              <a:rPr lang="fr-CA" dirty="0"/>
              <a:t>, </a:t>
            </a:r>
            <a:r>
              <a:rPr lang="fr-CA" dirty="0" err="1"/>
              <a:t>garçons:tout</a:t>
            </a:r>
            <a:r>
              <a:rPr lang="fr-CA" dirty="0"/>
              <a:t>, </a:t>
            </a:r>
            <a:r>
              <a:rPr lang="fr-CA" dirty="0" err="1"/>
              <a:t>filles:tout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4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BA197B-F43D-41A7-A5D4-35F6FCDBFCB8}"/>
              </a:ext>
            </a:extLst>
          </p:cNvPr>
          <p:cNvCxnSpPr/>
          <p:nvPr/>
        </p:nvCxnSpPr>
        <p:spPr>
          <a:xfrm>
            <a:off x="439682" y="347050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A04CF-6852-42AB-9DB5-B5F70BAEBB1B}"/>
              </a:ext>
            </a:extLst>
          </p:cNvPr>
          <p:cNvSpPr txBox="1"/>
          <p:nvPr/>
        </p:nvSpPr>
        <p:spPr>
          <a:xfrm>
            <a:off x="873841" y="4352922"/>
            <a:ext cx="8633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Visionne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vidéo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introduction des rapports.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https://www.youtube.com/watch?v=RQ2nYUBVvqI</a:t>
            </a:r>
            <a:r>
              <a:rPr lang="en-US" dirty="0"/>
              <a:t> – math antics arête après 5 mins 10 sec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https://www.youtube.com/watch?v=xA435umOQuw</a:t>
            </a:r>
            <a:r>
              <a:rPr lang="en-US" dirty="0"/>
              <a:t> – Math with Mr. J</a:t>
            </a:r>
          </a:p>
          <a:p>
            <a:endParaRPr lang="en-US" dirty="0"/>
          </a:p>
          <a:p>
            <a:r>
              <a:rPr lang="en-US" dirty="0"/>
              <a:t>*Note: on </a:t>
            </a:r>
            <a:r>
              <a:rPr lang="en-US" dirty="0" err="1"/>
              <a:t>utilise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fraction </a:t>
            </a:r>
            <a:r>
              <a:rPr lang="en-US" dirty="0" err="1"/>
              <a:t>seulement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on fait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comparaison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-</a:t>
            </a:r>
            <a:r>
              <a:rPr lang="fr-CA" dirty="0" err="1"/>
              <a:t>à-tout</a:t>
            </a:r>
            <a:r>
              <a:rPr lang="fr-CA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449C5-C2CA-4C4A-B48A-87C339685B1F}"/>
              </a:ext>
            </a:extLst>
          </p:cNvPr>
          <p:cNvSpPr txBox="1"/>
          <p:nvPr/>
        </p:nvSpPr>
        <p:spPr>
          <a:xfrm>
            <a:off x="942667" y="722669"/>
            <a:ext cx="75622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Watch</a:t>
            </a:r>
            <a:r>
              <a:rPr lang="en-US" dirty="0"/>
              <a:t> the video below for an introduction of ratios. 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https://www.youtube.com/watch?v=RQ2nYUBVvqI</a:t>
            </a:r>
            <a:r>
              <a:rPr lang="en-US" dirty="0"/>
              <a:t> – math antics stop at 5:10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https://www.youtube.com/watch?v=xA435umOQuw</a:t>
            </a:r>
            <a:r>
              <a:rPr lang="en-US" dirty="0"/>
              <a:t> – Math with Mr. J</a:t>
            </a:r>
          </a:p>
          <a:p>
            <a:endParaRPr lang="en-US" dirty="0"/>
          </a:p>
          <a:p>
            <a:r>
              <a:rPr lang="en-US" dirty="0"/>
              <a:t>*Note: a fraction should only be used when representing part-to-whole comparisons.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3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C958C-13F8-42A9-9D38-0F80D2382003}"/>
              </a:ext>
            </a:extLst>
          </p:cNvPr>
          <p:cNvSpPr txBox="1"/>
          <p:nvPr/>
        </p:nvSpPr>
        <p:spPr>
          <a:xfrm>
            <a:off x="894735" y="1691148"/>
            <a:ext cx="78559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Read</a:t>
            </a:r>
            <a:r>
              <a:rPr lang="fr-CA" sz="2000" dirty="0"/>
              <a:t> page 177 and </a:t>
            </a:r>
            <a:r>
              <a:rPr lang="fr-CA" sz="2000" b="1" dirty="0"/>
              <a:t>copy</a:t>
            </a:r>
            <a:r>
              <a:rPr lang="fr-CA" sz="2000" dirty="0"/>
              <a:t> the </a:t>
            </a:r>
            <a:r>
              <a:rPr lang="fr-CA" sz="2000" dirty="0" err="1"/>
              <a:t>definitions</a:t>
            </a:r>
            <a:r>
              <a:rPr lang="fr-CA" sz="2000" dirty="0"/>
              <a:t> of </a:t>
            </a:r>
            <a:r>
              <a:rPr lang="fr-CA" sz="2000" b="1" dirty="0"/>
              <a:t>ratio</a:t>
            </a:r>
            <a:r>
              <a:rPr lang="fr-CA" sz="2000" dirty="0"/>
              <a:t>, </a:t>
            </a:r>
            <a:r>
              <a:rPr lang="fr-CA" sz="2000" b="1" dirty="0"/>
              <a:t>part-to-part ratios</a:t>
            </a:r>
            <a:r>
              <a:rPr lang="fr-CA" sz="2000" dirty="0"/>
              <a:t>, </a:t>
            </a:r>
            <a:r>
              <a:rPr lang="fr-CA" sz="2000" b="1" dirty="0"/>
              <a:t>part-to-</a:t>
            </a:r>
            <a:r>
              <a:rPr lang="fr-CA" sz="2000" b="1" dirty="0" err="1"/>
              <a:t>whole</a:t>
            </a:r>
            <a:r>
              <a:rPr lang="fr-CA" sz="2000" b="1" dirty="0"/>
              <a:t> ratios</a:t>
            </a:r>
            <a:r>
              <a:rPr lang="fr-CA" sz="2000" dirty="0"/>
              <a:t> and </a:t>
            </a:r>
            <a:r>
              <a:rPr lang="fr-CA" sz="2000" b="1" dirty="0" err="1"/>
              <a:t>terms</a:t>
            </a:r>
            <a:r>
              <a:rPr lang="fr-CA" sz="2000" b="1" dirty="0"/>
              <a:t> of the ratio </a:t>
            </a:r>
            <a:r>
              <a:rPr lang="fr-CA" sz="2000" dirty="0"/>
              <a:t>in </a:t>
            </a:r>
            <a:r>
              <a:rPr lang="fr-CA" sz="2000" dirty="0" err="1"/>
              <a:t>your</a:t>
            </a:r>
            <a:r>
              <a:rPr lang="fr-CA" sz="2000" dirty="0"/>
              <a:t> </a:t>
            </a:r>
            <a:r>
              <a:rPr lang="fr-CA" sz="2000" dirty="0" err="1"/>
              <a:t>scribbler</a:t>
            </a:r>
            <a:r>
              <a:rPr lang="fr-CA" sz="2000" dirty="0"/>
              <a:t>. </a:t>
            </a:r>
          </a:p>
          <a:p>
            <a:endParaRPr lang="fr-CA" dirty="0"/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59A0EF-7DD6-43B7-8CC4-9EAFBDC57436}"/>
              </a:ext>
            </a:extLst>
          </p:cNvPr>
          <p:cNvCxnSpPr/>
          <p:nvPr/>
        </p:nvCxnSpPr>
        <p:spPr>
          <a:xfrm>
            <a:off x="439682" y="368681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B65085-EE42-4616-8692-64242BC448C1}"/>
              </a:ext>
            </a:extLst>
          </p:cNvPr>
          <p:cNvSpPr txBox="1"/>
          <p:nvPr/>
        </p:nvSpPr>
        <p:spPr>
          <a:xfrm>
            <a:off x="771831" y="4823174"/>
            <a:ext cx="8101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/>
              <a:t>Lis</a:t>
            </a:r>
            <a:r>
              <a:rPr lang="fr-CA" sz="2000" dirty="0"/>
              <a:t> la page 177 et </a:t>
            </a:r>
            <a:r>
              <a:rPr lang="fr-CA" sz="2000" b="1" dirty="0"/>
              <a:t>copie</a:t>
            </a:r>
            <a:r>
              <a:rPr lang="fr-CA" sz="2000" dirty="0"/>
              <a:t> les définitions suivantes dans ton cahier </a:t>
            </a:r>
            <a:r>
              <a:rPr lang="fr-CA" sz="2000" b="1" dirty="0"/>
              <a:t>rapport</a:t>
            </a:r>
            <a:r>
              <a:rPr lang="fr-CA" sz="2000" dirty="0"/>
              <a:t>, </a:t>
            </a:r>
            <a:r>
              <a:rPr lang="fr-CA" sz="2000" b="1" dirty="0"/>
              <a:t>rapport partie-à-partie, rapport</a:t>
            </a:r>
            <a:r>
              <a:rPr lang="fr-CA" sz="2000" dirty="0"/>
              <a:t> </a:t>
            </a:r>
            <a:r>
              <a:rPr lang="fr-CA" sz="2000" b="1" dirty="0"/>
              <a:t>partie-à-tout</a:t>
            </a:r>
            <a:r>
              <a:rPr lang="fr-CA" sz="2000" dirty="0"/>
              <a:t> et </a:t>
            </a:r>
            <a:r>
              <a:rPr lang="fr-CA" sz="2000" b="1" dirty="0"/>
              <a:t>termes du rapport</a:t>
            </a:r>
            <a:r>
              <a:rPr lang="fr-CA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9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6785E-47B1-4957-A420-ECE4EECAC77C}"/>
              </a:ext>
            </a:extLst>
          </p:cNvPr>
          <p:cNvSpPr txBox="1"/>
          <p:nvPr/>
        </p:nvSpPr>
        <p:spPr>
          <a:xfrm>
            <a:off x="235775" y="865239"/>
            <a:ext cx="4864092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Copy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following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example</a:t>
            </a:r>
            <a:r>
              <a:rPr lang="fr-CA" sz="2000" dirty="0">
                <a:solidFill>
                  <a:srgbClr val="000000"/>
                </a:solidFill>
              </a:rPr>
              <a:t> in </a:t>
            </a:r>
            <a:r>
              <a:rPr lang="fr-CA" sz="2000" dirty="0" err="1">
                <a:solidFill>
                  <a:srgbClr val="000000"/>
                </a:solidFill>
              </a:rPr>
              <a:t>your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scribbler</a:t>
            </a:r>
            <a:r>
              <a:rPr lang="fr-CA" sz="2000" dirty="0">
                <a:solidFill>
                  <a:srgbClr val="000000"/>
                </a:solidFill>
              </a:rPr>
              <a:t>. </a:t>
            </a:r>
          </a:p>
          <a:p>
            <a:r>
              <a:rPr lang="fr-CA" sz="2000" dirty="0">
                <a:solidFill>
                  <a:srgbClr val="000000"/>
                </a:solidFill>
              </a:rPr>
              <a:t>Be sure to </a:t>
            </a:r>
            <a:r>
              <a:rPr lang="fr-CA" sz="2000" b="1" dirty="0" err="1">
                <a:solidFill>
                  <a:srgbClr val="000000"/>
                </a:solidFill>
              </a:rPr>
              <a:t>include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picture</a:t>
            </a:r>
            <a:r>
              <a:rPr lang="fr-CA" sz="2000" dirty="0">
                <a:solidFill>
                  <a:srgbClr val="000000"/>
                </a:solidFill>
              </a:rPr>
              <a:t>, the </a:t>
            </a:r>
            <a:r>
              <a:rPr lang="fr-CA" sz="2000" dirty="0" err="1">
                <a:solidFill>
                  <a:srgbClr val="000000"/>
                </a:solidFill>
              </a:rPr>
              <a:t>comparisons</a:t>
            </a:r>
            <a:r>
              <a:rPr lang="fr-CA" sz="2000" dirty="0">
                <a:solidFill>
                  <a:srgbClr val="000000"/>
                </a:solidFill>
              </a:rPr>
              <a:t> and all the possible ratios. 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 err="1">
                <a:solidFill>
                  <a:srgbClr val="000000"/>
                </a:solidFill>
              </a:rPr>
              <a:t>Flowers</a:t>
            </a:r>
            <a:r>
              <a:rPr lang="fr-CA" sz="2000" dirty="0">
                <a:solidFill>
                  <a:srgbClr val="000000"/>
                </a:solidFill>
              </a:rPr>
              <a:t> to Stars – 2 to 3, 2:3, </a:t>
            </a:r>
            <a:r>
              <a:rPr lang="fr-CA" sz="2000" dirty="0" err="1">
                <a:solidFill>
                  <a:srgbClr val="000000"/>
                </a:solidFill>
              </a:rPr>
              <a:t>two</a:t>
            </a:r>
            <a:r>
              <a:rPr lang="fr-CA" sz="2000" dirty="0">
                <a:solidFill>
                  <a:srgbClr val="000000"/>
                </a:solidFill>
              </a:rPr>
              <a:t> to </a:t>
            </a:r>
            <a:r>
              <a:rPr lang="fr-CA" sz="2000" dirty="0" err="1">
                <a:solidFill>
                  <a:srgbClr val="000000"/>
                </a:solidFill>
              </a:rPr>
              <a:t>three</a:t>
            </a:r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Stars to </a:t>
            </a:r>
            <a:r>
              <a:rPr lang="fr-CA" sz="2000" dirty="0" err="1">
                <a:solidFill>
                  <a:srgbClr val="000000"/>
                </a:solidFill>
              </a:rPr>
              <a:t>Flowers</a:t>
            </a:r>
            <a:r>
              <a:rPr lang="fr-CA" sz="2000" dirty="0">
                <a:solidFill>
                  <a:srgbClr val="000000"/>
                </a:solidFill>
              </a:rPr>
              <a:t> – 3 to 2, 3:2, </a:t>
            </a:r>
            <a:r>
              <a:rPr lang="fr-CA" sz="2000" dirty="0" err="1">
                <a:solidFill>
                  <a:srgbClr val="000000"/>
                </a:solidFill>
              </a:rPr>
              <a:t>three</a:t>
            </a:r>
            <a:r>
              <a:rPr lang="fr-CA" sz="2000" dirty="0">
                <a:solidFill>
                  <a:srgbClr val="000000"/>
                </a:solidFill>
              </a:rPr>
              <a:t> to </a:t>
            </a:r>
            <a:r>
              <a:rPr lang="fr-CA" sz="2000" dirty="0" err="1">
                <a:solidFill>
                  <a:srgbClr val="000000"/>
                </a:solidFill>
              </a:rPr>
              <a:t>two</a:t>
            </a:r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 err="1">
                <a:solidFill>
                  <a:srgbClr val="000000"/>
                </a:solidFill>
              </a:rPr>
              <a:t>Flowers</a:t>
            </a:r>
            <a:r>
              <a:rPr lang="fr-CA" sz="2000" dirty="0">
                <a:solidFill>
                  <a:srgbClr val="000000"/>
                </a:solidFill>
              </a:rPr>
              <a:t> to All – 2 to 5, 2:5, </a:t>
            </a:r>
            <a:r>
              <a:rPr lang="fr-CA" sz="2000" dirty="0" err="1">
                <a:solidFill>
                  <a:srgbClr val="000000"/>
                </a:solidFill>
              </a:rPr>
              <a:t>two</a:t>
            </a:r>
            <a:r>
              <a:rPr lang="fr-CA" sz="2000" dirty="0">
                <a:solidFill>
                  <a:srgbClr val="000000"/>
                </a:solidFill>
              </a:rPr>
              <a:t> to five, </a:t>
            </a:r>
            <a:r>
              <a:rPr lang="fr-CA" sz="2000" u="sng" dirty="0">
                <a:solidFill>
                  <a:srgbClr val="000000"/>
                </a:solidFill>
              </a:rPr>
              <a:t>2</a:t>
            </a:r>
          </a:p>
          <a:p>
            <a:r>
              <a:rPr lang="fr-CA" sz="2000" dirty="0">
                <a:solidFill>
                  <a:srgbClr val="000000"/>
                </a:solidFill>
              </a:rPr>
              <a:t>                                                                      5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Stars to All – 3 to 5, 3:5, </a:t>
            </a:r>
            <a:r>
              <a:rPr lang="fr-CA" sz="2000" dirty="0" err="1">
                <a:solidFill>
                  <a:srgbClr val="000000"/>
                </a:solidFill>
              </a:rPr>
              <a:t>three</a:t>
            </a:r>
            <a:r>
              <a:rPr lang="fr-CA" sz="2000" dirty="0">
                <a:solidFill>
                  <a:srgbClr val="000000"/>
                </a:solidFill>
              </a:rPr>
              <a:t> to five, </a:t>
            </a:r>
            <a:r>
              <a:rPr lang="fr-CA" sz="2000" u="sng" dirty="0">
                <a:solidFill>
                  <a:srgbClr val="000000"/>
                </a:solidFill>
              </a:rPr>
              <a:t>3</a:t>
            </a:r>
          </a:p>
          <a:p>
            <a:r>
              <a:rPr lang="fr-CA" sz="2000" dirty="0">
                <a:solidFill>
                  <a:srgbClr val="000000"/>
                </a:solidFill>
              </a:rPr>
              <a:t>                                                                    5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84E6F8-524A-4D32-B346-67F5B05B2E1A}"/>
              </a:ext>
            </a:extLst>
          </p:cNvPr>
          <p:cNvGrpSpPr/>
          <p:nvPr/>
        </p:nvGrpSpPr>
        <p:grpSpPr>
          <a:xfrm>
            <a:off x="1532954" y="2314062"/>
            <a:ext cx="1906914" cy="294947"/>
            <a:chOff x="2211379" y="1901108"/>
            <a:chExt cx="1906914" cy="2949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180315-3481-4A45-B533-0091C7FE3AA6}"/>
                </a:ext>
              </a:extLst>
            </p:cNvPr>
            <p:cNvGrpSpPr/>
            <p:nvPr/>
          </p:nvGrpSpPr>
          <p:grpSpPr>
            <a:xfrm>
              <a:off x="2211379" y="1908114"/>
              <a:ext cx="691397" cy="287174"/>
              <a:chOff x="2211379" y="1908114"/>
              <a:chExt cx="691397" cy="2871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74BB0AB-8D19-4E09-8D03-42E11571B55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1379" y="1915888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3DCE498-B341-4899-9F7F-53EFE8D5E3BA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3376" y="1908114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E9E751-94EC-4F76-A280-6BD96C6619D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846" y="1901108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43D4EC-55BE-4B5A-A5AF-467A7FE4297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684" y="1906035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D13C37-FDED-49DB-92B4-61A0D053155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893" y="1916655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639E2E-6207-4059-81A0-29337F4F7DC7}"/>
              </a:ext>
            </a:extLst>
          </p:cNvPr>
          <p:cNvCxnSpPr>
            <a:cxnSpLocks/>
          </p:cNvCxnSpPr>
          <p:nvPr/>
        </p:nvCxnSpPr>
        <p:spPr>
          <a:xfrm>
            <a:off x="5181600" y="176194"/>
            <a:ext cx="0" cy="7010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32D856-AF4E-43DD-9E48-360A34DD8C30}"/>
              </a:ext>
            </a:extLst>
          </p:cNvPr>
          <p:cNvSpPr txBox="1"/>
          <p:nvPr/>
        </p:nvSpPr>
        <p:spPr>
          <a:xfrm>
            <a:off x="5413809" y="875072"/>
            <a:ext cx="50783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Copie</a:t>
            </a:r>
            <a:r>
              <a:rPr lang="fr-CA" sz="2000" dirty="0">
                <a:solidFill>
                  <a:srgbClr val="000000"/>
                </a:solidFill>
              </a:rPr>
              <a:t> l’exemple suivant dans ton cahier. </a:t>
            </a:r>
          </a:p>
          <a:p>
            <a:r>
              <a:rPr lang="fr-CA" sz="2000" dirty="0">
                <a:solidFill>
                  <a:srgbClr val="000000"/>
                </a:solidFill>
              </a:rPr>
              <a:t>Fais certain que tu </a:t>
            </a:r>
            <a:r>
              <a:rPr lang="fr-CA" sz="2000" b="1" dirty="0">
                <a:solidFill>
                  <a:srgbClr val="000000"/>
                </a:solidFill>
              </a:rPr>
              <a:t>inclus</a:t>
            </a:r>
            <a:r>
              <a:rPr lang="fr-CA" sz="2000" dirty="0">
                <a:solidFill>
                  <a:srgbClr val="000000"/>
                </a:solidFill>
              </a:rPr>
              <a:t> l’image, les comparaisons et tous les rapports </a:t>
            </a:r>
          </a:p>
          <a:p>
            <a:r>
              <a:rPr lang="fr-CA" sz="2000" dirty="0">
                <a:solidFill>
                  <a:srgbClr val="000000"/>
                </a:solidFill>
              </a:rPr>
              <a:t>possibles. 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Fleurs aux Étoiles – 2 à 3, 2:3, deux à trois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Étoiles aux Fleurs – 3 à 2, 3:2, trois à deux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Fleurs à Tout – 2 à 5, 2:5, deux à cinq,  </a:t>
            </a:r>
            <a:r>
              <a:rPr lang="fr-CA" sz="2000" u="sng" dirty="0">
                <a:solidFill>
                  <a:srgbClr val="000000"/>
                </a:solidFill>
              </a:rPr>
              <a:t>2</a:t>
            </a:r>
          </a:p>
          <a:p>
            <a:r>
              <a:rPr lang="fr-CA" sz="2000" dirty="0">
                <a:solidFill>
                  <a:srgbClr val="000000"/>
                </a:solidFill>
              </a:rPr>
              <a:t>                                                                      5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Étoiles à Tout – 3 à 5, 3:5, trois à cinq, </a:t>
            </a:r>
            <a:r>
              <a:rPr lang="fr-CA" sz="2000" u="sng" dirty="0">
                <a:solidFill>
                  <a:srgbClr val="000000"/>
                </a:solidFill>
              </a:rPr>
              <a:t>3</a:t>
            </a:r>
          </a:p>
          <a:p>
            <a:r>
              <a:rPr lang="fr-CA" sz="2000" dirty="0">
                <a:solidFill>
                  <a:srgbClr val="000000"/>
                </a:solidFill>
              </a:rPr>
              <a:t>                                                                    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745D5C-1402-48E6-AEF8-82657BFD26C7}"/>
              </a:ext>
            </a:extLst>
          </p:cNvPr>
          <p:cNvGrpSpPr/>
          <p:nvPr/>
        </p:nvGrpSpPr>
        <p:grpSpPr>
          <a:xfrm>
            <a:off x="6818122" y="2328842"/>
            <a:ext cx="1906914" cy="294947"/>
            <a:chOff x="2211379" y="1901108"/>
            <a:chExt cx="1906914" cy="2949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CA9DAE-03DA-4ED5-936E-ADA3FE73CADC}"/>
                </a:ext>
              </a:extLst>
            </p:cNvPr>
            <p:cNvGrpSpPr/>
            <p:nvPr/>
          </p:nvGrpSpPr>
          <p:grpSpPr>
            <a:xfrm>
              <a:off x="2211379" y="1908114"/>
              <a:ext cx="691397" cy="287174"/>
              <a:chOff x="2211379" y="1908114"/>
              <a:chExt cx="691397" cy="28717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3CDEE31-90EB-4FCE-B3D1-77DC7514FF6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1379" y="1915888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F40EFBD-E7D3-4657-AADB-95914601E72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3376" y="1908114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819774-A179-497E-BFDC-EF6619501A9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846" y="1901108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9E2E15F-5DA2-4FFE-9F77-FF9D3D2E406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684" y="1906035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70BD8-8513-4516-A7C3-C7CCB95F2D4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893" y="1916655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47469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81F32-00FC-4611-A3CE-F93CFDA91472}"/>
              </a:ext>
            </a:extLst>
          </p:cNvPr>
          <p:cNvSpPr txBox="1"/>
          <p:nvPr/>
        </p:nvSpPr>
        <p:spPr>
          <a:xfrm>
            <a:off x="247445" y="3784154"/>
            <a:ext cx="9677400" cy="37394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Pratique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1) </a:t>
            </a:r>
            <a:r>
              <a:rPr lang="fr-FR" sz="1600" b="1" dirty="0">
                <a:solidFill>
                  <a:srgbClr val="000000"/>
                </a:solidFill>
              </a:rPr>
              <a:t>Compléter</a:t>
            </a:r>
            <a:r>
              <a:rPr lang="fr-FR" sz="1600" dirty="0">
                <a:solidFill>
                  <a:srgbClr val="000000"/>
                </a:solidFill>
              </a:rPr>
              <a:t> les questions 1, 3, 4, 5, 6 et 8 aux pages 178 et 179 dans ton cahier.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2) </a:t>
            </a:r>
            <a:r>
              <a:rPr lang="en-US" sz="1600" b="1" dirty="0" err="1">
                <a:solidFill>
                  <a:srgbClr val="000000"/>
                </a:solidFill>
              </a:rPr>
              <a:t>Répondre</a:t>
            </a:r>
            <a:r>
              <a:rPr lang="en-US" sz="1600" dirty="0">
                <a:solidFill>
                  <a:srgbClr val="000000"/>
                </a:solidFill>
              </a:rPr>
              <a:t> à </a:t>
            </a:r>
            <a:r>
              <a:rPr lang="en-US" sz="1600" dirty="0" err="1">
                <a:solidFill>
                  <a:srgbClr val="000000"/>
                </a:solidFill>
              </a:rPr>
              <a:t>cette</a:t>
            </a:r>
            <a:r>
              <a:rPr lang="en-US" sz="1600" dirty="0">
                <a:solidFill>
                  <a:srgbClr val="000000"/>
                </a:solidFill>
              </a:rPr>
              <a:t> question dans ton cahier.  </a:t>
            </a:r>
          </a:p>
          <a:p>
            <a:r>
              <a:rPr lang="fr-FR" sz="1600" dirty="0">
                <a:solidFill>
                  <a:srgbClr val="000000"/>
                </a:solidFill>
              </a:rPr>
              <a:t>Le rapport d`enfants au nombre total de personnes dans un théâtre est de 32:57.  Combien d`adultes sont au théâtre? 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AutoNum type="arabicParenR" startAt="3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u="sng" dirty="0" err="1">
                <a:solidFill>
                  <a:srgbClr val="000000"/>
                </a:solidFill>
              </a:rPr>
              <a:t>Activité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Supplémentaire</a:t>
            </a:r>
            <a:r>
              <a:rPr lang="en-US" sz="1600" u="sng" dirty="0">
                <a:solidFill>
                  <a:srgbClr val="000000"/>
                </a:solidFill>
              </a:rPr>
              <a:t>: 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E</a:t>
            </a:r>
            <a:r>
              <a:rPr lang="fr-FR" sz="1600" b="1" dirty="0" err="1">
                <a:solidFill>
                  <a:srgbClr val="000000"/>
                </a:solidFill>
              </a:rPr>
              <a:t>ffectuer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un sondage de vos camarades pour déterminer ce qu’ils ont comme animaux domestiques (ou d’autres éléments, comme la couleur des yeux, la pointure de chaussures, la couleur des cheveux, etc.).</a:t>
            </a:r>
          </a:p>
          <a:p>
            <a:r>
              <a:rPr lang="fr-FR" sz="1600" b="1" dirty="0">
                <a:solidFill>
                  <a:srgbClr val="000000"/>
                </a:solidFill>
              </a:rPr>
              <a:t>Écrire</a:t>
            </a:r>
            <a:r>
              <a:rPr lang="fr-FR" sz="1600" dirty="0">
                <a:solidFill>
                  <a:srgbClr val="000000"/>
                </a:solidFill>
              </a:rPr>
              <a:t> des comparaisons exprimant le rapport entre les parties et le rapport entre les parties et le tout. </a:t>
            </a:r>
            <a:r>
              <a:rPr lang="fr-FR" sz="1600" b="1" dirty="0">
                <a:solidFill>
                  <a:srgbClr val="000000"/>
                </a:solidFill>
              </a:rPr>
              <a:t>Écrire </a:t>
            </a:r>
            <a:r>
              <a:rPr lang="fr-FR" sz="1600" dirty="0">
                <a:solidFill>
                  <a:srgbClr val="000000"/>
                </a:solidFill>
              </a:rPr>
              <a:t>les rapports sous forme de mots, de même qu’au moyen des deux points (:) et sous forme de fraction (dans le cas des rapports entre les parties et le tout). 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AutoNum type="arabicParenR" startAt="3"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8C636-0C46-432D-8B40-145141890ACA}"/>
              </a:ext>
            </a:extLst>
          </p:cNvPr>
          <p:cNvSpPr txBox="1"/>
          <p:nvPr/>
        </p:nvSpPr>
        <p:spPr>
          <a:xfrm>
            <a:off x="178619" y="136420"/>
            <a:ext cx="10287000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1600" dirty="0">
                <a:solidFill>
                  <a:srgbClr val="000000"/>
                </a:solidFill>
              </a:rPr>
              <a:t>Practice</a:t>
            </a:r>
          </a:p>
          <a:p>
            <a:endParaRPr lang="fr-CA" sz="1600" dirty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fr-CA" sz="1600" b="1" dirty="0">
                <a:solidFill>
                  <a:srgbClr val="000000"/>
                </a:solidFill>
              </a:rPr>
              <a:t>Complete</a:t>
            </a:r>
            <a:r>
              <a:rPr lang="fr-CA" sz="1600" dirty="0">
                <a:solidFill>
                  <a:srgbClr val="000000"/>
                </a:solidFill>
              </a:rPr>
              <a:t> questions 1, 3, 4, 5, 6 and 8 on pages 178 and 179 in </a:t>
            </a:r>
            <a:r>
              <a:rPr lang="fr-CA" sz="1600" dirty="0" err="1">
                <a:solidFill>
                  <a:srgbClr val="000000"/>
                </a:solidFill>
              </a:rPr>
              <a:t>your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r>
              <a:rPr lang="fr-CA" sz="1600" dirty="0" err="1">
                <a:solidFill>
                  <a:srgbClr val="000000"/>
                </a:solidFill>
              </a:rPr>
              <a:t>scribbler</a:t>
            </a:r>
            <a:r>
              <a:rPr lang="fr-CA" sz="1600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AutoNum type="arabicParenR"/>
            </a:pPr>
            <a:endParaRPr lang="fr-CA" sz="1600" dirty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fr-CA" sz="1600" b="1" dirty="0" err="1">
                <a:solidFill>
                  <a:srgbClr val="000000"/>
                </a:solidFill>
              </a:rPr>
              <a:t>Answer</a:t>
            </a:r>
            <a:r>
              <a:rPr lang="fr-CA" sz="1600" dirty="0">
                <a:solidFill>
                  <a:srgbClr val="000000"/>
                </a:solidFill>
              </a:rPr>
              <a:t> the </a:t>
            </a:r>
            <a:r>
              <a:rPr lang="fr-CA" sz="1600" dirty="0" err="1">
                <a:solidFill>
                  <a:srgbClr val="000000"/>
                </a:solidFill>
              </a:rPr>
              <a:t>following</a:t>
            </a:r>
            <a:r>
              <a:rPr lang="fr-CA" sz="1600" dirty="0">
                <a:solidFill>
                  <a:srgbClr val="000000"/>
                </a:solidFill>
              </a:rPr>
              <a:t> question in </a:t>
            </a:r>
            <a:r>
              <a:rPr lang="fr-CA" sz="1600" dirty="0" err="1">
                <a:solidFill>
                  <a:srgbClr val="000000"/>
                </a:solidFill>
              </a:rPr>
              <a:t>your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r>
              <a:rPr lang="fr-CA" sz="1600" dirty="0" err="1">
                <a:solidFill>
                  <a:srgbClr val="000000"/>
                </a:solidFill>
              </a:rPr>
              <a:t>scribbler</a:t>
            </a:r>
            <a:r>
              <a:rPr lang="fr-CA" sz="1600" dirty="0">
                <a:solidFill>
                  <a:srgbClr val="000000"/>
                </a:solidFill>
              </a:rPr>
              <a:t>. </a:t>
            </a:r>
          </a:p>
          <a:p>
            <a:r>
              <a:rPr lang="fr-CA" sz="1600" dirty="0">
                <a:solidFill>
                  <a:srgbClr val="000000"/>
                </a:solidFill>
              </a:rPr>
              <a:t>The ratio of </a:t>
            </a:r>
            <a:r>
              <a:rPr lang="fr-CA" sz="1600" dirty="0" err="1">
                <a:solidFill>
                  <a:srgbClr val="000000"/>
                </a:solidFill>
              </a:rPr>
              <a:t>children</a:t>
            </a:r>
            <a:r>
              <a:rPr lang="fr-CA" sz="1600" dirty="0">
                <a:solidFill>
                  <a:srgbClr val="000000"/>
                </a:solidFill>
              </a:rPr>
              <a:t> to the total </a:t>
            </a:r>
            <a:r>
              <a:rPr lang="fr-CA" sz="1600" dirty="0" err="1">
                <a:solidFill>
                  <a:srgbClr val="000000"/>
                </a:solidFill>
              </a:rPr>
              <a:t>number</a:t>
            </a:r>
            <a:r>
              <a:rPr lang="fr-CA" sz="1600" dirty="0">
                <a:solidFill>
                  <a:srgbClr val="000000"/>
                </a:solidFill>
              </a:rPr>
              <a:t> of people in a </a:t>
            </a:r>
            <a:r>
              <a:rPr lang="fr-CA" sz="1600" dirty="0" err="1">
                <a:solidFill>
                  <a:srgbClr val="000000"/>
                </a:solidFill>
              </a:rPr>
              <a:t>theatre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r>
              <a:rPr lang="fr-CA" sz="1600" dirty="0" err="1">
                <a:solidFill>
                  <a:srgbClr val="000000"/>
                </a:solidFill>
              </a:rPr>
              <a:t>is</a:t>
            </a:r>
            <a:r>
              <a:rPr lang="fr-CA" sz="1600" dirty="0">
                <a:solidFill>
                  <a:srgbClr val="000000"/>
                </a:solidFill>
              </a:rPr>
              <a:t> 32:57. How </a:t>
            </a:r>
            <a:r>
              <a:rPr lang="fr-CA" sz="1600" dirty="0" err="1">
                <a:solidFill>
                  <a:srgbClr val="000000"/>
                </a:solidFill>
              </a:rPr>
              <a:t>many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r>
              <a:rPr lang="fr-CA" sz="1600" dirty="0" err="1">
                <a:solidFill>
                  <a:srgbClr val="000000"/>
                </a:solidFill>
              </a:rPr>
              <a:t>adults</a:t>
            </a:r>
            <a:r>
              <a:rPr lang="fr-CA" sz="1600" dirty="0">
                <a:solidFill>
                  <a:srgbClr val="000000"/>
                </a:solidFill>
              </a:rPr>
              <a:t> are in the </a:t>
            </a:r>
            <a:r>
              <a:rPr lang="fr-CA" sz="1600" dirty="0" err="1">
                <a:solidFill>
                  <a:srgbClr val="000000"/>
                </a:solidFill>
              </a:rPr>
              <a:t>theatre</a:t>
            </a:r>
            <a:r>
              <a:rPr lang="fr-CA" sz="1600" dirty="0">
                <a:solidFill>
                  <a:srgbClr val="000000"/>
                </a:solidFill>
              </a:rPr>
              <a:t>. </a:t>
            </a:r>
          </a:p>
          <a:p>
            <a:endParaRPr lang="fr-CA" sz="1600" dirty="0">
              <a:solidFill>
                <a:srgbClr val="000000"/>
              </a:solidFill>
            </a:endParaRPr>
          </a:p>
          <a:p>
            <a:r>
              <a:rPr lang="fr-CA" sz="1600" u="sng" dirty="0">
                <a:solidFill>
                  <a:srgbClr val="000000"/>
                </a:solidFill>
              </a:rPr>
              <a:t>Extra Activity</a:t>
            </a:r>
          </a:p>
          <a:p>
            <a:r>
              <a:rPr lang="en-US" sz="1600" b="1" dirty="0"/>
              <a:t>Conduct</a:t>
            </a:r>
            <a:r>
              <a:rPr lang="en-US" sz="1600" dirty="0"/>
              <a:t> a poll of your classmates to determine what pets they have (or other topics such as eye </a:t>
            </a:r>
            <a:r>
              <a:rPr lang="en-US" sz="1600" dirty="0" err="1"/>
              <a:t>colour</a:t>
            </a:r>
            <a:r>
              <a:rPr lang="en-US" sz="1600" dirty="0"/>
              <a:t>, shoe size, hair </a:t>
            </a:r>
            <a:r>
              <a:rPr lang="en-US" sz="1600" dirty="0" err="1"/>
              <a:t>colour</a:t>
            </a:r>
            <a:r>
              <a:rPr lang="en-US" sz="1600" dirty="0"/>
              <a:t>, etc.). </a:t>
            </a:r>
            <a:r>
              <a:rPr lang="en-US" sz="1600" b="1" dirty="0"/>
              <a:t>Write</a:t>
            </a:r>
            <a:r>
              <a:rPr lang="en-US" sz="1600" dirty="0"/>
              <a:t> part-to-part and part-to-whole ratio comparisons. </a:t>
            </a:r>
            <a:r>
              <a:rPr lang="en-US" sz="1600" b="1" dirty="0"/>
              <a:t>Write</a:t>
            </a:r>
            <a:r>
              <a:rPr lang="en-US" sz="1600" dirty="0"/>
              <a:t> their ratios in words, using a colon, and in fraction form (for part-to-whole only).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17B62C-2280-4211-BECC-8AA322E0DEFA}"/>
              </a:ext>
            </a:extLst>
          </p:cNvPr>
          <p:cNvCxnSpPr/>
          <p:nvPr/>
        </p:nvCxnSpPr>
        <p:spPr>
          <a:xfrm>
            <a:off x="247445" y="3598324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4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FCC4C0-1AEE-45B9-8FF8-865648D694CB}"/>
              </a:ext>
            </a:extLst>
          </p:cNvPr>
          <p:cNvCxnSpPr>
            <a:cxnSpLocks/>
          </p:cNvCxnSpPr>
          <p:nvPr/>
        </p:nvCxnSpPr>
        <p:spPr>
          <a:xfrm>
            <a:off x="819850" y="3810000"/>
            <a:ext cx="85203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8AD82E-FFF7-4F6F-AED8-DF02F1F52A02}"/>
              </a:ext>
            </a:extLst>
          </p:cNvPr>
          <p:cNvSpPr txBox="1"/>
          <p:nvPr/>
        </p:nvSpPr>
        <p:spPr>
          <a:xfrm>
            <a:off x="1203643" y="2194124"/>
            <a:ext cx="7752712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 err="1"/>
              <a:t>Worksheet</a:t>
            </a:r>
            <a:r>
              <a:rPr lang="fr-CA" sz="1722" dirty="0"/>
              <a:t> – </a:t>
            </a:r>
            <a:r>
              <a:rPr lang="fr-CA" sz="1722" dirty="0" err="1"/>
              <a:t>Student</a:t>
            </a:r>
            <a:r>
              <a:rPr lang="fr-CA" sz="1722" dirty="0"/>
              <a:t> Homework Book pages 64 and 65  «</a:t>
            </a:r>
            <a:r>
              <a:rPr lang="fr-CA" sz="1722" dirty="0" err="1"/>
              <a:t>Exploring</a:t>
            </a:r>
            <a:r>
              <a:rPr lang="fr-CA" sz="1722" dirty="0"/>
              <a:t> Ratios»</a:t>
            </a:r>
            <a:endParaRPr lang="en-US" sz="172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3B1F-4135-4C5A-A1CB-794E7F2F5808}"/>
              </a:ext>
            </a:extLst>
          </p:cNvPr>
          <p:cNvSpPr txBox="1"/>
          <p:nvPr/>
        </p:nvSpPr>
        <p:spPr>
          <a:xfrm>
            <a:off x="819850" y="4965033"/>
            <a:ext cx="7917749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/>
              <a:t>Feuille de travail – Cahier d’activité et </a:t>
            </a:r>
            <a:r>
              <a:rPr lang="fr-CA" sz="1722" dirty="0" err="1"/>
              <a:t>exercises</a:t>
            </a:r>
            <a:r>
              <a:rPr lang="fr-CA" sz="1722" dirty="0"/>
              <a:t> pages 64 et 65 «Explorer les rapports» </a:t>
            </a:r>
            <a:endParaRPr lang="en-US" sz="1722" dirty="0"/>
          </a:p>
        </p:txBody>
      </p:sp>
    </p:spTree>
    <p:extLst>
      <p:ext uri="{BB962C8B-B14F-4D97-AF65-F5344CB8AC3E}">
        <p14:creationId xmlns:p14="http://schemas.microsoft.com/office/powerpoint/2010/main" val="41613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19F05-779D-4566-B1BD-FA94E073D268}"/>
              </a:ext>
            </a:extLst>
          </p:cNvPr>
          <p:cNvSpPr txBox="1"/>
          <p:nvPr/>
        </p:nvSpPr>
        <p:spPr>
          <a:xfrm>
            <a:off x="2910348" y="2939844"/>
            <a:ext cx="541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Journal Question N5 #1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548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B1A847-6F94-4962-91C7-CC8734B498A5}"/>
              </a:ext>
            </a:extLst>
          </p:cNvPr>
          <p:cNvSpPr txBox="1"/>
          <p:nvPr/>
        </p:nvSpPr>
        <p:spPr>
          <a:xfrm>
            <a:off x="1309262" y="125745"/>
            <a:ext cx="7736758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Equivalents Ratios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*Think of equivalent fractions.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Complete</a:t>
            </a:r>
            <a:r>
              <a:rPr lang="en-US" sz="2000" dirty="0">
                <a:solidFill>
                  <a:srgbClr val="000000"/>
                </a:solidFill>
              </a:rPr>
              <a:t> the Explore activity on page 180 with a partner.</a:t>
            </a:r>
          </a:p>
          <a:p>
            <a:pPr marL="457200" indent="-457200">
              <a:buAutoNum type="arabicParenR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Read</a:t>
            </a:r>
            <a:r>
              <a:rPr lang="en-US" sz="2000" dirty="0">
                <a:solidFill>
                  <a:srgbClr val="000000"/>
                </a:solidFill>
              </a:rPr>
              <a:t> the Connect on pages 180 and 181. </a:t>
            </a:r>
            <a:r>
              <a:rPr lang="en-US" sz="2000" b="1" dirty="0">
                <a:solidFill>
                  <a:srgbClr val="000000"/>
                </a:solidFill>
              </a:rPr>
              <a:t>Copy</a:t>
            </a:r>
            <a:r>
              <a:rPr lang="en-US" sz="2000" dirty="0">
                <a:solidFill>
                  <a:srgbClr val="000000"/>
                </a:solidFill>
              </a:rPr>
              <a:t> the definition of equivalent ratios in your scribbler.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3)     Watch</a:t>
            </a:r>
            <a:r>
              <a:rPr lang="en-US" sz="2000" dirty="0">
                <a:solidFill>
                  <a:srgbClr val="000000"/>
                </a:solidFill>
              </a:rPr>
              <a:t> the following video: </a:t>
            </a:r>
            <a:r>
              <a:rPr lang="en-US" sz="2000" dirty="0">
                <a:solidFill>
                  <a:srgbClr val="000000"/>
                </a:solidFill>
                <a:hlinkClick r:id="rId2"/>
              </a:rPr>
              <a:t>https://www.youtube.com/watch?v=GBifZt91ZKQ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3764A-BB28-4A79-A521-630855796D64}"/>
              </a:ext>
            </a:extLst>
          </p:cNvPr>
          <p:cNvSpPr txBox="1"/>
          <p:nvPr/>
        </p:nvSpPr>
        <p:spPr>
          <a:xfrm>
            <a:off x="1166760" y="4016380"/>
            <a:ext cx="8390193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Les rapports </a:t>
            </a:r>
            <a:r>
              <a:rPr lang="en-US" sz="2000" dirty="0" err="1">
                <a:solidFill>
                  <a:srgbClr val="000000"/>
                </a:solidFill>
              </a:rPr>
              <a:t>équivalents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*</a:t>
            </a:r>
            <a:r>
              <a:rPr lang="en-US" sz="2000" dirty="0" err="1">
                <a:solidFill>
                  <a:srgbClr val="000000"/>
                </a:solidFill>
              </a:rPr>
              <a:t>Penser</a:t>
            </a:r>
            <a:r>
              <a:rPr lang="en-US" sz="2000" dirty="0">
                <a:solidFill>
                  <a:srgbClr val="000000"/>
                </a:solidFill>
              </a:rPr>
              <a:t> aux fractions </a:t>
            </a:r>
            <a:r>
              <a:rPr lang="en-US" sz="2000" dirty="0" err="1">
                <a:solidFill>
                  <a:srgbClr val="000000"/>
                </a:solidFill>
              </a:rPr>
              <a:t>équivalents</a:t>
            </a:r>
            <a:r>
              <a:rPr lang="en-US" sz="2000" dirty="0">
                <a:solidFill>
                  <a:srgbClr val="000000"/>
                </a:solidFill>
              </a:rPr>
              <a:t>!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1) </a:t>
            </a:r>
            <a:r>
              <a:rPr lang="fr-FR" sz="2000" b="1" dirty="0">
                <a:solidFill>
                  <a:srgbClr val="000000"/>
                </a:solidFill>
              </a:rPr>
              <a:t>Complète</a:t>
            </a:r>
            <a:r>
              <a:rPr lang="fr-FR" sz="2000" dirty="0">
                <a:solidFill>
                  <a:srgbClr val="000000"/>
                </a:solidFill>
              </a:rPr>
              <a:t> l’activité Explore à la page 180 avec un partenaire.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2) </a:t>
            </a:r>
            <a:r>
              <a:rPr lang="en-US" sz="2000" b="1" dirty="0">
                <a:solidFill>
                  <a:srgbClr val="000000"/>
                </a:solidFill>
              </a:rPr>
              <a:t>Lis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partie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Découvre</a:t>
            </a:r>
            <a:r>
              <a:rPr lang="en-US" sz="2000" dirty="0">
                <a:solidFill>
                  <a:srgbClr val="000000"/>
                </a:solidFill>
              </a:rPr>
              <a:t> aux pages 180 et 181. </a:t>
            </a:r>
            <a:r>
              <a:rPr lang="en-US" sz="2000" b="1" dirty="0" err="1">
                <a:solidFill>
                  <a:srgbClr val="000000"/>
                </a:solidFill>
              </a:rPr>
              <a:t>Copie</a:t>
            </a:r>
            <a:r>
              <a:rPr lang="en-US" sz="2000" dirty="0">
                <a:solidFill>
                  <a:srgbClr val="000000"/>
                </a:solidFill>
              </a:rPr>
              <a:t> la definition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des rapports </a:t>
            </a:r>
            <a:r>
              <a:rPr lang="en-US" sz="2000" dirty="0" err="1">
                <a:solidFill>
                  <a:srgbClr val="000000"/>
                </a:solidFill>
              </a:rPr>
              <a:t>équivalents</a:t>
            </a:r>
            <a:r>
              <a:rPr lang="en-US" sz="2000" dirty="0">
                <a:solidFill>
                  <a:srgbClr val="000000"/>
                </a:solidFill>
              </a:rPr>
              <a:t> dans ton cahier.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3) </a:t>
            </a:r>
            <a:r>
              <a:rPr lang="en-US" sz="2000" dirty="0" err="1">
                <a:solidFill>
                  <a:srgbClr val="000000"/>
                </a:solidFill>
              </a:rPr>
              <a:t>Visionne</a:t>
            </a:r>
            <a:r>
              <a:rPr lang="en-US" sz="2000" dirty="0">
                <a:solidFill>
                  <a:srgbClr val="000000"/>
                </a:solidFill>
              </a:rPr>
              <a:t> la video </a:t>
            </a:r>
            <a:r>
              <a:rPr lang="en-US" sz="2000" dirty="0" err="1">
                <a:solidFill>
                  <a:srgbClr val="000000"/>
                </a:solidFill>
              </a:rPr>
              <a:t>suivante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https://www.youtube.com/watch?v=GBifZt91ZKQ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EE9075-D74D-4869-BDCC-8AD1FB0B4EA0}"/>
              </a:ext>
            </a:extLst>
          </p:cNvPr>
          <p:cNvCxnSpPr>
            <a:cxnSpLocks/>
          </p:cNvCxnSpPr>
          <p:nvPr/>
        </p:nvCxnSpPr>
        <p:spPr>
          <a:xfrm>
            <a:off x="624042" y="3810000"/>
            <a:ext cx="85203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2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1004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Arial - 27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17</cp:revision>
  <dcterms:created xsi:type="dcterms:W3CDTF">2021-04-07T17:48:33Z</dcterms:created>
  <dcterms:modified xsi:type="dcterms:W3CDTF">2021-04-08T11:44:13Z</dcterms:modified>
</cp:coreProperties>
</file>