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2" r:id="rId7"/>
    <p:sldId id="274" r:id="rId8"/>
    <p:sldId id="263" r:id="rId9"/>
    <p:sldId id="264" r:id="rId10"/>
    <p:sldId id="275" r:id="rId11"/>
    <p:sldId id="265" r:id="rId12"/>
    <p:sldId id="268" r:id="rId13"/>
    <p:sldId id="269" r:id="rId14"/>
    <p:sldId id="271" r:id="rId15"/>
    <p:sldId id="276" r:id="rId16"/>
    <p:sldId id="272" r:id="rId17"/>
    <p:sldId id="277" r:id="rId18"/>
  </p:sldIdLst>
  <p:sldSz cx="10160000" cy="7620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9F60-3DE8-4536-9811-2B9088474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7C959-0543-4B4B-8D16-BB644066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A563-3C41-4B0E-959D-A75BCC96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C67D-84FE-4121-B6C1-5EEF2954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E4E8-6626-452E-AA63-751DF733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6BE0-AF22-41A0-ADE7-98F100A3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2DE80-1786-4E7E-A61C-872F3E6F5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E953-0258-4BFC-9E3E-E3746BC4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4A1FB-2867-48D4-87BE-18016E0E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ADA48-5104-4678-8196-413A31CA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8F78E-9E41-41D2-A0A5-D98E76E8E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8CBE8-9DAB-4A17-971C-48277C62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36C73-E924-4A50-BA4A-3BBAC0BF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739E5-FD2B-440F-B201-4D2DB61E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D6ED5-656F-4C69-A3F2-F17986E9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4A48-5132-471E-8867-68008F68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D098-AA76-4AB7-BAE4-031C7423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39CFB-41E0-4F9D-A88F-E65E2523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7C007-302E-4232-B9FB-83D28273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C0ADE-3AF9-4A2C-A0D1-98AF1070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D9B-5933-4A54-9979-BDEFFFAC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09EA-0F56-4DC2-AB79-A222D737C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F5306-233E-4BD6-9EC3-D462226E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5ED1-E3A1-4483-ADEB-F21A157B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B259C-ADC4-4624-BD2F-9BF26211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2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3582-1B08-4F00-BE73-E0FEBFF7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53544-E47C-45C4-9022-EDF82B63E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F8A0E-FBE8-465E-A8E9-75304523B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D553F-7E9D-426B-B116-0C3297DA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2028-A42A-4930-90B3-4FB65224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BEBAD-3F9A-40C4-8503-EF4A982C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2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BF61-2C34-4850-A250-496F54B4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A0F14-200A-4843-9597-4C2DE94D1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39302-CD55-475B-8859-2C5960208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D4D1D-0907-4F03-AB16-425536EB5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F4320-D91E-44C5-8B3D-2CDF34D6C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F2041-E873-455E-81B2-6716205A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FF67C-05C4-40FB-B2E5-EE473AC7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C8178-4E5A-425A-8302-D8FB1BA5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90F1-6D43-4EE9-AB7F-EB91B6FD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1DD98-611E-4812-ADF2-54796FCD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8A3EF-125D-4069-9325-35D90B13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744FA-BE66-4273-A8C0-6701EEFE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EDF08-2516-4BC6-AE64-0D397E68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025F1-AD1A-4C55-84F8-BC0BF794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63C26-FCCE-40F8-A3A2-89B6F96B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DF5E-539D-4F6D-86B8-C4B14785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5D30-9BF4-4C2A-9486-3622AE10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F572A-4640-4E85-A34E-1996F55F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3F98-5016-4B52-A1D8-9869349B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FD3EB-4370-405C-A448-53E2FBEA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6C84E-954E-4882-AF2C-EE0E4F1A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F8C2-DC5D-4F28-9911-936F5AA4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7BFA9-4FA6-46C7-AE14-F0511C2E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C31B3-4536-4162-BDB9-A6A2C1EB2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020FC-4FA0-4B41-99E9-ED1B7681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7C290-541B-492F-8A89-BADD09A1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64B7F-3B1D-49C2-AD11-77009819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ED23C-EFAA-49DC-B0C9-7CBD4256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BFB8-FFB9-4C0A-AAFD-073E2987F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866D-021D-4702-BEF9-B9FB9E816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79D3-73DE-4FCE-AC36-B401FE6C649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1E0A0-0FFF-46AF-B205-5906C35AE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5806-5B15-461E-B0E7-0DC1ABDC5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F4F3-5E70-4CB9-B76B-A8D59D8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r52yfR3wG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index_fractions.html" TargetMode="External"/><Relationship Id="rId2" Type="http://schemas.openxmlformats.org/officeDocument/2006/relationships/hyperlink" Target="https://www.transum.org/software/SW/Starter_of_the_day/Students/Matching.asp?Title=Fraction%20Percentage%20Matching&amp;GoMathsID_Item=579&amp;ImageFolder=/Software/SW/Starter_of_the_day/Students/Pairs_Fractions_Percentages/img/&amp;Topic=1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NtoddyL_4" TargetMode="External"/><Relationship Id="rId2" Type="http://schemas.openxmlformats.org/officeDocument/2006/relationships/hyperlink" Target="https://www.youtube.com/watch?v=JeVSmq1Nrp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91A59-92D3-4543-9072-EECD3E1912C5}"/>
              </a:ext>
            </a:extLst>
          </p:cNvPr>
          <p:cNvSpPr txBox="1"/>
          <p:nvPr/>
        </p:nvSpPr>
        <p:spPr>
          <a:xfrm>
            <a:off x="1278195" y="280220"/>
            <a:ext cx="8367249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N6 – Percentages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Discuss with a partner: What is a percentage?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Think of cell phones.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94780-DA15-4800-BF4E-5DDB61FBF4B2}"/>
              </a:ext>
            </a:extLst>
          </p:cNvPr>
          <p:cNvSpPr txBox="1"/>
          <p:nvPr/>
        </p:nvSpPr>
        <p:spPr>
          <a:xfrm>
            <a:off x="439682" y="4189086"/>
            <a:ext cx="9628549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N6 – Les pourcentages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r>
              <a:rPr lang="fr-FR" sz="2800" dirty="0">
                <a:solidFill>
                  <a:srgbClr val="000000"/>
                </a:solidFill>
              </a:rPr>
              <a:t>Discute avec un </a:t>
            </a:r>
            <a:r>
              <a:rPr lang="fr-FR" sz="2800" dirty="0" err="1">
                <a:solidFill>
                  <a:srgbClr val="000000"/>
                </a:solidFill>
              </a:rPr>
              <a:t>partenaire:Qu'est-ce</a:t>
            </a:r>
            <a:r>
              <a:rPr lang="fr-FR" sz="2800" dirty="0">
                <a:solidFill>
                  <a:srgbClr val="000000"/>
                </a:solidFill>
              </a:rPr>
              <a:t> que c'est un pourcentage?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fr-FR" sz="2800" dirty="0">
                <a:solidFill>
                  <a:srgbClr val="000000"/>
                </a:solidFill>
              </a:rPr>
              <a:t>Pensez aux téléphones cellulaires.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166706-7733-4853-B056-774A49DED01A}"/>
              </a:ext>
            </a:extLst>
          </p:cNvPr>
          <p:cNvCxnSpPr/>
          <p:nvPr/>
        </p:nvCxnSpPr>
        <p:spPr>
          <a:xfrm>
            <a:off x="439682" y="347050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5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B2BCA4-E994-4F93-A942-A74F3EF8A48A}"/>
              </a:ext>
            </a:extLst>
          </p:cNvPr>
          <p:cNvSpPr txBox="1"/>
          <p:nvPr/>
        </p:nvSpPr>
        <p:spPr>
          <a:xfrm>
            <a:off x="1025012" y="1146758"/>
            <a:ext cx="69882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the Connect section on page 191 and the example on page 192.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2.  Watch the following video for more explanations. </a:t>
            </a:r>
          </a:p>
          <a:p>
            <a:r>
              <a:rPr lang="en-US" dirty="0">
                <a:hlinkClick r:id="rId2"/>
              </a:rPr>
              <a:t>‪Learning Fractions, Decimals, and </a:t>
            </a:r>
            <a:r>
              <a:rPr lang="en-US" dirty="0" err="1">
                <a:hlinkClick r:id="rId2"/>
              </a:rPr>
              <a:t>Percents</a:t>
            </a:r>
            <a:r>
              <a:rPr lang="en-US" dirty="0">
                <a:hlinkClick r:id="rId2"/>
              </a:rPr>
              <a:t> | </a:t>
            </a:r>
            <a:r>
              <a:rPr lang="en-US" dirty="0" err="1">
                <a:hlinkClick r:id="rId2"/>
              </a:rPr>
              <a:t>abcteach</a:t>
            </a:r>
            <a:r>
              <a:rPr lang="en-US" dirty="0">
                <a:hlinkClick r:id="rId2"/>
              </a:rPr>
              <a:t>‬ - YouTube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9F0BBA-F485-440B-B628-7B149B2BB58B}"/>
              </a:ext>
            </a:extLst>
          </p:cNvPr>
          <p:cNvCxnSpPr>
            <a:cxnSpLocks/>
          </p:cNvCxnSpPr>
          <p:nvPr/>
        </p:nvCxnSpPr>
        <p:spPr>
          <a:xfrm>
            <a:off x="629265" y="3160788"/>
            <a:ext cx="870759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41282A-B0E3-40BB-9823-9A0512E864D2}"/>
              </a:ext>
            </a:extLst>
          </p:cNvPr>
          <p:cNvSpPr txBox="1"/>
          <p:nvPr/>
        </p:nvSpPr>
        <p:spPr>
          <a:xfrm>
            <a:off x="1093838" y="4251207"/>
            <a:ext cx="6592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Lis la section </a:t>
            </a:r>
            <a:r>
              <a:rPr lang="en-US" dirty="0" err="1"/>
              <a:t>Découvre</a:t>
            </a:r>
            <a:r>
              <a:rPr lang="en-US" dirty="0"/>
              <a:t> à la page 191 et </a:t>
            </a:r>
            <a:r>
              <a:rPr lang="en-US" dirty="0" err="1"/>
              <a:t>l’exemple</a:t>
            </a:r>
            <a:r>
              <a:rPr lang="en-US" dirty="0"/>
              <a:t> à la page 192. </a:t>
            </a:r>
          </a:p>
          <a:p>
            <a:endParaRPr lang="en-US" dirty="0"/>
          </a:p>
          <a:p>
            <a:r>
              <a:rPr lang="en-US" dirty="0"/>
              <a:t>2.    </a:t>
            </a:r>
            <a:r>
              <a:rPr lang="en-US" dirty="0" err="1"/>
              <a:t>Visionne</a:t>
            </a:r>
            <a:r>
              <a:rPr lang="en-US" dirty="0"/>
              <a:t> la video </a:t>
            </a:r>
            <a:r>
              <a:rPr lang="en-US" dirty="0" err="1"/>
              <a:t>suivante</a:t>
            </a:r>
            <a:r>
              <a:rPr lang="en-US" dirty="0"/>
              <a:t> pour plus de </a:t>
            </a:r>
            <a:r>
              <a:rPr lang="en-US" dirty="0" err="1"/>
              <a:t>renseignements</a:t>
            </a:r>
            <a:r>
              <a:rPr lang="en-US" dirty="0"/>
              <a:t>. </a:t>
            </a:r>
          </a:p>
          <a:p>
            <a:r>
              <a:rPr lang="en-US" dirty="0">
                <a:hlinkClick r:id="rId2"/>
              </a:rPr>
              <a:t>‪Learning Fractions, Decimals, and </a:t>
            </a:r>
            <a:r>
              <a:rPr lang="en-US" dirty="0" err="1">
                <a:hlinkClick r:id="rId2"/>
              </a:rPr>
              <a:t>Percents</a:t>
            </a:r>
            <a:r>
              <a:rPr lang="en-US" dirty="0">
                <a:hlinkClick r:id="rId2"/>
              </a:rPr>
              <a:t> | </a:t>
            </a:r>
            <a:r>
              <a:rPr lang="en-US" dirty="0" err="1">
                <a:hlinkClick r:id="rId2"/>
              </a:rPr>
              <a:t>abcteach</a:t>
            </a:r>
            <a:r>
              <a:rPr lang="en-US" dirty="0">
                <a:hlinkClick r:id="rId2"/>
              </a:rPr>
              <a:t>‬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8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7252EB-508F-4BA2-B007-8CEBC929155D}"/>
              </a:ext>
            </a:extLst>
          </p:cNvPr>
          <p:cNvSpPr/>
          <p:nvPr/>
        </p:nvSpPr>
        <p:spPr>
          <a:xfrm>
            <a:off x="290274" y="1498989"/>
            <a:ext cx="2039620" cy="203962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A36528-A71B-41CC-971C-7B0AC17BC0E8}"/>
              </a:ext>
            </a:extLst>
          </p:cNvPr>
          <p:cNvCxnSpPr/>
          <p:nvPr/>
        </p:nvCxnSpPr>
        <p:spPr>
          <a:xfrm>
            <a:off x="301069" y="2478413"/>
            <a:ext cx="202882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7E0C1B-1E2B-431F-8DFD-D4E84A030B85}"/>
              </a:ext>
            </a:extLst>
          </p:cNvPr>
          <p:cNvCxnSpPr/>
          <p:nvPr/>
        </p:nvCxnSpPr>
        <p:spPr>
          <a:xfrm>
            <a:off x="1311608" y="1498989"/>
            <a:ext cx="0" cy="202107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384EFE7-2E49-4C3D-9941-55C7CBEAC16E}"/>
              </a:ext>
            </a:extLst>
          </p:cNvPr>
          <p:cNvSpPr/>
          <p:nvPr/>
        </p:nvSpPr>
        <p:spPr>
          <a:xfrm>
            <a:off x="418973" y="2540666"/>
            <a:ext cx="830343" cy="809151"/>
          </a:xfrm>
          <a:custGeom>
            <a:avLst/>
            <a:gdLst/>
            <a:ahLst/>
            <a:cxnLst/>
            <a:rect l="0" t="0" r="0" b="0"/>
            <a:pathLst>
              <a:path w="830343" h="809151">
                <a:moveTo>
                  <a:pt x="819052" y="653140"/>
                </a:moveTo>
                <a:lnTo>
                  <a:pt x="821583" y="628128"/>
                </a:lnTo>
                <a:lnTo>
                  <a:pt x="822569" y="564954"/>
                </a:lnTo>
                <a:lnTo>
                  <a:pt x="829349" y="509372"/>
                </a:lnTo>
                <a:lnTo>
                  <a:pt x="830342" y="448162"/>
                </a:lnTo>
                <a:lnTo>
                  <a:pt x="828122" y="392571"/>
                </a:lnTo>
                <a:lnTo>
                  <a:pt x="816290" y="330347"/>
                </a:lnTo>
                <a:lnTo>
                  <a:pt x="815013" y="269351"/>
                </a:lnTo>
                <a:lnTo>
                  <a:pt x="814907" y="211474"/>
                </a:lnTo>
                <a:lnTo>
                  <a:pt x="814892" y="150124"/>
                </a:lnTo>
                <a:lnTo>
                  <a:pt x="814891" y="90494"/>
                </a:lnTo>
                <a:lnTo>
                  <a:pt x="812587" y="28349"/>
                </a:lnTo>
                <a:lnTo>
                  <a:pt x="810764" y="21485"/>
                </a:lnTo>
                <a:lnTo>
                  <a:pt x="806093" y="16909"/>
                </a:lnTo>
                <a:lnTo>
                  <a:pt x="791691" y="11824"/>
                </a:lnTo>
                <a:lnTo>
                  <a:pt x="776076" y="14171"/>
                </a:lnTo>
                <a:lnTo>
                  <a:pt x="759636" y="19245"/>
                </a:lnTo>
                <a:lnTo>
                  <a:pt x="700578" y="22947"/>
                </a:lnTo>
                <a:lnTo>
                  <a:pt x="638664" y="23272"/>
                </a:lnTo>
                <a:lnTo>
                  <a:pt x="576500" y="23301"/>
                </a:lnTo>
                <a:lnTo>
                  <a:pt x="514314" y="23303"/>
                </a:lnTo>
                <a:lnTo>
                  <a:pt x="452990" y="22440"/>
                </a:lnTo>
                <a:lnTo>
                  <a:pt x="395322" y="7554"/>
                </a:lnTo>
                <a:lnTo>
                  <a:pt x="369556" y="2226"/>
                </a:lnTo>
                <a:lnTo>
                  <a:pt x="309414" y="180"/>
                </a:lnTo>
                <a:lnTo>
                  <a:pt x="247406" y="0"/>
                </a:lnTo>
                <a:lnTo>
                  <a:pt x="196461" y="6191"/>
                </a:lnTo>
                <a:lnTo>
                  <a:pt x="147534" y="21666"/>
                </a:lnTo>
                <a:lnTo>
                  <a:pt x="127615" y="32991"/>
                </a:lnTo>
                <a:lnTo>
                  <a:pt x="70714" y="38336"/>
                </a:lnTo>
                <a:lnTo>
                  <a:pt x="11581" y="38805"/>
                </a:lnTo>
                <a:lnTo>
                  <a:pt x="666" y="38830"/>
                </a:lnTo>
                <a:lnTo>
                  <a:pt x="0" y="40565"/>
                </a:lnTo>
                <a:lnTo>
                  <a:pt x="56098" y="96323"/>
                </a:lnTo>
                <a:lnTo>
                  <a:pt x="83248" y="120851"/>
                </a:lnTo>
                <a:lnTo>
                  <a:pt x="137326" y="155627"/>
                </a:lnTo>
                <a:lnTo>
                  <a:pt x="190395" y="214733"/>
                </a:lnTo>
                <a:lnTo>
                  <a:pt x="228202" y="272889"/>
                </a:lnTo>
                <a:lnTo>
                  <a:pt x="276854" y="330833"/>
                </a:lnTo>
                <a:lnTo>
                  <a:pt x="298918" y="362554"/>
                </a:lnTo>
                <a:lnTo>
                  <a:pt x="330312" y="422555"/>
                </a:lnTo>
                <a:lnTo>
                  <a:pt x="385200" y="481651"/>
                </a:lnTo>
                <a:lnTo>
                  <a:pt x="415366" y="528557"/>
                </a:lnTo>
                <a:lnTo>
                  <a:pt x="473765" y="584077"/>
                </a:lnTo>
                <a:lnTo>
                  <a:pt x="530396" y="627167"/>
                </a:lnTo>
                <a:lnTo>
                  <a:pt x="590898" y="680971"/>
                </a:lnTo>
                <a:lnTo>
                  <a:pt x="616710" y="697936"/>
                </a:lnTo>
                <a:lnTo>
                  <a:pt x="637264" y="716958"/>
                </a:lnTo>
                <a:lnTo>
                  <a:pt x="641194" y="717218"/>
                </a:lnTo>
                <a:lnTo>
                  <a:pt x="642951" y="713073"/>
                </a:lnTo>
                <a:lnTo>
                  <a:pt x="637545" y="662731"/>
                </a:lnTo>
                <a:lnTo>
                  <a:pt x="625584" y="602391"/>
                </a:lnTo>
                <a:lnTo>
                  <a:pt x="612759" y="539422"/>
                </a:lnTo>
                <a:lnTo>
                  <a:pt x="602410" y="483123"/>
                </a:lnTo>
                <a:lnTo>
                  <a:pt x="592912" y="421714"/>
                </a:lnTo>
                <a:lnTo>
                  <a:pt x="585786" y="363688"/>
                </a:lnTo>
                <a:lnTo>
                  <a:pt x="581828" y="355601"/>
                </a:lnTo>
                <a:lnTo>
                  <a:pt x="570520" y="344312"/>
                </a:lnTo>
                <a:lnTo>
                  <a:pt x="554554" y="338719"/>
                </a:lnTo>
                <a:lnTo>
                  <a:pt x="492763" y="334834"/>
                </a:lnTo>
                <a:lnTo>
                  <a:pt x="431938" y="334361"/>
                </a:lnTo>
                <a:lnTo>
                  <a:pt x="370506" y="333396"/>
                </a:lnTo>
                <a:lnTo>
                  <a:pt x="368346" y="331952"/>
                </a:lnTo>
                <a:lnTo>
                  <a:pt x="369497" y="330125"/>
                </a:lnTo>
                <a:lnTo>
                  <a:pt x="424535" y="326952"/>
                </a:lnTo>
                <a:lnTo>
                  <a:pt x="479817" y="326566"/>
                </a:lnTo>
                <a:lnTo>
                  <a:pt x="534691" y="326490"/>
                </a:lnTo>
                <a:lnTo>
                  <a:pt x="585198" y="328778"/>
                </a:lnTo>
                <a:lnTo>
                  <a:pt x="641264" y="340595"/>
                </a:lnTo>
                <a:lnTo>
                  <a:pt x="658261" y="348871"/>
                </a:lnTo>
                <a:lnTo>
                  <a:pt x="669845" y="360611"/>
                </a:lnTo>
                <a:lnTo>
                  <a:pt x="677009" y="375330"/>
                </a:lnTo>
                <a:lnTo>
                  <a:pt x="681986" y="427104"/>
                </a:lnTo>
                <a:lnTo>
                  <a:pt x="680338" y="487697"/>
                </a:lnTo>
                <a:lnTo>
                  <a:pt x="664126" y="545751"/>
                </a:lnTo>
                <a:lnTo>
                  <a:pt x="657769" y="564716"/>
                </a:lnTo>
                <a:lnTo>
                  <a:pt x="658974" y="584086"/>
                </a:lnTo>
                <a:lnTo>
                  <a:pt x="673823" y="620545"/>
                </a:lnTo>
                <a:lnTo>
                  <a:pt x="678523" y="624440"/>
                </a:lnTo>
                <a:lnTo>
                  <a:pt x="683384" y="625309"/>
                </a:lnTo>
                <a:lnTo>
                  <a:pt x="688352" y="624161"/>
                </a:lnTo>
                <a:lnTo>
                  <a:pt x="693872" y="599853"/>
                </a:lnTo>
                <a:lnTo>
                  <a:pt x="696325" y="558531"/>
                </a:lnTo>
                <a:lnTo>
                  <a:pt x="697415" y="505617"/>
                </a:lnTo>
                <a:lnTo>
                  <a:pt x="695597" y="449853"/>
                </a:lnTo>
                <a:lnTo>
                  <a:pt x="691045" y="394263"/>
                </a:lnTo>
                <a:lnTo>
                  <a:pt x="683265" y="340766"/>
                </a:lnTo>
                <a:lnTo>
                  <a:pt x="676352" y="295108"/>
                </a:lnTo>
                <a:lnTo>
                  <a:pt x="667604" y="242322"/>
                </a:lnTo>
                <a:lnTo>
                  <a:pt x="653428" y="189638"/>
                </a:lnTo>
                <a:lnTo>
                  <a:pt x="620957" y="135607"/>
                </a:lnTo>
                <a:lnTo>
                  <a:pt x="612671" y="114387"/>
                </a:lnTo>
                <a:lnTo>
                  <a:pt x="608388" y="109074"/>
                </a:lnTo>
                <a:lnTo>
                  <a:pt x="603806" y="107259"/>
                </a:lnTo>
                <a:lnTo>
                  <a:pt x="599023" y="107777"/>
                </a:lnTo>
                <a:lnTo>
                  <a:pt x="594971" y="110713"/>
                </a:lnTo>
                <a:lnTo>
                  <a:pt x="555545" y="172116"/>
                </a:lnTo>
                <a:lnTo>
                  <a:pt x="525636" y="232723"/>
                </a:lnTo>
                <a:lnTo>
                  <a:pt x="498336" y="288245"/>
                </a:lnTo>
                <a:lnTo>
                  <a:pt x="477298" y="337784"/>
                </a:lnTo>
                <a:lnTo>
                  <a:pt x="440677" y="389928"/>
                </a:lnTo>
                <a:lnTo>
                  <a:pt x="435970" y="416483"/>
                </a:lnTo>
                <a:lnTo>
                  <a:pt x="439475" y="431544"/>
                </a:lnTo>
                <a:lnTo>
                  <a:pt x="455767" y="454341"/>
                </a:lnTo>
                <a:lnTo>
                  <a:pt x="488098" y="484743"/>
                </a:lnTo>
                <a:lnTo>
                  <a:pt x="544142" y="515026"/>
                </a:lnTo>
                <a:lnTo>
                  <a:pt x="602428" y="540617"/>
                </a:lnTo>
                <a:lnTo>
                  <a:pt x="664511" y="570188"/>
                </a:lnTo>
                <a:lnTo>
                  <a:pt x="717731" y="611506"/>
                </a:lnTo>
                <a:lnTo>
                  <a:pt x="724203" y="626474"/>
                </a:lnTo>
                <a:lnTo>
                  <a:pt x="726217" y="643779"/>
                </a:lnTo>
                <a:lnTo>
                  <a:pt x="721263" y="697909"/>
                </a:lnTo>
                <a:lnTo>
                  <a:pt x="705889" y="761159"/>
                </a:lnTo>
                <a:lnTo>
                  <a:pt x="700540" y="787226"/>
                </a:lnTo>
                <a:lnTo>
                  <a:pt x="700630" y="809150"/>
                </a:lnTo>
              </a:path>
            </a:pathLst>
          </a:custGeom>
          <a:ln w="1905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4432CF-C4EE-40BF-BC0A-B603A7C92AC4}"/>
              </a:ext>
            </a:extLst>
          </p:cNvPr>
          <p:cNvSpPr/>
          <p:nvPr/>
        </p:nvSpPr>
        <p:spPr>
          <a:xfrm>
            <a:off x="390271" y="2592327"/>
            <a:ext cx="734764" cy="810340"/>
          </a:xfrm>
          <a:custGeom>
            <a:avLst/>
            <a:gdLst/>
            <a:ahLst/>
            <a:cxnLst/>
            <a:rect l="0" t="0" r="0" b="0"/>
            <a:pathLst>
              <a:path w="734764" h="810340">
                <a:moveTo>
                  <a:pt x="734763" y="111566"/>
                </a:moveTo>
                <a:lnTo>
                  <a:pt x="671766" y="127315"/>
                </a:lnTo>
                <a:lnTo>
                  <a:pt x="653213" y="133249"/>
                </a:lnTo>
                <a:lnTo>
                  <a:pt x="631329" y="144574"/>
                </a:lnTo>
                <a:lnTo>
                  <a:pt x="569607" y="156243"/>
                </a:lnTo>
                <a:lnTo>
                  <a:pt x="507895" y="157085"/>
                </a:lnTo>
                <a:lnTo>
                  <a:pt x="457448" y="147397"/>
                </a:lnTo>
                <a:lnTo>
                  <a:pt x="429179" y="133987"/>
                </a:lnTo>
                <a:lnTo>
                  <a:pt x="373792" y="95120"/>
                </a:lnTo>
                <a:lnTo>
                  <a:pt x="327161" y="89151"/>
                </a:lnTo>
                <a:lnTo>
                  <a:pt x="265691" y="88325"/>
                </a:lnTo>
                <a:lnTo>
                  <a:pt x="249607" y="83674"/>
                </a:lnTo>
                <a:lnTo>
                  <a:pt x="190491" y="59867"/>
                </a:lnTo>
                <a:lnTo>
                  <a:pt x="157194" y="51706"/>
                </a:lnTo>
                <a:lnTo>
                  <a:pt x="97653" y="38694"/>
                </a:lnTo>
                <a:lnTo>
                  <a:pt x="43801" y="19992"/>
                </a:lnTo>
                <a:lnTo>
                  <a:pt x="10747" y="1224"/>
                </a:lnTo>
                <a:lnTo>
                  <a:pt x="5924" y="0"/>
                </a:lnTo>
                <a:lnTo>
                  <a:pt x="2709" y="49"/>
                </a:lnTo>
                <a:lnTo>
                  <a:pt x="565" y="945"/>
                </a:lnTo>
                <a:lnTo>
                  <a:pt x="0" y="4133"/>
                </a:lnTo>
                <a:lnTo>
                  <a:pt x="14663" y="57509"/>
                </a:lnTo>
                <a:lnTo>
                  <a:pt x="49323" y="119669"/>
                </a:lnTo>
                <a:lnTo>
                  <a:pt x="71190" y="174637"/>
                </a:lnTo>
                <a:lnTo>
                  <a:pt x="79991" y="201559"/>
                </a:lnTo>
                <a:lnTo>
                  <a:pt x="88474" y="215191"/>
                </a:lnTo>
                <a:lnTo>
                  <a:pt x="100306" y="224704"/>
                </a:lnTo>
                <a:lnTo>
                  <a:pt x="129015" y="241976"/>
                </a:lnTo>
                <a:lnTo>
                  <a:pt x="139629" y="256474"/>
                </a:lnTo>
                <a:lnTo>
                  <a:pt x="169877" y="316000"/>
                </a:lnTo>
                <a:lnTo>
                  <a:pt x="185091" y="352851"/>
                </a:lnTo>
                <a:lnTo>
                  <a:pt x="184342" y="358795"/>
                </a:lnTo>
                <a:lnTo>
                  <a:pt x="181251" y="363622"/>
                </a:lnTo>
                <a:lnTo>
                  <a:pt x="176599" y="367703"/>
                </a:lnTo>
                <a:lnTo>
                  <a:pt x="170907" y="368697"/>
                </a:lnTo>
                <a:lnTo>
                  <a:pt x="157672" y="365194"/>
                </a:lnTo>
                <a:lnTo>
                  <a:pt x="139780" y="353510"/>
                </a:lnTo>
                <a:lnTo>
                  <a:pt x="127665" y="334981"/>
                </a:lnTo>
                <a:lnTo>
                  <a:pt x="105179" y="274731"/>
                </a:lnTo>
                <a:lnTo>
                  <a:pt x="99658" y="249163"/>
                </a:lnTo>
                <a:lnTo>
                  <a:pt x="96639" y="231454"/>
                </a:lnTo>
                <a:lnTo>
                  <a:pt x="89540" y="217825"/>
                </a:lnTo>
                <a:lnTo>
                  <a:pt x="87819" y="216090"/>
                </a:lnTo>
                <a:lnTo>
                  <a:pt x="87536" y="217525"/>
                </a:lnTo>
                <a:lnTo>
                  <a:pt x="93287" y="238447"/>
                </a:lnTo>
                <a:lnTo>
                  <a:pt x="108947" y="266667"/>
                </a:lnTo>
                <a:lnTo>
                  <a:pt x="126371" y="292076"/>
                </a:lnTo>
                <a:lnTo>
                  <a:pt x="149077" y="352613"/>
                </a:lnTo>
                <a:lnTo>
                  <a:pt x="157203" y="385956"/>
                </a:lnTo>
                <a:lnTo>
                  <a:pt x="160219" y="404535"/>
                </a:lnTo>
                <a:lnTo>
                  <a:pt x="184808" y="458929"/>
                </a:lnTo>
                <a:lnTo>
                  <a:pt x="203960" y="481621"/>
                </a:lnTo>
                <a:lnTo>
                  <a:pt x="261803" y="521279"/>
                </a:lnTo>
                <a:lnTo>
                  <a:pt x="322814" y="555149"/>
                </a:lnTo>
                <a:lnTo>
                  <a:pt x="384273" y="601311"/>
                </a:lnTo>
                <a:lnTo>
                  <a:pt x="389682" y="606489"/>
                </a:lnTo>
                <a:lnTo>
                  <a:pt x="389834" y="609941"/>
                </a:lnTo>
                <a:lnTo>
                  <a:pt x="386480" y="612243"/>
                </a:lnTo>
                <a:lnTo>
                  <a:pt x="356273" y="615936"/>
                </a:lnTo>
                <a:lnTo>
                  <a:pt x="341689" y="611835"/>
                </a:lnTo>
                <a:lnTo>
                  <a:pt x="295541" y="586969"/>
                </a:lnTo>
                <a:lnTo>
                  <a:pt x="279095" y="568262"/>
                </a:lnTo>
                <a:lnTo>
                  <a:pt x="278105" y="562863"/>
                </a:lnTo>
                <a:lnTo>
                  <a:pt x="280036" y="558400"/>
                </a:lnTo>
                <a:lnTo>
                  <a:pt x="283915" y="554561"/>
                </a:lnTo>
                <a:lnTo>
                  <a:pt x="289092" y="553730"/>
                </a:lnTo>
                <a:lnTo>
                  <a:pt x="301754" y="557412"/>
                </a:lnTo>
                <a:lnTo>
                  <a:pt x="313715" y="567110"/>
                </a:lnTo>
                <a:lnTo>
                  <a:pt x="371984" y="627174"/>
                </a:lnTo>
                <a:lnTo>
                  <a:pt x="435050" y="689398"/>
                </a:lnTo>
                <a:lnTo>
                  <a:pt x="463372" y="707824"/>
                </a:lnTo>
                <a:lnTo>
                  <a:pt x="524904" y="730767"/>
                </a:lnTo>
                <a:lnTo>
                  <a:pt x="576000" y="752602"/>
                </a:lnTo>
                <a:lnTo>
                  <a:pt x="636289" y="790337"/>
                </a:lnTo>
                <a:lnTo>
                  <a:pt x="687473" y="810339"/>
                </a:lnTo>
              </a:path>
            </a:pathLst>
          </a:custGeom>
          <a:ln w="1905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240B50-B288-41A1-8A79-C2BDB4550D5D}"/>
              </a:ext>
            </a:extLst>
          </p:cNvPr>
          <p:cNvSpPr/>
          <p:nvPr/>
        </p:nvSpPr>
        <p:spPr>
          <a:xfrm>
            <a:off x="1162110" y="3310228"/>
            <a:ext cx="71754" cy="163245"/>
          </a:xfrm>
          <a:custGeom>
            <a:avLst/>
            <a:gdLst/>
            <a:ahLst/>
            <a:cxnLst/>
            <a:rect l="0" t="0" r="0" b="0"/>
            <a:pathLst>
              <a:path w="71754" h="163245">
                <a:moveTo>
                  <a:pt x="25112" y="0"/>
                </a:moveTo>
                <a:lnTo>
                  <a:pt x="30455" y="20346"/>
                </a:lnTo>
                <a:lnTo>
                  <a:pt x="32672" y="82770"/>
                </a:lnTo>
                <a:lnTo>
                  <a:pt x="32858" y="130595"/>
                </a:lnTo>
                <a:lnTo>
                  <a:pt x="28267" y="144703"/>
                </a:lnTo>
                <a:lnTo>
                  <a:pt x="24624" y="150883"/>
                </a:lnTo>
                <a:lnTo>
                  <a:pt x="18741" y="155004"/>
                </a:lnTo>
                <a:lnTo>
                  <a:pt x="2991" y="159582"/>
                </a:lnTo>
                <a:lnTo>
                  <a:pt x="0" y="159075"/>
                </a:lnTo>
                <a:lnTo>
                  <a:pt x="597" y="157010"/>
                </a:lnTo>
                <a:lnTo>
                  <a:pt x="3586" y="153906"/>
                </a:lnTo>
                <a:lnTo>
                  <a:pt x="16121" y="150457"/>
                </a:lnTo>
                <a:lnTo>
                  <a:pt x="24300" y="149537"/>
                </a:lnTo>
                <a:lnTo>
                  <a:pt x="30617" y="145469"/>
                </a:lnTo>
                <a:lnTo>
                  <a:pt x="39939" y="131735"/>
                </a:lnTo>
                <a:lnTo>
                  <a:pt x="45916" y="104580"/>
                </a:lnTo>
                <a:lnTo>
                  <a:pt x="48212" y="43905"/>
                </a:lnTo>
                <a:lnTo>
                  <a:pt x="48286" y="40498"/>
                </a:lnTo>
                <a:lnTo>
                  <a:pt x="54635" y="100749"/>
                </a:lnTo>
                <a:lnTo>
                  <a:pt x="71753" y="163244"/>
                </a:lnTo>
              </a:path>
            </a:pathLst>
          </a:custGeom>
          <a:ln w="1905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01ECA-65F7-4117-9D13-68465B924B2D}"/>
              </a:ext>
            </a:extLst>
          </p:cNvPr>
          <p:cNvSpPr txBox="1"/>
          <p:nvPr/>
        </p:nvSpPr>
        <p:spPr>
          <a:xfrm>
            <a:off x="2484041" y="558800"/>
            <a:ext cx="7231538" cy="32932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</a:rPr>
              <a:t>Copy</a:t>
            </a:r>
            <a:r>
              <a:rPr lang="fr-FR" sz="1600" dirty="0">
                <a:solidFill>
                  <a:srgbClr val="000000"/>
                </a:solidFill>
              </a:rPr>
              <a:t> the </a:t>
            </a:r>
            <a:r>
              <a:rPr lang="fr-FR" sz="1600" dirty="0" err="1">
                <a:solidFill>
                  <a:srgbClr val="000000"/>
                </a:solidFill>
              </a:rPr>
              <a:t>examples</a:t>
            </a:r>
            <a:r>
              <a:rPr lang="fr-FR" sz="1600" dirty="0">
                <a:solidFill>
                  <a:srgbClr val="000000"/>
                </a:solidFill>
              </a:rPr>
              <a:t> in </a:t>
            </a:r>
            <a:r>
              <a:rPr lang="fr-FR" sz="1600" dirty="0" err="1">
                <a:solidFill>
                  <a:srgbClr val="000000"/>
                </a:solidFill>
              </a:rPr>
              <a:t>your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scribbler</a:t>
            </a:r>
            <a:r>
              <a:rPr lang="fr-FR" sz="1600" dirty="0">
                <a:solidFill>
                  <a:srgbClr val="000000"/>
                </a:solidFill>
              </a:rPr>
              <a:t>. </a:t>
            </a:r>
            <a:r>
              <a:rPr lang="fr-FR" sz="1600" dirty="0">
                <a:solidFill>
                  <a:srgbClr val="00B050"/>
                </a:solidFill>
              </a:rPr>
              <a:t>/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Copie</a:t>
            </a:r>
            <a:r>
              <a:rPr lang="fr-FR" sz="1600" dirty="0">
                <a:solidFill>
                  <a:srgbClr val="000000"/>
                </a:solidFill>
              </a:rPr>
              <a:t> les exemples dans ton cahier.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 err="1">
                <a:solidFill>
                  <a:srgbClr val="000000"/>
                </a:solidFill>
              </a:rPr>
              <a:t>What</a:t>
            </a:r>
            <a:r>
              <a:rPr lang="fr-FR" sz="1600" dirty="0">
                <a:solidFill>
                  <a:srgbClr val="000000"/>
                </a:solidFill>
              </a:rPr>
              <a:t> percentage of the </a:t>
            </a:r>
            <a:r>
              <a:rPr lang="fr-FR" sz="1600" dirty="0" err="1">
                <a:solidFill>
                  <a:srgbClr val="000000"/>
                </a:solidFill>
              </a:rPr>
              <a:t>shape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is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shaded</a:t>
            </a:r>
            <a:r>
              <a:rPr lang="fr-FR" sz="1600" dirty="0">
                <a:solidFill>
                  <a:srgbClr val="000000"/>
                </a:solidFill>
              </a:rPr>
              <a:t>? </a:t>
            </a:r>
            <a:r>
              <a:rPr lang="fr-FR" sz="1600" dirty="0" err="1">
                <a:solidFill>
                  <a:srgbClr val="000000"/>
                </a:solidFill>
              </a:rPr>
              <a:t>Explain</a:t>
            </a:r>
            <a:r>
              <a:rPr lang="fr-FR" sz="1600" dirty="0">
                <a:solidFill>
                  <a:srgbClr val="000000"/>
                </a:solidFill>
              </a:rPr>
              <a:t>. 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Quel pourcentage de la forme est ombré?  Explique.</a:t>
            </a:r>
          </a:p>
          <a:p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r>
              <a:rPr lang="fr-FR" sz="1600" dirty="0">
                <a:solidFill>
                  <a:srgbClr val="000000"/>
                </a:solidFill>
              </a:rPr>
              <a:t>		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		</a:t>
            </a:r>
            <a:r>
              <a:rPr lang="fr-FR" sz="1600" u="sng" dirty="0">
                <a:solidFill>
                  <a:srgbClr val="000000"/>
                </a:solidFill>
              </a:rPr>
              <a:t>1 </a:t>
            </a:r>
            <a:r>
              <a:rPr lang="fr-FR" sz="1600" dirty="0">
                <a:solidFill>
                  <a:srgbClr val="000000"/>
                </a:solidFill>
              </a:rPr>
              <a:t>      =  </a:t>
            </a:r>
            <a:r>
              <a:rPr lang="fr-FR" sz="1600" u="sng" dirty="0">
                <a:solidFill>
                  <a:srgbClr val="000000"/>
                </a:solidFill>
              </a:rPr>
              <a:t>25  </a:t>
            </a:r>
            <a:r>
              <a:rPr lang="fr-FR" sz="1600" dirty="0">
                <a:solidFill>
                  <a:srgbClr val="000000"/>
                </a:solidFill>
              </a:rPr>
              <a:t>= 0.25  = 25% </a:t>
            </a:r>
            <a:endParaRPr lang="fr-FR" sz="1600" u="sng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 		4          100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23485869-F27C-4002-A62D-66C6D68DD9FA}"/>
              </a:ext>
            </a:extLst>
          </p:cNvPr>
          <p:cNvSpPr/>
          <p:nvPr/>
        </p:nvSpPr>
        <p:spPr>
          <a:xfrm>
            <a:off x="4496619" y="3001331"/>
            <a:ext cx="570271" cy="165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F78432AD-D815-4CD9-97F3-9E50510E2701}"/>
              </a:ext>
            </a:extLst>
          </p:cNvPr>
          <p:cNvSpPr/>
          <p:nvPr/>
        </p:nvSpPr>
        <p:spPr>
          <a:xfrm>
            <a:off x="4509729" y="3818860"/>
            <a:ext cx="570271" cy="1507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32349-671A-40BD-895C-7201013F236D}"/>
              </a:ext>
            </a:extLst>
          </p:cNvPr>
          <p:cNvSpPr txBox="1"/>
          <p:nvPr/>
        </p:nvSpPr>
        <p:spPr>
          <a:xfrm>
            <a:off x="4496619" y="2650899"/>
            <a:ext cx="6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x25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8C9E5-BA9B-476F-9610-21BFE4F9A199}"/>
              </a:ext>
            </a:extLst>
          </p:cNvPr>
          <p:cNvSpPr txBox="1"/>
          <p:nvPr/>
        </p:nvSpPr>
        <p:spPr>
          <a:xfrm>
            <a:off x="4541385" y="4010050"/>
            <a:ext cx="6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x25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F11D0E-2B24-4F25-B84B-0BA7C27D20EA}"/>
              </a:ext>
            </a:extLst>
          </p:cNvPr>
          <p:cNvCxnSpPr>
            <a:cxnSpLocks/>
          </p:cNvCxnSpPr>
          <p:nvPr/>
        </p:nvCxnSpPr>
        <p:spPr>
          <a:xfrm>
            <a:off x="2484041" y="2099187"/>
            <a:ext cx="51851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1CC00FA-B3A1-4BD8-8360-08E145C610C0}"/>
              </a:ext>
            </a:extLst>
          </p:cNvPr>
          <p:cNvSpPr/>
          <p:nvPr/>
        </p:nvSpPr>
        <p:spPr>
          <a:xfrm>
            <a:off x="525310" y="5078996"/>
            <a:ext cx="599725" cy="540857"/>
          </a:xfrm>
          <a:custGeom>
            <a:avLst/>
            <a:gdLst/>
            <a:ahLst/>
            <a:cxnLst/>
            <a:rect l="0" t="0" r="0" b="0"/>
            <a:pathLst>
              <a:path w="599725" h="540857">
                <a:moveTo>
                  <a:pt x="299862" y="0"/>
                </a:moveTo>
                <a:lnTo>
                  <a:pt x="599724" y="540856"/>
                </a:lnTo>
                <a:lnTo>
                  <a:pt x="0" y="54085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1A12DC2-9F56-4FF0-B18C-FA42E12F8E77}"/>
              </a:ext>
            </a:extLst>
          </p:cNvPr>
          <p:cNvSpPr/>
          <p:nvPr/>
        </p:nvSpPr>
        <p:spPr>
          <a:xfrm>
            <a:off x="1467316" y="5124870"/>
            <a:ext cx="619765" cy="498138"/>
          </a:xfrm>
          <a:custGeom>
            <a:avLst/>
            <a:gdLst/>
            <a:ahLst/>
            <a:cxnLst/>
            <a:rect l="0" t="0" r="0" b="0"/>
            <a:pathLst>
              <a:path w="619765" h="498138">
                <a:moveTo>
                  <a:pt x="309882" y="0"/>
                </a:moveTo>
                <a:lnTo>
                  <a:pt x="619764" y="498137"/>
                </a:lnTo>
                <a:lnTo>
                  <a:pt x="0" y="498137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72E8BA6-1179-49E7-B9BC-847A7C891378}"/>
              </a:ext>
            </a:extLst>
          </p:cNvPr>
          <p:cNvSpPr/>
          <p:nvPr/>
        </p:nvSpPr>
        <p:spPr>
          <a:xfrm>
            <a:off x="2395310" y="5103851"/>
            <a:ext cx="572058" cy="515169"/>
          </a:xfrm>
          <a:custGeom>
            <a:avLst/>
            <a:gdLst/>
            <a:ahLst/>
            <a:cxnLst/>
            <a:rect l="0" t="0" r="0" b="0"/>
            <a:pathLst>
              <a:path w="572058" h="515169">
                <a:moveTo>
                  <a:pt x="286028" y="0"/>
                </a:moveTo>
                <a:lnTo>
                  <a:pt x="572057" y="515168"/>
                </a:lnTo>
                <a:lnTo>
                  <a:pt x="0" y="515168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5EE6C38-1AD0-4E74-98ED-45230065B76D}"/>
              </a:ext>
            </a:extLst>
          </p:cNvPr>
          <p:cNvSpPr/>
          <p:nvPr/>
        </p:nvSpPr>
        <p:spPr>
          <a:xfrm>
            <a:off x="3260028" y="5125093"/>
            <a:ext cx="573637" cy="516629"/>
          </a:xfrm>
          <a:custGeom>
            <a:avLst/>
            <a:gdLst/>
            <a:ahLst/>
            <a:cxnLst/>
            <a:rect l="0" t="0" r="0" b="0"/>
            <a:pathLst>
              <a:path w="573637" h="516629">
                <a:moveTo>
                  <a:pt x="286818" y="0"/>
                </a:moveTo>
                <a:lnTo>
                  <a:pt x="573636" y="516628"/>
                </a:lnTo>
                <a:lnTo>
                  <a:pt x="0" y="51662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6F9631-FAD0-4359-A497-D3893F4CE88C}"/>
              </a:ext>
            </a:extLst>
          </p:cNvPr>
          <p:cNvSpPr txBox="1"/>
          <p:nvPr/>
        </p:nvSpPr>
        <p:spPr>
          <a:xfrm>
            <a:off x="4375632" y="4921734"/>
            <a:ext cx="5296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What</a:t>
            </a:r>
            <a:r>
              <a:rPr lang="fr-CA" dirty="0"/>
              <a:t> percent of the set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shaded</a:t>
            </a:r>
            <a:r>
              <a:rPr lang="fr-CA" dirty="0"/>
              <a:t>?</a:t>
            </a:r>
          </a:p>
          <a:p>
            <a:endParaRPr lang="fr-CA" dirty="0"/>
          </a:p>
          <a:p>
            <a:r>
              <a:rPr lang="fr-CA" dirty="0"/>
              <a:t>Quel pourcentage de l’ensemble est coloré? 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 </a:t>
            </a:r>
            <a:r>
              <a:rPr lang="fr-CA" u="sng" dirty="0"/>
              <a:t> 3  </a:t>
            </a:r>
            <a:r>
              <a:rPr lang="fr-CA" dirty="0"/>
              <a:t>=   </a:t>
            </a:r>
            <a:r>
              <a:rPr lang="fr-CA" u="sng" dirty="0"/>
              <a:t>75</a:t>
            </a:r>
            <a:r>
              <a:rPr lang="fr-CA" dirty="0"/>
              <a:t>  =  0.75  =  75%</a:t>
            </a:r>
          </a:p>
          <a:p>
            <a:r>
              <a:rPr lang="fr-CA" dirty="0"/>
              <a:t>  4       100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0C2F0E-36DA-4CBD-9B0B-23434D2B3C87}"/>
              </a:ext>
            </a:extLst>
          </p:cNvPr>
          <p:cNvCxnSpPr>
            <a:cxnSpLocks/>
          </p:cNvCxnSpPr>
          <p:nvPr/>
        </p:nvCxnSpPr>
        <p:spPr>
          <a:xfrm>
            <a:off x="4375632" y="5383407"/>
            <a:ext cx="44821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E5E59A6C-28A2-406F-A4D9-E70382059482}"/>
              </a:ext>
            </a:extLst>
          </p:cNvPr>
          <p:cNvSpPr/>
          <p:nvPr/>
        </p:nvSpPr>
        <p:spPr>
          <a:xfrm>
            <a:off x="5532816" y="3083962"/>
            <a:ext cx="570271" cy="165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49A176-8A20-46D4-8804-365CA2936A93}"/>
              </a:ext>
            </a:extLst>
          </p:cNvPr>
          <p:cNvSpPr txBox="1"/>
          <p:nvPr/>
        </p:nvSpPr>
        <p:spPr>
          <a:xfrm>
            <a:off x="5564173" y="2707250"/>
            <a:ext cx="6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x100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D509E6-46ED-46AC-8A35-D8D281BA366D}"/>
              </a:ext>
            </a:extLst>
          </p:cNvPr>
          <p:cNvSpPr txBox="1"/>
          <p:nvPr/>
        </p:nvSpPr>
        <p:spPr>
          <a:xfrm>
            <a:off x="4616244" y="5853671"/>
            <a:ext cx="6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x25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D9486F-6084-4AFA-BFA6-8F980200A4B1}"/>
              </a:ext>
            </a:extLst>
          </p:cNvPr>
          <p:cNvSpPr txBox="1"/>
          <p:nvPr/>
        </p:nvSpPr>
        <p:spPr>
          <a:xfrm>
            <a:off x="4619522" y="7097376"/>
            <a:ext cx="6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x25</a:t>
            </a:r>
            <a:endParaRPr lang="en-US" dirty="0"/>
          </a:p>
        </p:txBody>
      </p:sp>
      <p:sp>
        <p:nvSpPr>
          <p:cNvPr id="36" name="Arrow: Curved Down 35">
            <a:extLst>
              <a:ext uri="{FF2B5EF4-FFF2-40B4-BE49-F238E27FC236}">
                <a16:creationId xmlns:a16="http://schemas.microsoft.com/office/drawing/2014/main" id="{70D4D7DF-4FE2-4812-978D-9D5CA644DBB1}"/>
              </a:ext>
            </a:extLst>
          </p:cNvPr>
          <p:cNvSpPr/>
          <p:nvPr/>
        </p:nvSpPr>
        <p:spPr>
          <a:xfrm>
            <a:off x="4602630" y="6170247"/>
            <a:ext cx="570271" cy="165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F4654180-D716-448E-92F3-0B9FBCD61A6C}"/>
              </a:ext>
            </a:extLst>
          </p:cNvPr>
          <p:cNvSpPr/>
          <p:nvPr/>
        </p:nvSpPr>
        <p:spPr>
          <a:xfrm>
            <a:off x="5847253" y="6170088"/>
            <a:ext cx="570271" cy="165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618DEA-A776-4BC5-8206-C2490CFBFE0C}"/>
              </a:ext>
            </a:extLst>
          </p:cNvPr>
          <p:cNvSpPr txBox="1"/>
          <p:nvPr/>
        </p:nvSpPr>
        <p:spPr>
          <a:xfrm>
            <a:off x="5823621" y="5848966"/>
            <a:ext cx="6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x100</a:t>
            </a:r>
            <a:endParaRPr lang="en-US" dirty="0"/>
          </a:p>
        </p:txBody>
      </p:sp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EAB48A1E-834E-4924-98BA-25CCF262C5B8}"/>
              </a:ext>
            </a:extLst>
          </p:cNvPr>
          <p:cNvSpPr/>
          <p:nvPr/>
        </p:nvSpPr>
        <p:spPr>
          <a:xfrm>
            <a:off x="4581847" y="6913132"/>
            <a:ext cx="570271" cy="1507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5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4577A8-2209-4B2D-9ED6-8EBBA8F576DA}"/>
              </a:ext>
            </a:extLst>
          </p:cNvPr>
          <p:cNvSpPr txBox="1"/>
          <p:nvPr/>
        </p:nvSpPr>
        <p:spPr>
          <a:xfrm>
            <a:off x="1327354" y="725130"/>
            <a:ext cx="894999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u="sng" dirty="0">
                <a:solidFill>
                  <a:srgbClr val="000000"/>
                </a:solidFill>
              </a:rPr>
              <a:t>Benchmarks</a:t>
            </a:r>
            <a:r>
              <a:rPr lang="fr-FR" sz="2000" dirty="0">
                <a:solidFill>
                  <a:srgbClr val="000000"/>
                </a:solidFill>
              </a:rPr>
              <a:t> – </a:t>
            </a:r>
            <a:r>
              <a:rPr lang="fr-FR" sz="2000" b="1" dirty="0">
                <a:solidFill>
                  <a:srgbClr val="000000"/>
                </a:solidFill>
              </a:rPr>
              <a:t>Copy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line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 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u="sng" dirty="0">
                <a:solidFill>
                  <a:srgbClr val="000000"/>
                </a:solidFill>
              </a:rPr>
              <a:t>Les points de repères </a:t>
            </a:r>
            <a:r>
              <a:rPr lang="fr-FR" sz="2000" dirty="0">
                <a:solidFill>
                  <a:srgbClr val="000000"/>
                </a:solidFill>
              </a:rPr>
              <a:t>– </a:t>
            </a:r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la droite numérique dans ton cahier.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92500-7B2D-4D22-B884-34DCE97C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2" y="3079184"/>
            <a:ext cx="7969732" cy="1461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E00D8-28BA-4CFD-BCF3-FED16DC87319}"/>
              </a:ext>
            </a:extLst>
          </p:cNvPr>
          <p:cNvSpPr txBox="1"/>
          <p:nvPr/>
        </p:nvSpPr>
        <p:spPr>
          <a:xfrm>
            <a:off x="2399071" y="3079184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0.25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40159-2BF1-410C-B390-1F2DE857D12E}"/>
              </a:ext>
            </a:extLst>
          </p:cNvPr>
          <p:cNvSpPr txBox="1"/>
          <p:nvPr/>
        </p:nvSpPr>
        <p:spPr>
          <a:xfrm>
            <a:off x="6046839" y="3059060"/>
            <a:ext cx="95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1AD46-E4AF-433A-BF60-CB376136A46B}"/>
              </a:ext>
            </a:extLst>
          </p:cNvPr>
          <p:cNvSpPr txBox="1"/>
          <p:nvPr/>
        </p:nvSpPr>
        <p:spPr>
          <a:xfrm>
            <a:off x="478708" y="3148280"/>
            <a:ext cx="97028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 - 17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CE56C-9AC2-4AF5-9473-450B7E201E15}"/>
              </a:ext>
            </a:extLst>
          </p:cNvPr>
          <p:cNvSpPr txBox="1"/>
          <p:nvPr/>
        </p:nvSpPr>
        <p:spPr>
          <a:xfrm>
            <a:off x="190499" y="254000"/>
            <a:ext cx="9075039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D</a:t>
            </a:r>
            <a:r>
              <a:rPr lang="en-US" b="1" dirty="0" err="1">
                <a:solidFill>
                  <a:srgbClr val="000000"/>
                </a:solidFill>
              </a:rPr>
              <a:t>iscuss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000000"/>
                </a:solidFill>
              </a:rPr>
              <a:t>solve</a:t>
            </a:r>
            <a:r>
              <a:rPr lang="en-US" dirty="0">
                <a:solidFill>
                  <a:srgbClr val="000000"/>
                </a:solidFill>
              </a:rPr>
              <a:t> the following question with a partner.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Jane is covering her floor with tiles. The cost of covering the whole floor is $84. How much will she have spent on tiles when 25% of her floor is covered? Use a number line to help model.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err="1">
                <a:solidFill>
                  <a:srgbClr val="000000"/>
                </a:solidFill>
              </a:rPr>
              <a:t>Discute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b="1" dirty="0" err="1">
                <a:solidFill>
                  <a:srgbClr val="000000"/>
                </a:solidFill>
              </a:rPr>
              <a:t>résous</a:t>
            </a:r>
            <a:r>
              <a:rPr lang="en-US" dirty="0">
                <a:solidFill>
                  <a:srgbClr val="000000"/>
                </a:solidFill>
              </a:rPr>
              <a:t> la question </a:t>
            </a:r>
            <a:r>
              <a:rPr lang="en-US" dirty="0" err="1">
                <a:solidFill>
                  <a:srgbClr val="000000"/>
                </a:solidFill>
              </a:rPr>
              <a:t>suivante</a:t>
            </a:r>
            <a:r>
              <a:rPr lang="en-US" dirty="0">
                <a:solidFill>
                  <a:srgbClr val="000000"/>
                </a:solidFill>
              </a:rPr>
              <a:t> avec un </a:t>
            </a:r>
            <a:r>
              <a:rPr lang="en-US" dirty="0" err="1">
                <a:solidFill>
                  <a:srgbClr val="000000"/>
                </a:solidFill>
              </a:rPr>
              <a:t>partenaire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Jeanne recouvre son plancher de carreaux. Il en coûte 80 $ pour recouvrir toute la surface. Combien ses carreaux lui auront-ils coûté lorsqu’elle aura recouvert 25 % de son plancher? Utiliser une droite numérique pour faciliter la représentation du problème. Et s`il en coûte 84$ pour </a:t>
            </a:r>
            <a:r>
              <a:rPr lang="en-US" sz="1800" dirty="0" err="1">
                <a:solidFill>
                  <a:srgbClr val="000000"/>
                </a:solidFill>
              </a:rPr>
              <a:t>recouvrir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toute</a:t>
            </a:r>
            <a:r>
              <a:rPr lang="en-US" sz="1800" dirty="0">
                <a:solidFill>
                  <a:srgbClr val="000000"/>
                </a:solidFill>
              </a:rPr>
              <a:t> la surface?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C67CA1-E6E5-402B-9171-4413A06A807C}"/>
              </a:ext>
            </a:extLst>
          </p:cNvPr>
          <p:cNvCxnSpPr>
            <a:cxnSpLocks/>
          </p:cNvCxnSpPr>
          <p:nvPr/>
        </p:nvCxnSpPr>
        <p:spPr>
          <a:xfrm>
            <a:off x="265471" y="1678595"/>
            <a:ext cx="921282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817A96B-80C3-4754-BBC0-59651FEE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3" y="4717374"/>
            <a:ext cx="8651985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F9DE7E-CD96-4C6C-8F3E-DFA635DFE1EF}"/>
              </a:ext>
            </a:extLst>
          </p:cNvPr>
          <p:cNvSpPr txBox="1"/>
          <p:nvPr/>
        </p:nvSpPr>
        <p:spPr>
          <a:xfrm>
            <a:off x="999261" y="747623"/>
            <a:ext cx="8161477" cy="61247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Practice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1)</a:t>
            </a:r>
            <a:r>
              <a:rPr lang="fr-FR" sz="2000" b="1" dirty="0">
                <a:solidFill>
                  <a:srgbClr val="000000"/>
                </a:solidFill>
              </a:rPr>
              <a:t> Complete </a:t>
            </a:r>
            <a:r>
              <a:rPr lang="fr-FR" sz="2000" dirty="0">
                <a:solidFill>
                  <a:srgbClr val="000000"/>
                </a:solidFill>
              </a:rPr>
              <a:t>questions 4, 5, 6, 8, 9 and 10 on pages 192 and 193.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2) </a:t>
            </a:r>
            <a:r>
              <a:rPr lang="fr-FR" sz="2000" b="1" dirty="0">
                <a:solidFill>
                  <a:srgbClr val="000000"/>
                </a:solidFill>
              </a:rPr>
              <a:t>Extra </a:t>
            </a:r>
            <a:r>
              <a:rPr lang="fr-FR" sz="2000" b="1" dirty="0" err="1">
                <a:solidFill>
                  <a:srgbClr val="000000"/>
                </a:solidFill>
              </a:rPr>
              <a:t>worksheets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(</a:t>
            </a:r>
            <a:r>
              <a:rPr lang="fr-FR" sz="2000" dirty="0" err="1">
                <a:solidFill>
                  <a:srgbClr val="000000"/>
                </a:solidFill>
              </a:rPr>
              <a:t>Pizzazz</a:t>
            </a:r>
            <a:r>
              <a:rPr lang="fr-FR" sz="2000" dirty="0">
                <a:solidFill>
                  <a:srgbClr val="000000"/>
                </a:solidFill>
              </a:rPr>
              <a:t> and Cardinal)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Pratiquer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1) </a:t>
            </a:r>
            <a:r>
              <a:rPr lang="fr-FR" sz="2000" b="1" dirty="0">
                <a:solidFill>
                  <a:srgbClr val="000000"/>
                </a:solidFill>
              </a:rPr>
              <a:t>Complète</a:t>
            </a:r>
            <a:r>
              <a:rPr lang="fr-FR" sz="2000" dirty="0">
                <a:solidFill>
                  <a:srgbClr val="000000"/>
                </a:solidFill>
              </a:rPr>
              <a:t> les questions 4, 5, 6, 8, 9 et 10 aux pages 192 et 193.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2) </a:t>
            </a:r>
            <a:r>
              <a:rPr lang="fr-FR" sz="2000" b="1" dirty="0">
                <a:solidFill>
                  <a:srgbClr val="000000"/>
                </a:solidFill>
              </a:rPr>
              <a:t>Feuilles de travail supplémentaires </a:t>
            </a:r>
            <a:r>
              <a:rPr lang="fr-FR" sz="2000" dirty="0">
                <a:solidFill>
                  <a:srgbClr val="000000"/>
                </a:solidFill>
              </a:rPr>
              <a:t>(</a:t>
            </a:r>
            <a:r>
              <a:rPr lang="fr-FR" sz="2000" dirty="0" err="1">
                <a:solidFill>
                  <a:srgbClr val="000000"/>
                </a:solidFill>
              </a:rPr>
              <a:t>Pizzazz</a:t>
            </a:r>
            <a:r>
              <a:rPr lang="fr-FR" sz="2000" dirty="0">
                <a:solidFill>
                  <a:srgbClr val="000000"/>
                </a:solidFill>
              </a:rPr>
              <a:t> and Cardinal)</a:t>
            </a:r>
            <a:endParaRPr lang="en-US" sz="20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46E60-3B7B-450D-8420-46CD0722ADD5}"/>
              </a:ext>
            </a:extLst>
          </p:cNvPr>
          <p:cNvCxnSpPr>
            <a:cxnSpLocks/>
          </p:cNvCxnSpPr>
          <p:nvPr/>
        </p:nvCxnSpPr>
        <p:spPr>
          <a:xfrm>
            <a:off x="629265" y="3341146"/>
            <a:ext cx="8308258" cy="150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7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FCC4C0-1AEE-45B9-8FF8-865648D694CB}"/>
              </a:ext>
            </a:extLst>
          </p:cNvPr>
          <p:cNvCxnSpPr>
            <a:cxnSpLocks/>
          </p:cNvCxnSpPr>
          <p:nvPr/>
        </p:nvCxnSpPr>
        <p:spPr>
          <a:xfrm>
            <a:off x="819850" y="3810000"/>
            <a:ext cx="85203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8AD82E-FFF7-4F6F-AED8-DF02F1F52A02}"/>
              </a:ext>
            </a:extLst>
          </p:cNvPr>
          <p:cNvSpPr txBox="1"/>
          <p:nvPr/>
        </p:nvSpPr>
        <p:spPr>
          <a:xfrm>
            <a:off x="1203643" y="2194124"/>
            <a:ext cx="7752712" cy="6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 err="1"/>
              <a:t>Worksheet</a:t>
            </a:r>
            <a:r>
              <a:rPr lang="fr-CA" sz="1722" dirty="0"/>
              <a:t> – </a:t>
            </a:r>
            <a:r>
              <a:rPr lang="fr-CA" sz="1722" dirty="0" err="1"/>
              <a:t>Student</a:t>
            </a:r>
            <a:r>
              <a:rPr lang="fr-CA" sz="1722" dirty="0"/>
              <a:t> Homework Book pages 70 and 71  «</a:t>
            </a:r>
            <a:r>
              <a:rPr lang="fr-CA" sz="1722" dirty="0" err="1"/>
              <a:t>Relating</a:t>
            </a:r>
            <a:r>
              <a:rPr lang="fr-CA" sz="1722" dirty="0"/>
              <a:t> Fractions, </a:t>
            </a:r>
            <a:r>
              <a:rPr lang="fr-CA" sz="1722" dirty="0" err="1"/>
              <a:t>Decimals</a:t>
            </a:r>
            <a:r>
              <a:rPr lang="fr-CA" sz="1722" dirty="0"/>
              <a:t> and </a:t>
            </a:r>
            <a:r>
              <a:rPr lang="fr-CA" sz="1722" dirty="0" err="1"/>
              <a:t>Percents</a:t>
            </a:r>
            <a:r>
              <a:rPr lang="fr-CA" sz="1722" dirty="0"/>
              <a:t>»</a:t>
            </a:r>
            <a:endParaRPr lang="en-US" sz="172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3B1F-4135-4C5A-A1CB-794E7F2F5808}"/>
              </a:ext>
            </a:extLst>
          </p:cNvPr>
          <p:cNvSpPr txBox="1"/>
          <p:nvPr/>
        </p:nvSpPr>
        <p:spPr>
          <a:xfrm>
            <a:off x="1038606" y="4965033"/>
            <a:ext cx="7917749" cy="6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/>
              <a:t>Feuille de travail – Cahier d’activité et </a:t>
            </a:r>
            <a:r>
              <a:rPr lang="fr-CA" sz="1722" dirty="0" err="1"/>
              <a:t>exercises</a:t>
            </a:r>
            <a:r>
              <a:rPr lang="fr-CA" sz="1722" dirty="0"/>
              <a:t> pages 70 et 71 «Les fractions, les nombres décimaux et les pourcentages» </a:t>
            </a:r>
            <a:endParaRPr lang="en-US" sz="1722" dirty="0"/>
          </a:p>
        </p:txBody>
      </p:sp>
    </p:spTree>
    <p:extLst>
      <p:ext uri="{BB962C8B-B14F-4D97-AF65-F5344CB8AC3E}">
        <p14:creationId xmlns:p14="http://schemas.microsoft.com/office/powerpoint/2010/main" val="216487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75EE6-DBB2-454E-B38F-F8CA4BDF8903}"/>
              </a:ext>
            </a:extLst>
          </p:cNvPr>
          <p:cNvSpPr txBox="1"/>
          <p:nvPr/>
        </p:nvSpPr>
        <p:spPr>
          <a:xfrm>
            <a:off x="3090606" y="3020142"/>
            <a:ext cx="325762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400" dirty="0">
                <a:solidFill>
                  <a:srgbClr val="000000"/>
                </a:solidFill>
              </a:rPr>
              <a:t>J</a:t>
            </a:r>
            <a:r>
              <a:rPr lang="en-US" sz="2400" dirty="0" err="1">
                <a:solidFill>
                  <a:srgbClr val="000000"/>
                </a:solidFill>
              </a:rPr>
              <a:t>ournal</a:t>
            </a:r>
            <a:r>
              <a:rPr lang="en-US" sz="2400" dirty="0">
                <a:solidFill>
                  <a:srgbClr val="000000"/>
                </a:solidFill>
              </a:rPr>
              <a:t> Question N6 #2</a:t>
            </a:r>
          </a:p>
        </p:txBody>
      </p:sp>
    </p:spTree>
    <p:extLst>
      <p:ext uri="{BB962C8B-B14F-4D97-AF65-F5344CB8AC3E}">
        <p14:creationId xmlns:p14="http://schemas.microsoft.com/office/powerpoint/2010/main" val="41496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FFC0F-1A83-46DB-8674-324BBC4488D7}"/>
              </a:ext>
            </a:extLst>
          </p:cNvPr>
          <p:cNvSpPr txBox="1"/>
          <p:nvPr/>
        </p:nvSpPr>
        <p:spPr>
          <a:xfrm>
            <a:off x="1487129" y="1029618"/>
            <a:ext cx="6526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Interactive Online Games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Fraction Percentage Matching (transum.org)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Fraction Games | Decimal Games | Math Playground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0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7CDB9-E118-49B5-9DD9-8A8A836EB473}"/>
              </a:ext>
            </a:extLst>
          </p:cNvPr>
          <p:cNvSpPr txBox="1"/>
          <p:nvPr/>
        </p:nvSpPr>
        <p:spPr>
          <a:xfrm>
            <a:off x="688258" y="4519152"/>
            <a:ext cx="92964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</a:rPr>
              <a:t>Copie</a:t>
            </a:r>
            <a:r>
              <a:rPr lang="fr-FR" sz="2800" dirty="0">
                <a:solidFill>
                  <a:srgbClr val="000000"/>
                </a:solidFill>
              </a:rPr>
              <a:t> l’objectif dans ton cahier. 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r>
              <a:rPr lang="fr-FR" sz="2800" dirty="0">
                <a:solidFill>
                  <a:srgbClr val="000000"/>
                </a:solidFill>
              </a:rPr>
              <a:t>N6 - Je peux démontrer une compréhension de pourcentages de façon concrète, imagée et symbolique.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1583FC-91AB-47AA-817B-E3F2FCEF42B3}"/>
              </a:ext>
            </a:extLst>
          </p:cNvPr>
          <p:cNvCxnSpPr/>
          <p:nvPr/>
        </p:nvCxnSpPr>
        <p:spPr>
          <a:xfrm>
            <a:off x="439682" y="383921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30B26F4-8250-468B-B149-B148A2BF22D9}"/>
              </a:ext>
            </a:extLst>
          </p:cNvPr>
          <p:cNvSpPr txBox="1"/>
          <p:nvPr/>
        </p:nvSpPr>
        <p:spPr>
          <a:xfrm>
            <a:off x="688258" y="908240"/>
            <a:ext cx="85122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</a:rPr>
              <a:t>Copy</a:t>
            </a:r>
            <a:r>
              <a:rPr lang="fr-FR" sz="2800" dirty="0">
                <a:solidFill>
                  <a:srgbClr val="000000"/>
                </a:solidFill>
              </a:rPr>
              <a:t> the </a:t>
            </a:r>
            <a:r>
              <a:rPr lang="fr-FR" sz="2800" dirty="0" err="1">
                <a:solidFill>
                  <a:srgbClr val="000000"/>
                </a:solidFill>
              </a:rPr>
              <a:t>outcome</a:t>
            </a:r>
            <a:r>
              <a:rPr lang="fr-FR" sz="2800" dirty="0">
                <a:solidFill>
                  <a:srgbClr val="000000"/>
                </a:solidFill>
              </a:rPr>
              <a:t> in </a:t>
            </a:r>
            <a:r>
              <a:rPr lang="fr-FR" sz="2800" dirty="0" err="1">
                <a:solidFill>
                  <a:srgbClr val="000000"/>
                </a:solidFill>
              </a:rPr>
              <a:t>your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  <a:r>
              <a:rPr lang="fr-FR" sz="2800" dirty="0" err="1">
                <a:solidFill>
                  <a:srgbClr val="000000"/>
                </a:solidFill>
              </a:rPr>
              <a:t>scribbler</a:t>
            </a:r>
            <a:r>
              <a:rPr lang="fr-FR" sz="2800" dirty="0">
                <a:solidFill>
                  <a:srgbClr val="000000"/>
                </a:solidFill>
              </a:rPr>
              <a:t>. 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r>
              <a:rPr lang="fr-FR" sz="2800" dirty="0">
                <a:solidFill>
                  <a:srgbClr val="000000"/>
                </a:solidFill>
              </a:rPr>
              <a:t>N6 – I can </a:t>
            </a:r>
            <a:r>
              <a:rPr lang="fr-FR" sz="2800" dirty="0" err="1">
                <a:solidFill>
                  <a:srgbClr val="000000"/>
                </a:solidFill>
              </a:rPr>
              <a:t>demonstrate</a:t>
            </a:r>
            <a:r>
              <a:rPr lang="fr-FR" sz="2800" dirty="0">
                <a:solidFill>
                  <a:srgbClr val="000000"/>
                </a:solidFill>
              </a:rPr>
              <a:t> an </a:t>
            </a:r>
            <a:r>
              <a:rPr lang="fr-FR" sz="2800" dirty="0" err="1">
                <a:solidFill>
                  <a:srgbClr val="000000"/>
                </a:solidFill>
              </a:rPr>
              <a:t>understanding</a:t>
            </a:r>
            <a:r>
              <a:rPr lang="fr-FR" sz="2800" dirty="0">
                <a:solidFill>
                  <a:srgbClr val="000000"/>
                </a:solidFill>
              </a:rPr>
              <a:t> of percentages </a:t>
            </a:r>
            <a:r>
              <a:rPr lang="fr-FR" sz="2800" dirty="0" err="1">
                <a:solidFill>
                  <a:srgbClr val="000000"/>
                </a:solidFill>
              </a:rPr>
              <a:t>concretely</a:t>
            </a:r>
            <a:r>
              <a:rPr lang="fr-FR" sz="2800" dirty="0">
                <a:solidFill>
                  <a:srgbClr val="000000"/>
                </a:solidFill>
              </a:rPr>
              <a:t>, </a:t>
            </a:r>
            <a:r>
              <a:rPr lang="fr-FR" sz="2800" dirty="0" err="1">
                <a:solidFill>
                  <a:srgbClr val="000000"/>
                </a:solidFill>
              </a:rPr>
              <a:t>pictorially</a:t>
            </a:r>
            <a:r>
              <a:rPr lang="fr-FR" sz="2800" dirty="0">
                <a:solidFill>
                  <a:srgbClr val="000000"/>
                </a:solidFill>
              </a:rPr>
              <a:t> and </a:t>
            </a:r>
            <a:r>
              <a:rPr lang="fr-FR" sz="2800" dirty="0" err="1">
                <a:solidFill>
                  <a:srgbClr val="000000"/>
                </a:solidFill>
              </a:rPr>
              <a:t>symbolically</a:t>
            </a:r>
            <a:r>
              <a:rPr lang="fr-FR" sz="2800" dirty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93853-03F3-462E-9848-89BC7300212A}"/>
              </a:ext>
            </a:extLst>
          </p:cNvPr>
          <p:cNvSpPr txBox="1"/>
          <p:nvPr/>
        </p:nvSpPr>
        <p:spPr>
          <a:xfrm>
            <a:off x="1103672" y="1540895"/>
            <a:ext cx="747005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Watch the following videos to learn about percentages.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Visionne</a:t>
            </a:r>
            <a:r>
              <a:rPr lang="en-US" sz="2400" dirty="0"/>
              <a:t> les vid</a:t>
            </a:r>
            <a:r>
              <a:rPr lang="fr-CA" sz="2400" dirty="0" err="1"/>
              <a:t>éos</a:t>
            </a:r>
            <a:r>
              <a:rPr lang="fr-CA" sz="2400" dirty="0"/>
              <a:t> suivantes à propos des pourcentages.</a:t>
            </a:r>
            <a:endParaRPr lang="en-US" sz="2400" dirty="0"/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Math Antics - What Are Percentages? – YouTube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Relating Fractions, Decimals, and </a:t>
            </a:r>
            <a:r>
              <a:rPr lang="en-US" sz="2400" dirty="0" err="1">
                <a:hlinkClick r:id="rId3"/>
              </a:rPr>
              <a:t>Percents</a:t>
            </a:r>
            <a:r>
              <a:rPr lang="en-US" sz="2400" dirty="0">
                <a:hlinkClick r:id="rId3"/>
              </a:rPr>
              <a:t> - YouTube</a:t>
            </a:r>
            <a:endParaRPr lang="en-US" sz="2400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70C643-C05B-46F9-8F6B-96A505263177}"/>
              </a:ext>
            </a:extLst>
          </p:cNvPr>
          <p:cNvCxnSpPr>
            <a:cxnSpLocks/>
          </p:cNvCxnSpPr>
          <p:nvPr/>
        </p:nvCxnSpPr>
        <p:spPr>
          <a:xfrm>
            <a:off x="914400" y="2344712"/>
            <a:ext cx="727587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9B0A4-275A-4D12-AB9A-78222B49D672}"/>
              </a:ext>
            </a:extLst>
          </p:cNvPr>
          <p:cNvSpPr txBox="1"/>
          <p:nvPr/>
        </p:nvSpPr>
        <p:spPr>
          <a:xfrm>
            <a:off x="557161" y="3600864"/>
            <a:ext cx="915711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Discute</a:t>
            </a:r>
            <a:r>
              <a:rPr lang="en-US" sz="2000" dirty="0">
                <a:solidFill>
                  <a:srgbClr val="000000"/>
                </a:solidFill>
              </a:rPr>
              <a:t> la section </a:t>
            </a:r>
            <a:r>
              <a:rPr lang="en-US" sz="2000" dirty="0" err="1">
                <a:solidFill>
                  <a:srgbClr val="000000"/>
                </a:solidFill>
              </a:rPr>
              <a:t>Pré</a:t>
            </a:r>
            <a:r>
              <a:rPr lang="en-US" sz="2000" dirty="0">
                <a:solidFill>
                  <a:srgbClr val="000000"/>
                </a:solidFill>
              </a:rPr>
              <a:t>-Explore à la page 186 avec un </a:t>
            </a:r>
            <a:r>
              <a:rPr lang="en-US" sz="2000" dirty="0" err="1">
                <a:solidFill>
                  <a:srgbClr val="000000"/>
                </a:solidFill>
              </a:rPr>
              <a:t>partenaire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Lis</a:t>
            </a:r>
            <a:r>
              <a:rPr lang="en-US" sz="2000" dirty="0">
                <a:solidFill>
                  <a:srgbClr val="000000"/>
                </a:solidFill>
              </a:rPr>
              <a:t> la section </a:t>
            </a:r>
            <a:r>
              <a:rPr lang="en-US" sz="2000" dirty="0" err="1">
                <a:solidFill>
                  <a:srgbClr val="000000"/>
                </a:solidFill>
              </a:rPr>
              <a:t>Découvre</a:t>
            </a:r>
            <a:r>
              <a:rPr lang="en-US" sz="2000" dirty="0">
                <a:solidFill>
                  <a:srgbClr val="000000"/>
                </a:solidFill>
              </a:rPr>
              <a:t> à la page 187. </a:t>
            </a:r>
            <a:r>
              <a:rPr lang="en-US" sz="2000" b="1" dirty="0" err="1">
                <a:solidFill>
                  <a:srgbClr val="000000"/>
                </a:solidFill>
              </a:rPr>
              <a:t>Copie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la </a:t>
            </a:r>
            <a:r>
              <a:rPr lang="en-US" sz="2000" dirty="0" err="1">
                <a:solidFill>
                  <a:srgbClr val="000000"/>
                </a:solidFill>
              </a:rPr>
              <a:t>définition</a:t>
            </a:r>
            <a:r>
              <a:rPr lang="en-US" sz="2000" dirty="0">
                <a:solidFill>
                  <a:srgbClr val="000000"/>
                </a:solidFill>
              </a:rPr>
              <a:t> pour un </a:t>
            </a:r>
            <a:r>
              <a:rPr lang="en-US" sz="2000" u="sng" dirty="0" err="1">
                <a:solidFill>
                  <a:srgbClr val="000000"/>
                </a:solidFill>
              </a:rPr>
              <a:t>pourcentage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F463B-8E76-43D8-83BE-EAFE9B5AF8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1" y="4832145"/>
            <a:ext cx="8484108" cy="26154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BFBAB1-DD9A-4EC7-B4EA-CE8CF3DA948E}"/>
              </a:ext>
            </a:extLst>
          </p:cNvPr>
          <p:cNvCxnSpPr/>
          <p:nvPr/>
        </p:nvCxnSpPr>
        <p:spPr>
          <a:xfrm>
            <a:off x="433636" y="3445924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B32A26-1A7F-410A-9920-C1650DECEECF}"/>
              </a:ext>
            </a:extLst>
          </p:cNvPr>
          <p:cNvSpPr txBox="1"/>
          <p:nvPr/>
        </p:nvSpPr>
        <p:spPr>
          <a:xfrm>
            <a:off x="433636" y="172417"/>
            <a:ext cx="8052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Discuss</a:t>
            </a:r>
            <a:r>
              <a:rPr lang="fr-CA" dirty="0"/>
              <a:t> the Pre-Explore on the top of page 186 </a:t>
            </a:r>
            <a:r>
              <a:rPr lang="fr-CA" dirty="0" err="1"/>
              <a:t>with</a:t>
            </a:r>
            <a:r>
              <a:rPr lang="fr-CA" dirty="0"/>
              <a:t> a </a:t>
            </a:r>
            <a:r>
              <a:rPr lang="fr-CA" dirty="0" err="1"/>
              <a:t>partner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b="1" dirty="0"/>
              <a:t>Read</a:t>
            </a:r>
            <a:r>
              <a:rPr lang="fr-CA" dirty="0"/>
              <a:t> the </a:t>
            </a:r>
            <a:r>
              <a:rPr lang="fr-CA" dirty="0" err="1"/>
              <a:t>Connect</a:t>
            </a:r>
            <a:r>
              <a:rPr lang="fr-CA" dirty="0"/>
              <a:t> on page 187 and </a:t>
            </a:r>
            <a:r>
              <a:rPr lang="fr-CA" b="1" dirty="0"/>
              <a:t>copy</a:t>
            </a:r>
            <a:r>
              <a:rPr lang="fr-CA" dirty="0"/>
              <a:t> the </a:t>
            </a:r>
            <a:r>
              <a:rPr lang="fr-CA" dirty="0" err="1"/>
              <a:t>definition</a:t>
            </a:r>
            <a:r>
              <a:rPr lang="fr-CA" dirty="0"/>
              <a:t> for a </a:t>
            </a:r>
            <a:r>
              <a:rPr lang="fr-CA" u="sng" dirty="0"/>
              <a:t>percentage</a:t>
            </a:r>
            <a:r>
              <a:rPr lang="fr-CA" dirty="0"/>
              <a:t>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A282A-ADD1-4C7B-8AFD-CD15028A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55" y="1357711"/>
            <a:ext cx="8132714" cy="19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42C91-C8D8-40EC-9DA3-74322FAF42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9" y="1607574"/>
            <a:ext cx="2986278" cy="2966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2E1BE-6C6D-48FE-A5A8-CFCBEABE6C65}"/>
              </a:ext>
            </a:extLst>
          </p:cNvPr>
          <p:cNvSpPr txBox="1"/>
          <p:nvPr/>
        </p:nvSpPr>
        <p:spPr>
          <a:xfrm>
            <a:off x="4227051" y="4079978"/>
            <a:ext cx="5030851" cy="30931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dirty="0" err="1">
                <a:solidFill>
                  <a:srgbClr val="000000"/>
                </a:solidFill>
              </a:rPr>
              <a:t>Exemple</a:t>
            </a:r>
            <a:r>
              <a:rPr lang="en-US" sz="1500" dirty="0">
                <a:solidFill>
                  <a:srgbClr val="000000"/>
                </a:solidFill>
              </a:rPr>
              <a:t>: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Quelle fraction, </a:t>
            </a:r>
            <a:r>
              <a:rPr lang="en-US" sz="1500" dirty="0" err="1">
                <a:solidFill>
                  <a:srgbClr val="000000"/>
                </a:solidFill>
              </a:rPr>
              <a:t>nombre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décimal</a:t>
            </a:r>
            <a:r>
              <a:rPr lang="en-US" sz="1500" dirty="0">
                <a:solidFill>
                  <a:srgbClr val="000000"/>
                </a:solidFill>
              </a:rPr>
              <a:t>, rapport et </a:t>
            </a:r>
            <a:r>
              <a:rPr lang="en-US" sz="1500" dirty="0" err="1">
                <a:solidFill>
                  <a:srgbClr val="000000"/>
                </a:solidFill>
              </a:rPr>
              <a:t>pourcentage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est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fr-FR" sz="1500" dirty="0">
                <a:solidFill>
                  <a:srgbClr val="000000"/>
                </a:solidFill>
              </a:rPr>
              <a:t>représenté dans la grille de cent?</a:t>
            </a:r>
          </a:p>
          <a:p>
            <a:endParaRPr lang="fr-FR" sz="1500" dirty="0">
              <a:solidFill>
                <a:srgbClr val="000000"/>
              </a:solidFill>
            </a:endParaRPr>
          </a:p>
          <a:p>
            <a:r>
              <a:rPr lang="fr-FR" sz="1500" u="sng" dirty="0">
                <a:solidFill>
                  <a:srgbClr val="000000"/>
                </a:solidFill>
              </a:rPr>
              <a:t> 77 </a:t>
            </a:r>
            <a:r>
              <a:rPr lang="fr-FR" sz="1500" dirty="0">
                <a:solidFill>
                  <a:srgbClr val="000000"/>
                </a:solidFill>
              </a:rPr>
              <a:t>   	est la fraction    </a:t>
            </a:r>
          </a:p>
          <a:p>
            <a:r>
              <a:rPr lang="fr-FR" sz="1500" dirty="0">
                <a:solidFill>
                  <a:srgbClr val="000000"/>
                </a:solidFill>
              </a:rPr>
              <a:t>100</a:t>
            </a:r>
          </a:p>
          <a:p>
            <a:endParaRPr lang="fr-FR" sz="1500" dirty="0">
              <a:solidFill>
                <a:srgbClr val="000000"/>
              </a:solidFill>
            </a:endParaRPr>
          </a:p>
          <a:p>
            <a:r>
              <a:rPr lang="fr-FR" sz="1500" dirty="0">
                <a:solidFill>
                  <a:srgbClr val="000000"/>
                </a:solidFill>
              </a:rPr>
              <a:t>0,77   	est le nombre décimal</a:t>
            </a:r>
          </a:p>
          <a:p>
            <a:endParaRPr lang="fr-FR" sz="1500" u="sng" dirty="0">
              <a:solidFill>
                <a:srgbClr val="000000"/>
              </a:solidFill>
            </a:endParaRPr>
          </a:p>
          <a:p>
            <a:r>
              <a:rPr lang="fr-FR" sz="1500" dirty="0">
                <a:solidFill>
                  <a:srgbClr val="000000"/>
                </a:solidFill>
              </a:rPr>
              <a:t>77:100 	est le rapport</a:t>
            </a:r>
          </a:p>
          <a:p>
            <a:endParaRPr lang="fr-FR" sz="1500" dirty="0">
              <a:solidFill>
                <a:srgbClr val="000000"/>
              </a:solidFill>
            </a:endParaRPr>
          </a:p>
          <a:p>
            <a:r>
              <a:rPr lang="fr-FR" sz="1500" dirty="0">
                <a:solidFill>
                  <a:srgbClr val="000000"/>
                </a:solidFill>
              </a:rPr>
              <a:t>77%  	est le pourcentage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94E3A-E23B-474C-B7BE-C632EB085D6E}"/>
              </a:ext>
            </a:extLst>
          </p:cNvPr>
          <p:cNvSpPr txBox="1"/>
          <p:nvPr/>
        </p:nvSpPr>
        <p:spPr>
          <a:xfrm>
            <a:off x="4176935" y="242696"/>
            <a:ext cx="50783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Example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fr-CA" sz="1600" dirty="0" err="1">
                <a:solidFill>
                  <a:srgbClr val="000000"/>
                </a:solidFill>
              </a:rPr>
              <a:t>What</a:t>
            </a:r>
            <a:r>
              <a:rPr lang="fr-CA" sz="1600" dirty="0">
                <a:solidFill>
                  <a:srgbClr val="000000"/>
                </a:solidFill>
              </a:rPr>
              <a:t> fraction, </a:t>
            </a:r>
            <a:r>
              <a:rPr lang="fr-CA" sz="1600" dirty="0" err="1">
                <a:solidFill>
                  <a:srgbClr val="000000"/>
                </a:solidFill>
              </a:rPr>
              <a:t>decimal</a:t>
            </a:r>
            <a:r>
              <a:rPr lang="fr-CA" sz="1600" dirty="0">
                <a:solidFill>
                  <a:srgbClr val="000000"/>
                </a:solidFill>
              </a:rPr>
              <a:t>, ratio and percentage </a:t>
            </a:r>
            <a:r>
              <a:rPr lang="fr-CA" sz="1600" dirty="0" err="1">
                <a:solidFill>
                  <a:srgbClr val="000000"/>
                </a:solidFill>
              </a:rPr>
              <a:t>is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r>
              <a:rPr lang="fr-CA" sz="1600" dirty="0" err="1">
                <a:solidFill>
                  <a:srgbClr val="000000"/>
                </a:solidFill>
              </a:rPr>
              <a:t>represented</a:t>
            </a:r>
            <a:r>
              <a:rPr lang="fr-CA" sz="1600" dirty="0">
                <a:solidFill>
                  <a:srgbClr val="000000"/>
                </a:solidFill>
              </a:rPr>
              <a:t> by the </a:t>
            </a:r>
            <a:r>
              <a:rPr lang="fr-CA" sz="1600" dirty="0" err="1">
                <a:solidFill>
                  <a:srgbClr val="000000"/>
                </a:solidFill>
              </a:rPr>
              <a:t>hundred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r>
              <a:rPr lang="fr-CA" sz="1600" dirty="0" err="1">
                <a:solidFill>
                  <a:srgbClr val="000000"/>
                </a:solidFill>
              </a:rPr>
              <a:t>grid</a:t>
            </a:r>
            <a:r>
              <a:rPr lang="fr-FR" sz="1600" dirty="0">
                <a:solidFill>
                  <a:srgbClr val="000000"/>
                </a:solidFill>
              </a:rPr>
              <a:t>?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u="sng" dirty="0">
                <a:solidFill>
                  <a:srgbClr val="000000"/>
                </a:solidFill>
              </a:rPr>
              <a:t> 77 </a:t>
            </a:r>
            <a:r>
              <a:rPr lang="fr-FR" sz="1600" dirty="0">
                <a:solidFill>
                  <a:srgbClr val="000000"/>
                </a:solidFill>
              </a:rPr>
              <a:t>   	</a:t>
            </a:r>
            <a:r>
              <a:rPr lang="fr-FR" sz="1600" dirty="0" err="1">
                <a:solidFill>
                  <a:srgbClr val="000000"/>
                </a:solidFill>
              </a:rPr>
              <a:t>is</a:t>
            </a:r>
            <a:r>
              <a:rPr lang="fr-FR" sz="1600" dirty="0">
                <a:solidFill>
                  <a:srgbClr val="000000"/>
                </a:solidFill>
              </a:rPr>
              <a:t> the fraction    </a:t>
            </a:r>
          </a:p>
          <a:p>
            <a:r>
              <a:rPr lang="fr-FR" sz="1600" dirty="0">
                <a:solidFill>
                  <a:srgbClr val="000000"/>
                </a:solidFill>
              </a:rPr>
              <a:t>100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0.77   	</a:t>
            </a:r>
            <a:r>
              <a:rPr lang="fr-FR" sz="1600" dirty="0" err="1">
                <a:solidFill>
                  <a:srgbClr val="000000"/>
                </a:solidFill>
              </a:rPr>
              <a:t>is</a:t>
            </a:r>
            <a:r>
              <a:rPr lang="fr-FR" sz="1600" dirty="0">
                <a:solidFill>
                  <a:srgbClr val="000000"/>
                </a:solidFill>
              </a:rPr>
              <a:t> the </a:t>
            </a:r>
            <a:r>
              <a:rPr lang="fr-FR" sz="1600" dirty="0" err="1">
                <a:solidFill>
                  <a:srgbClr val="000000"/>
                </a:solidFill>
              </a:rPr>
              <a:t>decimal</a:t>
            </a:r>
            <a:endParaRPr lang="fr-FR" sz="1600" dirty="0">
              <a:solidFill>
                <a:srgbClr val="000000"/>
              </a:solidFill>
            </a:endParaRPr>
          </a:p>
          <a:p>
            <a:endParaRPr lang="fr-FR" sz="1600" u="sng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77:100 	</a:t>
            </a:r>
            <a:r>
              <a:rPr lang="fr-FR" sz="1600" dirty="0" err="1">
                <a:solidFill>
                  <a:srgbClr val="000000"/>
                </a:solidFill>
              </a:rPr>
              <a:t>is</a:t>
            </a:r>
            <a:r>
              <a:rPr lang="fr-FR" sz="1600" dirty="0">
                <a:solidFill>
                  <a:srgbClr val="000000"/>
                </a:solidFill>
              </a:rPr>
              <a:t> the ratio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77%  	</a:t>
            </a:r>
            <a:r>
              <a:rPr lang="fr-FR" sz="1600" dirty="0" err="1">
                <a:solidFill>
                  <a:srgbClr val="000000"/>
                </a:solidFill>
              </a:rPr>
              <a:t>is</a:t>
            </a:r>
            <a:r>
              <a:rPr lang="fr-FR" sz="1600" dirty="0">
                <a:solidFill>
                  <a:srgbClr val="000000"/>
                </a:solidFill>
              </a:rPr>
              <a:t> the percentage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9A1374-218E-4922-BC17-4D2F05FCF01E}"/>
              </a:ext>
            </a:extLst>
          </p:cNvPr>
          <p:cNvCxnSpPr>
            <a:cxnSpLocks/>
          </p:cNvCxnSpPr>
          <p:nvPr/>
        </p:nvCxnSpPr>
        <p:spPr>
          <a:xfrm>
            <a:off x="4001729" y="3810000"/>
            <a:ext cx="58796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8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BB3F1-45BA-477D-94B6-34372F478D53}"/>
              </a:ext>
            </a:extLst>
          </p:cNvPr>
          <p:cNvSpPr txBox="1"/>
          <p:nvPr/>
        </p:nvSpPr>
        <p:spPr>
          <a:xfrm>
            <a:off x="629265" y="1217561"/>
            <a:ext cx="9448800" cy="54168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Practice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1. Hundred grid </a:t>
            </a:r>
            <a:r>
              <a:rPr lang="en-US" sz="2000" b="1" dirty="0">
                <a:solidFill>
                  <a:srgbClr val="000000"/>
                </a:solidFill>
              </a:rPr>
              <a:t>worksheet</a:t>
            </a:r>
            <a:r>
              <a:rPr lang="en-US" sz="2000" dirty="0">
                <a:solidFill>
                  <a:srgbClr val="000000"/>
                </a:solidFill>
              </a:rPr>
              <a:t> (2 sided – to color and represent as percentages, fractions decimals and ratios)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b="1" dirty="0">
                <a:solidFill>
                  <a:srgbClr val="000000"/>
                </a:solidFill>
              </a:rPr>
              <a:t>Complete</a:t>
            </a:r>
            <a:r>
              <a:rPr lang="en-US" sz="2000" dirty="0">
                <a:solidFill>
                  <a:srgbClr val="000000"/>
                </a:solidFill>
              </a:rPr>
              <a:t> questions 1, 2, 6, 8, 10, 11 and 12 on pages 188 and 189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Pratiquer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fr-FR" sz="2000" b="1" dirty="0">
                <a:solidFill>
                  <a:srgbClr val="000000"/>
                </a:solidFill>
              </a:rPr>
              <a:t>Feuille</a:t>
            </a:r>
            <a:r>
              <a:rPr lang="fr-FR" sz="2000" dirty="0">
                <a:solidFill>
                  <a:srgbClr val="000000"/>
                </a:solidFill>
              </a:rPr>
              <a:t> de grilles de cent (2 côtés - à colorer et déterminer les pourcentages,</a:t>
            </a:r>
          </a:p>
          <a:p>
            <a:r>
              <a:rPr lang="fr-FR" sz="2000" dirty="0">
                <a:solidFill>
                  <a:srgbClr val="000000"/>
                </a:solidFill>
              </a:rPr>
              <a:t>les fractions, les nombres décimaux et les rapports)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2. </a:t>
            </a:r>
            <a:r>
              <a:rPr lang="fr-FR" sz="2000" b="1" dirty="0">
                <a:solidFill>
                  <a:srgbClr val="000000"/>
                </a:solidFill>
              </a:rPr>
              <a:t>Complète</a:t>
            </a:r>
            <a:r>
              <a:rPr lang="fr-FR" sz="2000" dirty="0">
                <a:solidFill>
                  <a:srgbClr val="000000"/>
                </a:solidFill>
              </a:rPr>
              <a:t> les questions 1, 2, 6, 8, 10, 11 et 12 aux pages </a:t>
            </a:r>
            <a:r>
              <a:rPr lang="en-US" sz="2000" dirty="0">
                <a:solidFill>
                  <a:srgbClr val="000000"/>
                </a:solidFill>
              </a:rPr>
              <a:t>188 et 189.</a:t>
            </a:r>
          </a:p>
          <a:p>
            <a:endParaRPr lang="en-US" sz="1300" dirty="0">
              <a:solidFill>
                <a:srgbClr val="000000"/>
              </a:solidFill>
              <a:latin typeface="Arial - 22"/>
            </a:endParaRPr>
          </a:p>
          <a:p>
            <a:endParaRPr lang="en-US" sz="1300" dirty="0">
              <a:solidFill>
                <a:srgbClr val="000000"/>
              </a:solidFill>
              <a:latin typeface="Arial - 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56BD2F-6F76-4B02-96FB-D1709994E4A1}"/>
              </a:ext>
            </a:extLst>
          </p:cNvPr>
          <p:cNvCxnSpPr>
            <a:cxnSpLocks/>
          </p:cNvCxnSpPr>
          <p:nvPr/>
        </p:nvCxnSpPr>
        <p:spPr>
          <a:xfrm>
            <a:off x="629265" y="3616449"/>
            <a:ext cx="8308258" cy="150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3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FCC4C0-1AEE-45B9-8FF8-865648D694CB}"/>
              </a:ext>
            </a:extLst>
          </p:cNvPr>
          <p:cNvCxnSpPr>
            <a:cxnSpLocks/>
          </p:cNvCxnSpPr>
          <p:nvPr/>
        </p:nvCxnSpPr>
        <p:spPr>
          <a:xfrm>
            <a:off x="819850" y="3810000"/>
            <a:ext cx="85203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8AD82E-FFF7-4F6F-AED8-DF02F1F52A02}"/>
              </a:ext>
            </a:extLst>
          </p:cNvPr>
          <p:cNvSpPr txBox="1"/>
          <p:nvPr/>
        </p:nvSpPr>
        <p:spPr>
          <a:xfrm>
            <a:off x="1203643" y="2194124"/>
            <a:ext cx="7752712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 err="1"/>
              <a:t>Worksheet</a:t>
            </a:r>
            <a:r>
              <a:rPr lang="fr-CA" sz="1722" dirty="0"/>
              <a:t> – </a:t>
            </a:r>
            <a:r>
              <a:rPr lang="fr-CA" sz="1722" dirty="0" err="1"/>
              <a:t>Student</a:t>
            </a:r>
            <a:r>
              <a:rPr lang="fr-CA" sz="1722" dirty="0"/>
              <a:t> Homework Book pages 68 and 69  «</a:t>
            </a:r>
            <a:r>
              <a:rPr lang="fr-CA" sz="1722" dirty="0" err="1"/>
              <a:t>Exploring</a:t>
            </a:r>
            <a:r>
              <a:rPr lang="fr-CA" sz="1722" dirty="0"/>
              <a:t> Percentages»</a:t>
            </a:r>
            <a:endParaRPr lang="en-US" sz="172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3B1F-4135-4C5A-A1CB-794E7F2F5808}"/>
              </a:ext>
            </a:extLst>
          </p:cNvPr>
          <p:cNvSpPr txBox="1"/>
          <p:nvPr/>
        </p:nvSpPr>
        <p:spPr>
          <a:xfrm>
            <a:off x="593708" y="5061825"/>
            <a:ext cx="8658447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22" dirty="0"/>
              <a:t>Feuille de travail – Cahier d’activité et </a:t>
            </a:r>
            <a:r>
              <a:rPr lang="fr-CA" sz="1722" dirty="0" err="1"/>
              <a:t>exercises</a:t>
            </a:r>
            <a:r>
              <a:rPr lang="fr-CA" sz="1722" dirty="0"/>
              <a:t> pages 68 et 69 «Explorer les pourcentages» </a:t>
            </a:r>
            <a:endParaRPr lang="en-US" sz="1722" dirty="0"/>
          </a:p>
        </p:txBody>
      </p:sp>
    </p:spTree>
    <p:extLst>
      <p:ext uri="{BB962C8B-B14F-4D97-AF65-F5344CB8AC3E}">
        <p14:creationId xmlns:p14="http://schemas.microsoft.com/office/powerpoint/2010/main" val="41613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C4640-731D-49F7-94EC-4506EC178FE3}"/>
              </a:ext>
            </a:extLst>
          </p:cNvPr>
          <p:cNvSpPr txBox="1"/>
          <p:nvPr/>
        </p:nvSpPr>
        <p:spPr>
          <a:xfrm>
            <a:off x="2790461" y="2507313"/>
            <a:ext cx="3708146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800" dirty="0">
                <a:solidFill>
                  <a:srgbClr val="000000"/>
                </a:solidFill>
              </a:rPr>
              <a:t>J</a:t>
            </a:r>
            <a:r>
              <a:rPr lang="en-US" sz="2800" dirty="0" err="1">
                <a:solidFill>
                  <a:srgbClr val="000000"/>
                </a:solidFill>
              </a:rPr>
              <a:t>ournal</a:t>
            </a:r>
            <a:r>
              <a:rPr lang="en-US" sz="2800" dirty="0">
                <a:solidFill>
                  <a:srgbClr val="000000"/>
                </a:solidFill>
              </a:rPr>
              <a:t> Question N6 #1</a:t>
            </a:r>
          </a:p>
        </p:txBody>
      </p:sp>
    </p:spTree>
    <p:extLst>
      <p:ext uri="{BB962C8B-B14F-4D97-AF65-F5344CB8AC3E}">
        <p14:creationId xmlns:p14="http://schemas.microsoft.com/office/powerpoint/2010/main" val="197901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9102A-6BEB-4207-8DD1-791866C9C24C}"/>
              </a:ext>
            </a:extLst>
          </p:cNvPr>
          <p:cNvSpPr txBox="1"/>
          <p:nvPr/>
        </p:nvSpPr>
        <p:spPr>
          <a:xfrm>
            <a:off x="1092609" y="1692788"/>
            <a:ext cx="8778977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Look </a:t>
            </a:r>
            <a:r>
              <a:rPr lang="en-US" sz="2000" dirty="0">
                <a:solidFill>
                  <a:srgbClr val="000000"/>
                </a:solidFill>
              </a:rPr>
              <a:t>at the example of a design on the hundred grid on top of page 190. 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Complete </a:t>
            </a:r>
            <a:r>
              <a:rPr lang="en-US" sz="2000" dirty="0">
                <a:solidFill>
                  <a:srgbClr val="000000"/>
                </a:solidFill>
              </a:rPr>
              <a:t>the Explore activity on page 190 with a partner.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*You will need a 10 by 10 grid. 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 err="1">
                <a:solidFill>
                  <a:srgbClr val="000000"/>
                </a:solidFill>
              </a:rPr>
              <a:t>Regarde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l’exemple</a:t>
            </a:r>
            <a:r>
              <a:rPr lang="en-US" sz="2000" dirty="0">
                <a:solidFill>
                  <a:srgbClr val="000000"/>
                </a:solidFill>
              </a:rPr>
              <a:t> du motif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haut de la page 190.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Complète</a:t>
            </a:r>
            <a:r>
              <a:rPr lang="fr-FR" sz="2000" dirty="0">
                <a:solidFill>
                  <a:srgbClr val="000000"/>
                </a:solidFill>
              </a:rPr>
              <a:t> l’activité Explore à la page 190 avec un partenaire </a:t>
            </a:r>
          </a:p>
          <a:p>
            <a:r>
              <a:rPr lang="fr-FR" sz="2000" dirty="0">
                <a:solidFill>
                  <a:srgbClr val="000000"/>
                </a:solidFill>
              </a:rPr>
              <a:t>  *Vous aurez besoin d’une grille de 10 par 10.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82B39F-AA14-4B14-9C9D-7507FEF86C2E}"/>
              </a:ext>
            </a:extLst>
          </p:cNvPr>
          <p:cNvCxnSpPr/>
          <p:nvPr/>
        </p:nvCxnSpPr>
        <p:spPr>
          <a:xfrm>
            <a:off x="439682" y="3563911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4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906</Words>
  <Application>Microsoft Office PowerPoint</Application>
  <PresentationFormat>Custom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Arial - 17</vt:lpstr>
      <vt:lpstr>Arial - 22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20</cp:revision>
  <dcterms:created xsi:type="dcterms:W3CDTF">2021-04-16T14:31:37Z</dcterms:created>
  <dcterms:modified xsi:type="dcterms:W3CDTF">2021-04-20T01:57:14Z</dcterms:modified>
</cp:coreProperties>
</file>