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4" r:id="rId2"/>
    <p:sldId id="262" r:id="rId3"/>
    <p:sldId id="266" r:id="rId4"/>
    <p:sldId id="257" r:id="rId5"/>
    <p:sldId id="272" r:id="rId6"/>
    <p:sldId id="271" r:id="rId7"/>
    <p:sldId id="288" r:id="rId8"/>
    <p:sldId id="265" r:id="rId9"/>
  </p:sldIdLst>
  <p:sldSz cx="10160000" cy="7620000"/>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3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247070"/>
            <a:ext cx="7620000" cy="2652889"/>
          </a:xfrm>
        </p:spPr>
        <p:txBody>
          <a:bodyPr anchor="b"/>
          <a:lstStyle>
            <a:lvl1pPr algn="ctr">
              <a:defRPr sz="5000"/>
            </a:lvl1pPr>
          </a:lstStyle>
          <a:p>
            <a:r>
              <a:rPr lang="en-US"/>
              <a:t>Click to edit Master title style</a:t>
            </a:r>
            <a:endParaRPr lang="en-CA"/>
          </a:p>
        </p:txBody>
      </p:sp>
      <p:sp>
        <p:nvSpPr>
          <p:cNvPr id="3" name="Subtitle 2"/>
          <p:cNvSpPr>
            <a:spLocks noGrp="1"/>
          </p:cNvSpPr>
          <p:nvPr>
            <p:ph type="subTitle" idx="1"/>
          </p:nvPr>
        </p:nvSpPr>
        <p:spPr>
          <a:xfrm>
            <a:off x="1270000" y="4002264"/>
            <a:ext cx="7620000" cy="1839736"/>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E43B1AE4-3C81-4752-9984-C2E63F139194}" type="datetimeFigureOut">
              <a:rPr lang="en-CA" smtClean="0"/>
              <a:t>2021-01-28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007649-2F45-4576-B317-C649510C4F64}" type="slidenum">
              <a:rPr lang="en-CA" smtClean="0"/>
              <a:t>‹#›</a:t>
            </a:fld>
            <a:endParaRPr lang="en-CA"/>
          </a:p>
        </p:txBody>
      </p:sp>
    </p:spTree>
    <p:extLst>
      <p:ext uri="{BB962C8B-B14F-4D97-AF65-F5344CB8AC3E}">
        <p14:creationId xmlns:p14="http://schemas.microsoft.com/office/powerpoint/2010/main" val="3458943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43B1AE4-3C81-4752-9984-C2E63F139194}" type="datetimeFigureOut">
              <a:rPr lang="en-CA" smtClean="0"/>
              <a:t>2021-01-28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007649-2F45-4576-B317-C649510C4F64}" type="slidenum">
              <a:rPr lang="en-CA" smtClean="0"/>
              <a:t>‹#›</a:t>
            </a:fld>
            <a:endParaRPr lang="en-CA"/>
          </a:p>
        </p:txBody>
      </p:sp>
    </p:spTree>
    <p:extLst>
      <p:ext uri="{BB962C8B-B14F-4D97-AF65-F5344CB8AC3E}">
        <p14:creationId xmlns:p14="http://schemas.microsoft.com/office/powerpoint/2010/main" val="3627368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405694"/>
            <a:ext cx="2190750" cy="645759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98500" y="405694"/>
            <a:ext cx="6445250" cy="64575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43B1AE4-3C81-4752-9984-C2E63F139194}" type="datetimeFigureOut">
              <a:rPr lang="en-CA" smtClean="0"/>
              <a:t>2021-01-28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007649-2F45-4576-B317-C649510C4F64}" type="slidenum">
              <a:rPr lang="en-CA" smtClean="0"/>
              <a:t>‹#›</a:t>
            </a:fld>
            <a:endParaRPr lang="en-CA"/>
          </a:p>
        </p:txBody>
      </p:sp>
    </p:spTree>
    <p:extLst>
      <p:ext uri="{BB962C8B-B14F-4D97-AF65-F5344CB8AC3E}">
        <p14:creationId xmlns:p14="http://schemas.microsoft.com/office/powerpoint/2010/main" val="2316182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43B1AE4-3C81-4752-9984-C2E63F139194}" type="datetimeFigureOut">
              <a:rPr lang="en-CA" smtClean="0"/>
              <a:t>2021-01-28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007649-2F45-4576-B317-C649510C4F64}" type="slidenum">
              <a:rPr lang="en-CA" smtClean="0"/>
              <a:t>‹#›</a:t>
            </a:fld>
            <a:endParaRPr lang="en-CA"/>
          </a:p>
        </p:txBody>
      </p:sp>
    </p:spTree>
    <p:extLst>
      <p:ext uri="{BB962C8B-B14F-4D97-AF65-F5344CB8AC3E}">
        <p14:creationId xmlns:p14="http://schemas.microsoft.com/office/powerpoint/2010/main" val="4240739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1899710"/>
            <a:ext cx="8763000" cy="3169708"/>
          </a:xfrm>
        </p:spPr>
        <p:txBody>
          <a:bodyPr anchor="b"/>
          <a:lstStyle>
            <a:lvl1pPr>
              <a:defRPr sz="5000"/>
            </a:lvl1pPr>
          </a:lstStyle>
          <a:p>
            <a:r>
              <a:rPr lang="en-US"/>
              <a:t>Click to edit Master title style</a:t>
            </a:r>
            <a:endParaRPr lang="en-CA"/>
          </a:p>
        </p:txBody>
      </p:sp>
      <p:sp>
        <p:nvSpPr>
          <p:cNvPr id="3" name="Text Placeholder 2"/>
          <p:cNvSpPr>
            <a:spLocks noGrp="1"/>
          </p:cNvSpPr>
          <p:nvPr>
            <p:ph type="body" idx="1"/>
          </p:nvPr>
        </p:nvSpPr>
        <p:spPr>
          <a:xfrm>
            <a:off x="693208" y="5099405"/>
            <a:ext cx="8763000" cy="1666874"/>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3B1AE4-3C81-4752-9984-C2E63F139194}" type="datetimeFigureOut">
              <a:rPr lang="en-CA" smtClean="0"/>
              <a:t>2021-01-28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007649-2F45-4576-B317-C649510C4F64}" type="slidenum">
              <a:rPr lang="en-CA" smtClean="0"/>
              <a:t>‹#›</a:t>
            </a:fld>
            <a:endParaRPr lang="en-CA"/>
          </a:p>
        </p:txBody>
      </p:sp>
    </p:spTree>
    <p:extLst>
      <p:ext uri="{BB962C8B-B14F-4D97-AF65-F5344CB8AC3E}">
        <p14:creationId xmlns:p14="http://schemas.microsoft.com/office/powerpoint/2010/main" val="1771411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98500" y="2028472"/>
            <a:ext cx="4318000" cy="48348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43500" y="2028472"/>
            <a:ext cx="4318000" cy="48348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43B1AE4-3C81-4752-9984-C2E63F139194}" type="datetimeFigureOut">
              <a:rPr lang="en-CA" smtClean="0"/>
              <a:t>2021-01-28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7007649-2F45-4576-B317-C649510C4F64}" type="slidenum">
              <a:rPr lang="en-CA" smtClean="0"/>
              <a:t>‹#›</a:t>
            </a:fld>
            <a:endParaRPr lang="en-CA"/>
          </a:p>
        </p:txBody>
      </p:sp>
    </p:spTree>
    <p:extLst>
      <p:ext uri="{BB962C8B-B14F-4D97-AF65-F5344CB8AC3E}">
        <p14:creationId xmlns:p14="http://schemas.microsoft.com/office/powerpoint/2010/main" val="2793868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405696"/>
            <a:ext cx="8763000" cy="1472848"/>
          </a:xfrm>
        </p:spPr>
        <p:txBody>
          <a:bodyPr/>
          <a:lstStyle/>
          <a:p>
            <a:r>
              <a:rPr lang="en-US"/>
              <a:t>Click to edit Master title style</a:t>
            </a:r>
            <a:endParaRPr lang="en-CA"/>
          </a:p>
        </p:txBody>
      </p:sp>
      <p:sp>
        <p:nvSpPr>
          <p:cNvPr id="3" name="Text Placeholder 2"/>
          <p:cNvSpPr>
            <a:spLocks noGrp="1"/>
          </p:cNvSpPr>
          <p:nvPr>
            <p:ph type="body" idx="1"/>
          </p:nvPr>
        </p:nvSpPr>
        <p:spPr>
          <a:xfrm>
            <a:off x="699824" y="1867959"/>
            <a:ext cx="4298156" cy="915458"/>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699824" y="2783417"/>
            <a:ext cx="4298156" cy="4093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5143501" y="1867959"/>
            <a:ext cx="4319323" cy="915458"/>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5143501" y="2783417"/>
            <a:ext cx="4319323" cy="4093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E43B1AE4-3C81-4752-9984-C2E63F139194}" type="datetimeFigureOut">
              <a:rPr lang="en-CA" smtClean="0"/>
              <a:t>2021-01-28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7007649-2F45-4576-B317-C649510C4F64}" type="slidenum">
              <a:rPr lang="en-CA" smtClean="0"/>
              <a:t>‹#›</a:t>
            </a:fld>
            <a:endParaRPr lang="en-CA"/>
          </a:p>
        </p:txBody>
      </p:sp>
    </p:spTree>
    <p:extLst>
      <p:ext uri="{BB962C8B-B14F-4D97-AF65-F5344CB8AC3E}">
        <p14:creationId xmlns:p14="http://schemas.microsoft.com/office/powerpoint/2010/main" val="228365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E43B1AE4-3C81-4752-9984-C2E63F139194}" type="datetimeFigureOut">
              <a:rPr lang="en-CA" smtClean="0"/>
              <a:t>2021-01-28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7007649-2F45-4576-B317-C649510C4F64}" type="slidenum">
              <a:rPr lang="en-CA" smtClean="0"/>
              <a:t>‹#›</a:t>
            </a:fld>
            <a:endParaRPr lang="en-CA"/>
          </a:p>
        </p:txBody>
      </p:sp>
    </p:spTree>
    <p:extLst>
      <p:ext uri="{BB962C8B-B14F-4D97-AF65-F5344CB8AC3E}">
        <p14:creationId xmlns:p14="http://schemas.microsoft.com/office/powerpoint/2010/main" val="3553591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3B1AE4-3C81-4752-9984-C2E63F139194}" type="datetimeFigureOut">
              <a:rPr lang="en-CA" smtClean="0"/>
              <a:t>2021-01-28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7007649-2F45-4576-B317-C649510C4F64}" type="slidenum">
              <a:rPr lang="en-CA" smtClean="0"/>
              <a:t>‹#›</a:t>
            </a:fld>
            <a:endParaRPr lang="en-CA"/>
          </a:p>
        </p:txBody>
      </p:sp>
    </p:spTree>
    <p:extLst>
      <p:ext uri="{BB962C8B-B14F-4D97-AF65-F5344CB8AC3E}">
        <p14:creationId xmlns:p14="http://schemas.microsoft.com/office/powerpoint/2010/main" val="3634703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508000"/>
            <a:ext cx="3276864" cy="1778000"/>
          </a:xfrm>
        </p:spPr>
        <p:txBody>
          <a:bodyPr anchor="b"/>
          <a:lstStyle>
            <a:lvl1pPr>
              <a:defRPr sz="2667"/>
            </a:lvl1pPr>
          </a:lstStyle>
          <a:p>
            <a:r>
              <a:rPr lang="en-US"/>
              <a:t>Click to edit Master title style</a:t>
            </a:r>
            <a:endParaRPr lang="en-CA"/>
          </a:p>
        </p:txBody>
      </p:sp>
      <p:sp>
        <p:nvSpPr>
          <p:cNvPr id="3" name="Content Placeholder 2"/>
          <p:cNvSpPr>
            <a:spLocks noGrp="1"/>
          </p:cNvSpPr>
          <p:nvPr>
            <p:ph idx="1"/>
          </p:nvPr>
        </p:nvSpPr>
        <p:spPr>
          <a:xfrm>
            <a:off x="4319323" y="1097141"/>
            <a:ext cx="5143500" cy="5415139"/>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99824" y="2286000"/>
            <a:ext cx="3276864" cy="423509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E43B1AE4-3C81-4752-9984-C2E63F139194}" type="datetimeFigureOut">
              <a:rPr lang="en-CA" smtClean="0"/>
              <a:t>2021-01-28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7007649-2F45-4576-B317-C649510C4F64}" type="slidenum">
              <a:rPr lang="en-CA" smtClean="0"/>
              <a:t>‹#›</a:t>
            </a:fld>
            <a:endParaRPr lang="en-CA"/>
          </a:p>
        </p:txBody>
      </p:sp>
    </p:spTree>
    <p:extLst>
      <p:ext uri="{BB962C8B-B14F-4D97-AF65-F5344CB8AC3E}">
        <p14:creationId xmlns:p14="http://schemas.microsoft.com/office/powerpoint/2010/main" val="372622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508000"/>
            <a:ext cx="3276864" cy="1778000"/>
          </a:xfrm>
        </p:spPr>
        <p:txBody>
          <a:bodyPr anchor="b"/>
          <a:lstStyle>
            <a:lvl1pPr>
              <a:defRPr sz="2667"/>
            </a:lvl1pPr>
          </a:lstStyle>
          <a:p>
            <a:r>
              <a:rPr lang="en-US"/>
              <a:t>Click to edit Master title style</a:t>
            </a:r>
            <a:endParaRPr lang="en-CA"/>
          </a:p>
        </p:txBody>
      </p:sp>
      <p:sp>
        <p:nvSpPr>
          <p:cNvPr id="3" name="Picture Placeholder 2"/>
          <p:cNvSpPr>
            <a:spLocks noGrp="1"/>
          </p:cNvSpPr>
          <p:nvPr>
            <p:ph type="pic" idx="1"/>
          </p:nvPr>
        </p:nvSpPr>
        <p:spPr>
          <a:xfrm>
            <a:off x="4319323" y="1097141"/>
            <a:ext cx="5143500" cy="5415139"/>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CA"/>
          </a:p>
        </p:txBody>
      </p:sp>
      <p:sp>
        <p:nvSpPr>
          <p:cNvPr id="4" name="Text Placeholder 3"/>
          <p:cNvSpPr>
            <a:spLocks noGrp="1"/>
          </p:cNvSpPr>
          <p:nvPr>
            <p:ph type="body" sz="half" idx="2"/>
          </p:nvPr>
        </p:nvSpPr>
        <p:spPr>
          <a:xfrm>
            <a:off x="699824" y="2286000"/>
            <a:ext cx="3276864" cy="423509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E43B1AE4-3C81-4752-9984-C2E63F139194}" type="datetimeFigureOut">
              <a:rPr lang="en-CA" smtClean="0"/>
              <a:t>2021-01-28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7007649-2F45-4576-B317-C649510C4F64}" type="slidenum">
              <a:rPr lang="en-CA" smtClean="0"/>
              <a:t>‹#›</a:t>
            </a:fld>
            <a:endParaRPr lang="en-CA"/>
          </a:p>
        </p:txBody>
      </p:sp>
    </p:spTree>
    <p:extLst>
      <p:ext uri="{BB962C8B-B14F-4D97-AF65-F5344CB8AC3E}">
        <p14:creationId xmlns:p14="http://schemas.microsoft.com/office/powerpoint/2010/main" val="3769505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405696"/>
            <a:ext cx="8763000" cy="1472848"/>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98500" y="2028472"/>
            <a:ext cx="8763000" cy="48348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98500" y="7062613"/>
            <a:ext cx="2286000" cy="405694"/>
          </a:xfrm>
          <a:prstGeom prst="rect">
            <a:avLst/>
          </a:prstGeom>
        </p:spPr>
        <p:txBody>
          <a:bodyPr vert="horz" lIns="91440" tIns="45720" rIns="91440" bIns="45720" rtlCol="0" anchor="ctr"/>
          <a:lstStyle>
            <a:lvl1pPr algn="l">
              <a:defRPr sz="1000">
                <a:solidFill>
                  <a:schemeClr val="tx1">
                    <a:tint val="75000"/>
                  </a:schemeClr>
                </a:solidFill>
              </a:defRPr>
            </a:lvl1pPr>
          </a:lstStyle>
          <a:p>
            <a:fld id="{E43B1AE4-3C81-4752-9984-C2E63F139194}" type="datetimeFigureOut">
              <a:rPr lang="en-CA" smtClean="0"/>
              <a:t>2021-01-28</a:t>
            </a:fld>
            <a:endParaRPr lang="en-CA"/>
          </a:p>
        </p:txBody>
      </p:sp>
      <p:sp>
        <p:nvSpPr>
          <p:cNvPr id="5" name="Footer Placeholder 4"/>
          <p:cNvSpPr>
            <a:spLocks noGrp="1"/>
          </p:cNvSpPr>
          <p:nvPr>
            <p:ph type="ftr" sz="quarter" idx="3"/>
          </p:nvPr>
        </p:nvSpPr>
        <p:spPr>
          <a:xfrm>
            <a:off x="3365500" y="7062613"/>
            <a:ext cx="3429000" cy="405694"/>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7175500" y="7062613"/>
            <a:ext cx="2286000" cy="405694"/>
          </a:xfrm>
          <a:prstGeom prst="rect">
            <a:avLst/>
          </a:prstGeom>
        </p:spPr>
        <p:txBody>
          <a:bodyPr vert="horz" lIns="91440" tIns="45720" rIns="91440" bIns="45720" rtlCol="0" anchor="ctr"/>
          <a:lstStyle>
            <a:lvl1pPr algn="r">
              <a:defRPr sz="1000">
                <a:solidFill>
                  <a:schemeClr val="tx1">
                    <a:tint val="75000"/>
                  </a:schemeClr>
                </a:solidFill>
              </a:defRPr>
            </a:lvl1pPr>
          </a:lstStyle>
          <a:p>
            <a:fld id="{37007649-2F45-4576-B317-C649510C4F64}" type="slidenum">
              <a:rPr lang="en-CA" smtClean="0"/>
              <a:t>‹#›</a:t>
            </a:fld>
            <a:endParaRPr lang="en-CA"/>
          </a:p>
        </p:txBody>
      </p:sp>
    </p:spTree>
    <p:extLst>
      <p:ext uri="{BB962C8B-B14F-4D97-AF65-F5344CB8AC3E}">
        <p14:creationId xmlns:p14="http://schemas.microsoft.com/office/powerpoint/2010/main" val="416607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AkVHhONnZLk"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000" b="1" dirty="0">
                <a:latin typeface="+mn-lt"/>
              </a:rPr>
              <a:t>Review</a:t>
            </a:r>
            <a:r>
              <a:rPr lang="en-CA" sz="2000" dirty="0">
                <a:latin typeface="+mn-lt"/>
              </a:rPr>
              <a:t> N2 continued…</a:t>
            </a:r>
            <a:br>
              <a:rPr lang="en-CA" sz="2000" dirty="0">
                <a:latin typeface="+mn-lt"/>
              </a:rPr>
            </a:br>
            <a:r>
              <a:rPr lang="en-CA" sz="2000" dirty="0">
                <a:latin typeface="+mn-lt"/>
              </a:rPr>
              <a:t>N2: I can demonstrate an understanding of the addition, subtraction, multiplication and division of decimals (for more than 1-digit divisors or 2-digit multipliers, the use of technology is expected) to solve problems.</a:t>
            </a:r>
          </a:p>
        </p:txBody>
      </p:sp>
      <p:sp>
        <p:nvSpPr>
          <p:cNvPr id="3" name="Content Placeholder 2"/>
          <p:cNvSpPr>
            <a:spLocks noGrp="1"/>
          </p:cNvSpPr>
          <p:nvPr>
            <p:ph idx="1"/>
          </p:nvPr>
        </p:nvSpPr>
        <p:spPr>
          <a:xfrm>
            <a:off x="698500" y="2028472"/>
            <a:ext cx="8763000" cy="2744696"/>
          </a:xfrm>
        </p:spPr>
        <p:txBody>
          <a:bodyPr>
            <a:normAutofit/>
          </a:bodyPr>
          <a:lstStyle/>
          <a:p>
            <a:r>
              <a:rPr lang="en-CA" sz="1400" dirty="0"/>
              <a:t>Solve a given problem involving the addition of two or more decimal numbers.</a:t>
            </a:r>
          </a:p>
          <a:p>
            <a:r>
              <a:rPr lang="en-CA" sz="1400" dirty="0"/>
              <a:t>Solve a given problem involving subtraction of decimal numbers.</a:t>
            </a:r>
          </a:p>
          <a:p>
            <a:r>
              <a:rPr lang="en-CA" sz="1400" dirty="0"/>
              <a:t>Solve a given problem involving the multiplication of decimal numbers (with and without technology)</a:t>
            </a:r>
          </a:p>
          <a:p>
            <a:r>
              <a:rPr lang="en-CA" sz="1400" dirty="0"/>
              <a:t>Solve a given problem involving the division of decimal numbers (with and without technology)</a:t>
            </a:r>
          </a:p>
          <a:p>
            <a:r>
              <a:rPr lang="en-CA" sz="1400" dirty="0"/>
              <a:t>Place the decimal in a sum or difference using front-end estimation.</a:t>
            </a:r>
          </a:p>
          <a:p>
            <a:r>
              <a:rPr lang="en-CA" sz="1400" dirty="0"/>
              <a:t>Place the decimal in a product using front-end estimation.</a:t>
            </a:r>
          </a:p>
          <a:p>
            <a:r>
              <a:rPr lang="en-CA" sz="1400" dirty="0"/>
              <a:t>Place the decimal in a quotient using front-end estimation.</a:t>
            </a:r>
          </a:p>
          <a:p>
            <a:r>
              <a:rPr lang="en-CA" sz="1400" dirty="0"/>
              <a:t>Check the reasonableness of solutions using estimation</a:t>
            </a:r>
          </a:p>
          <a:p>
            <a:r>
              <a:rPr lang="en-CA" sz="1400" b="1" dirty="0"/>
              <a:t>Solve a given problem that involves the order of operations on decimals.</a:t>
            </a:r>
          </a:p>
        </p:txBody>
      </p:sp>
      <p:sp>
        <p:nvSpPr>
          <p:cNvPr id="5" name="TextBox 4">
            <a:extLst>
              <a:ext uri="{FF2B5EF4-FFF2-40B4-BE49-F238E27FC236}">
                <a16:creationId xmlns:a16="http://schemas.microsoft.com/office/drawing/2014/main" id="{6BE49C2F-D3D3-4EA8-8D13-A6E0B3E732E0}"/>
              </a:ext>
            </a:extLst>
          </p:cNvPr>
          <p:cNvSpPr txBox="1"/>
          <p:nvPr/>
        </p:nvSpPr>
        <p:spPr>
          <a:xfrm>
            <a:off x="698500" y="5406658"/>
            <a:ext cx="8984996"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fr-CA" sz="1800" b="1" i="0" u="none" strike="noStrike" kern="1200" cap="none" spc="0" normalizeH="0" baseline="0" noProof="0" dirty="0" err="1">
                <a:ln>
                  <a:noFill/>
                </a:ln>
                <a:solidFill>
                  <a:prstClr val="black"/>
                </a:solidFill>
                <a:effectLst/>
                <a:uLnTx/>
                <a:uFillTx/>
                <a:latin typeface="Calibri" panose="020F0502020204030204"/>
                <a:ea typeface="+mn-ea"/>
                <a:cs typeface="+mn-cs"/>
              </a:rPr>
              <a:t>évise</a:t>
            </a:r>
            <a:r>
              <a:rPr kumimoji="0" lang="fr-CA"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N2 continué…</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N2 : Je peux démontrer une compréhension de l’addition, de la soustraction, de la multiplication et de la division de nombres décimaux et l’appliquer pour résoudre des problèmes. (Dans les cas où le diviseur comporte plus qu’un chiffre ou que le multiplicateur comporte plus que deux chiffres, on s’attend à ce que la technologie soit utilisée.)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7834A456-1948-4877-8B4E-84998AACD2B1}"/>
              </a:ext>
            </a:extLst>
          </p:cNvPr>
          <p:cNvCxnSpPr/>
          <p:nvPr/>
        </p:nvCxnSpPr>
        <p:spPr>
          <a:xfrm>
            <a:off x="387096" y="5115253"/>
            <a:ext cx="92964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111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70000" y="709714"/>
            <a:ext cx="7620000" cy="6846277"/>
          </a:xfrm>
          <a:prstGeom prst="rect">
            <a:avLst/>
          </a:prstGeom>
        </p:spPr>
      </p:pic>
      <p:sp>
        <p:nvSpPr>
          <p:cNvPr id="2" name="TextBox 1">
            <a:extLst>
              <a:ext uri="{FF2B5EF4-FFF2-40B4-BE49-F238E27FC236}">
                <a16:creationId xmlns:a16="http://schemas.microsoft.com/office/drawing/2014/main" id="{41F9F82C-1698-41E7-ADEC-E60F0F5AB1A7}"/>
              </a:ext>
            </a:extLst>
          </p:cNvPr>
          <p:cNvSpPr txBox="1"/>
          <p:nvPr/>
        </p:nvSpPr>
        <p:spPr>
          <a:xfrm>
            <a:off x="1361440" y="294215"/>
            <a:ext cx="8183880" cy="830997"/>
          </a:xfrm>
          <a:prstGeom prst="rect">
            <a:avLst/>
          </a:prstGeom>
          <a:noFill/>
        </p:spPr>
        <p:txBody>
          <a:bodyPr wrap="square" rtlCol="0">
            <a:spAutoFit/>
          </a:bodyPr>
          <a:lstStyle/>
          <a:p>
            <a:r>
              <a:rPr lang="fr-CA" sz="4800" dirty="0"/>
              <a:t>   PEDMAS			BEMDAS</a:t>
            </a:r>
            <a:endParaRPr lang="en-US" sz="4800" dirty="0"/>
          </a:p>
        </p:txBody>
      </p:sp>
    </p:spTree>
    <p:extLst>
      <p:ext uri="{BB962C8B-B14F-4D97-AF65-F5344CB8AC3E}">
        <p14:creationId xmlns:p14="http://schemas.microsoft.com/office/powerpoint/2010/main" val="2289198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507663-937F-49C0-8874-88E0317153F5}"/>
              </a:ext>
            </a:extLst>
          </p:cNvPr>
          <p:cNvSpPr txBox="1"/>
          <p:nvPr/>
        </p:nvSpPr>
        <p:spPr>
          <a:xfrm>
            <a:off x="345186" y="4093464"/>
            <a:ext cx="9722358" cy="3139321"/>
          </a:xfrm>
          <a:prstGeom prst="rect">
            <a:avLst/>
          </a:prstGeom>
          <a:noFill/>
        </p:spPr>
        <p:txBody>
          <a:bodyPr wrap="square">
            <a:spAutoFit/>
          </a:bodyPr>
          <a:lstStyle/>
          <a:p>
            <a:r>
              <a:rPr lang="fr-FR" sz="1800" dirty="0">
                <a:solidFill>
                  <a:srgbClr val="000000"/>
                </a:solidFill>
              </a:rPr>
              <a:t>Pour assurer que tous les calculs donnent le même résultat, il faut suivre les règles.  </a:t>
            </a:r>
          </a:p>
          <a:p>
            <a:endParaRPr lang="fr-FR" dirty="0">
              <a:solidFill>
                <a:srgbClr val="000000"/>
              </a:solidFill>
            </a:endParaRPr>
          </a:p>
          <a:p>
            <a:r>
              <a:rPr lang="fr-FR" b="1" dirty="0">
                <a:solidFill>
                  <a:srgbClr val="000000"/>
                </a:solidFill>
              </a:rPr>
              <a:t>Copie</a:t>
            </a:r>
            <a:r>
              <a:rPr lang="fr-FR" dirty="0">
                <a:solidFill>
                  <a:srgbClr val="000000"/>
                </a:solidFill>
              </a:rPr>
              <a:t> les règles suivantes pour la priorité des opérations.</a:t>
            </a:r>
          </a:p>
          <a:p>
            <a:endParaRPr lang="en-US" sz="1800" dirty="0">
              <a:solidFill>
                <a:srgbClr val="000000"/>
              </a:solidFill>
            </a:endParaRPr>
          </a:p>
          <a:p>
            <a:r>
              <a:rPr lang="en-US" sz="1800" b="1" dirty="0">
                <a:solidFill>
                  <a:srgbClr val="000000"/>
                </a:solidFill>
              </a:rPr>
              <a:t>La </a:t>
            </a:r>
            <a:r>
              <a:rPr lang="en-US" sz="1800" b="1" dirty="0" err="1">
                <a:solidFill>
                  <a:srgbClr val="000000"/>
                </a:solidFill>
              </a:rPr>
              <a:t>priorité</a:t>
            </a:r>
            <a:r>
              <a:rPr lang="en-US" sz="1800" b="1" dirty="0">
                <a:solidFill>
                  <a:srgbClr val="000000"/>
                </a:solidFill>
              </a:rPr>
              <a:t> des </a:t>
            </a:r>
            <a:r>
              <a:rPr lang="en-US" sz="1800" b="1" dirty="0" err="1">
                <a:solidFill>
                  <a:srgbClr val="000000"/>
                </a:solidFill>
              </a:rPr>
              <a:t>opérations</a:t>
            </a:r>
            <a:r>
              <a:rPr lang="en-US" sz="1800" b="1" dirty="0">
                <a:solidFill>
                  <a:srgbClr val="000000"/>
                </a:solidFill>
              </a:rPr>
              <a:t>:</a:t>
            </a:r>
          </a:p>
          <a:p>
            <a:endParaRPr lang="en-US" sz="1800" dirty="0">
              <a:solidFill>
                <a:srgbClr val="000000"/>
              </a:solidFill>
            </a:endParaRPr>
          </a:p>
          <a:p>
            <a:r>
              <a:rPr lang="fr-FR" sz="1800" dirty="0">
                <a:solidFill>
                  <a:srgbClr val="000000"/>
                </a:solidFill>
              </a:rPr>
              <a:t>1. Les opérations entre </a:t>
            </a:r>
            <a:r>
              <a:rPr lang="fr-FR" sz="1800" b="1" dirty="0">
                <a:solidFill>
                  <a:srgbClr val="000000"/>
                </a:solidFill>
              </a:rPr>
              <a:t>Parenthèses</a:t>
            </a:r>
          </a:p>
          <a:p>
            <a:endParaRPr lang="en-US" sz="1800" dirty="0">
              <a:solidFill>
                <a:srgbClr val="000000"/>
              </a:solidFill>
            </a:endParaRPr>
          </a:p>
          <a:p>
            <a:r>
              <a:rPr lang="fr-FR" sz="1800" dirty="0">
                <a:solidFill>
                  <a:srgbClr val="000000"/>
                </a:solidFill>
              </a:rPr>
              <a:t>2. </a:t>
            </a:r>
            <a:r>
              <a:rPr lang="fr-FR" sz="1800" b="1" dirty="0">
                <a:solidFill>
                  <a:srgbClr val="000000"/>
                </a:solidFill>
              </a:rPr>
              <a:t>Diviser</a:t>
            </a:r>
            <a:r>
              <a:rPr lang="fr-FR" sz="1800" dirty="0">
                <a:solidFill>
                  <a:srgbClr val="000000"/>
                </a:solidFill>
              </a:rPr>
              <a:t> et/ou </a:t>
            </a:r>
            <a:r>
              <a:rPr lang="fr-FR" sz="1800" b="1" dirty="0">
                <a:solidFill>
                  <a:srgbClr val="000000"/>
                </a:solidFill>
              </a:rPr>
              <a:t>Multiplier</a:t>
            </a:r>
            <a:r>
              <a:rPr lang="fr-FR" sz="1800" dirty="0">
                <a:solidFill>
                  <a:srgbClr val="000000"/>
                </a:solidFill>
              </a:rPr>
              <a:t> de gauche à droite (selon l`ordre des opérations dans l`équation)</a:t>
            </a:r>
          </a:p>
          <a:p>
            <a:endParaRPr lang="en-US" sz="1800" dirty="0">
              <a:solidFill>
                <a:srgbClr val="000000"/>
              </a:solidFill>
            </a:endParaRPr>
          </a:p>
          <a:p>
            <a:r>
              <a:rPr lang="fr-FR" sz="1800" dirty="0">
                <a:solidFill>
                  <a:srgbClr val="000000"/>
                </a:solidFill>
              </a:rPr>
              <a:t>3. </a:t>
            </a:r>
            <a:r>
              <a:rPr lang="fr-FR" sz="1800" b="1" dirty="0">
                <a:solidFill>
                  <a:srgbClr val="000000"/>
                </a:solidFill>
              </a:rPr>
              <a:t>Additionner</a:t>
            </a:r>
            <a:r>
              <a:rPr lang="fr-FR" sz="1800" dirty="0">
                <a:solidFill>
                  <a:srgbClr val="000000"/>
                </a:solidFill>
              </a:rPr>
              <a:t> et/ou </a:t>
            </a:r>
            <a:r>
              <a:rPr lang="fr-FR" sz="1800" b="1" dirty="0">
                <a:solidFill>
                  <a:srgbClr val="000000"/>
                </a:solidFill>
              </a:rPr>
              <a:t>Soustraire</a:t>
            </a:r>
            <a:r>
              <a:rPr lang="fr-FR" sz="1800" dirty="0">
                <a:solidFill>
                  <a:srgbClr val="000000"/>
                </a:solidFill>
              </a:rPr>
              <a:t> de gauche à droite (selon l`ordre des opérations dans l`équation)</a:t>
            </a:r>
          </a:p>
        </p:txBody>
      </p:sp>
      <p:cxnSp>
        <p:nvCxnSpPr>
          <p:cNvPr id="4" name="Straight Connector 3">
            <a:extLst>
              <a:ext uri="{FF2B5EF4-FFF2-40B4-BE49-F238E27FC236}">
                <a16:creationId xmlns:a16="http://schemas.microsoft.com/office/drawing/2014/main" id="{9FB274A2-9580-4674-85B9-384667C662E6}"/>
              </a:ext>
            </a:extLst>
          </p:cNvPr>
          <p:cNvCxnSpPr/>
          <p:nvPr/>
        </p:nvCxnSpPr>
        <p:spPr>
          <a:xfrm>
            <a:off x="201308" y="3883152"/>
            <a:ext cx="92964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84FA803-F027-46DE-9685-9F64CB65B49C}"/>
              </a:ext>
            </a:extLst>
          </p:cNvPr>
          <p:cNvSpPr txBox="1"/>
          <p:nvPr/>
        </p:nvSpPr>
        <p:spPr>
          <a:xfrm>
            <a:off x="345186" y="251949"/>
            <a:ext cx="9152522" cy="3416320"/>
          </a:xfrm>
          <a:prstGeom prst="rect">
            <a:avLst/>
          </a:prstGeom>
          <a:noFill/>
        </p:spPr>
        <p:txBody>
          <a:bodyPr wrap="square" rtlCol="0">
            <a:spAutoFit/>
          </a:bodyPr>
          <a:lstStyle/>
          <a:p>
            <a:r>
              <a:rPr lang="fr-CA" dirty="0"/>
              <a:t>There are </a:t>
            </a:r>
            <a:r>
              <a:rPr lang="fr-CA" dirty="0" err="1"/>
              <a:t>common</a:t>
            </a:r>
            <a:r>
              <a:rPr lang="fr-CA" dirty="0"/>
              <a:t> </a:t>
            </a:r>
            <a:r>
              <a:rPr lang="fr-CA" dirty="0" err="1"/>
              <a:t>rules</a:t>
            </a:r>
            <a:r>
              <a:rPr lang="fr-CA" dirty="0"/>
              <a:t> to follow </a:t>
            </a:r>
            <a:r>
              <a:rPr lang="fr-CA" dirty="0" err="1"/>
              <a:t>when</a:t>
            </a:r>
            <a:r>
              <a:rPr lang="fr-CA" dirty="0"/>
              <a:t> </a:t>
            </a:r>
            <a:r>
              <a:rPr lang="fr-CA" dirty="0" err="1"/>
              <a:t>calculating</a:t>
            </a:r>
            <a:r>
              <a:rPr lang="fr-CA" dirty="0"/>
              <a:t> multi-</a:t>
            </a:r>
            <a:r>
              <a:rPr lang="fr-CA" dirty="0" err="1"/>
              <a:t>operational</a:t>
            </a:r>
            <a:r>
              <a:rPr lang="fr-CA" dirty="0"/>
              <a:t> </a:t>
            </a:r>
            <a:r>
              <a:rPr lang="fr-CA" dirty="0" err="1"/>
              <a:t>equations</a:t>
            </a:r>
            <a:r>
              <a:rPr lang="fr-CA" dirty="0"/>
              <a:t> to </a:t>
            </a:r>
            <a:r>
              <a:rPr lang="fr-CA" dirty="0" err="1"/>
              <a:t>ensure</a:t>
            </a:r>
            <a:r>
              <a:rPr lang="fr-CA" dirty="0"/>
              <a:t> </a:t>
            </a:r>
            <a:r>
              <a:rPr lang="fr-CA" dirty="0" err="1"/>
              <a:t>everyone</a:t>
            </a:r>
            <a:r>
              <a:rPr lang="fr-CA" dirty="0"/>
              <a:t> </a:t>
            </a:r>
            <a:r>
              <a:rPr lang="fr-CA" dirty="0" err="1"/>
              <a:t>gets</a:t>
            </a:r>
            <a:r>
              <a:rPr lang="fr-CA" dirty="0"/>
              <a:t> the </a:t>
            </a:r>
            <a:r>
              <a:rPr lang="fr-CA" dirty="0" err="1"/>
              <a:t>same</a:t>
            </a:r>
            <a:r>
              <a:rPr lang="fr-CA" dirty="0"/>
              <a:t> </a:t>
            </a:r>
            <a:r>
              <a:rPr lang="fr-CA" dirty="0" err="1"/>
              <a:t>answer</a:t>
            </a:r>
            <a:r>
              <a:rPr lang="fr-CA" dirty="0"/>
              <a:t>.</a:t>
            </a:r>
          </a:p>
          <a:p>
            <a:endParaRPr lang="fr-CA" dirty="0"/>
          </a:p>
          <a:p>
            <a:r>
              <a:rPr lang="fr-CA" b="1" dirty="0"/>
              <a:t>Copy</a:t>
            </a:r>
            <a:r>
              <a:rPr lang="fr-CA" dirty="0"/>
              <a:t> the </a:t>
            </a:r>
            <a:r>
              <a:rPr lang="fr-CA" dirty="0" err="1"/>
              <a:t>following</a:t>
            </a:r>
            <a:r>
              <a:rPr lang="fr-CA" dirty="0"/>
              <a:t> </a:t>
            </a:r>
            <a:r>
              <a:rPr lang="fr-CA" dirty="0" err="1"/>
              <a:t>rules</a:t>
            </a:r>
            <a:r>
              <a:rPr lang="fr-CA" dirty="0"/>
              <a:t> for </a:t>
            </a:r>
            <a:r>
              <a:rPr lang="fr-CA" dirty="0" err="1"/>
              <a:t>order</a:t>
            </a:r>
            <a:r>
              <a:rPr lang="fr-CA" dirty="0"/>
              <a:t> of </a:t>
            </a:r>
            <a:r>
              <a:rPr lang="fr-CA" dirty="0" err="1"/>
              <a:t>operations</a:t>
            </a:r>
            <a:r>
              <a:rPr lang="fr-CA" dirty="0"/>
              <a:t>.</a:t>
            </a:r>
          </a:p>
          <a:p>
            <a:endParaRPr lang="fr-CA" dirty="0"/>
          </a:p>
          <a:p>
            <a:r>
              <a:rPr lang="fr-CA" dirty="0" err="1"/>
              <a:t>Order</a:t>
            </a:r>
            <a:r>
              <a:rPr lang="fr-CA" dirty="0"/>
              <a:t> of Operations:</a:t>
            </a:r>
          </a:p>
          <a:p>
            <a:endParaRPr lang="fr-CA" dirty="0"/>
          </a:p>
          <a:p>
            <a:pPr marL="342900" indent="-342900">
              <a:buAutoNum type="arabicPeriod"/>
            </a:pPr>
            <a:r>
              <a:rPr lang="fr-CA" dirty="0"/>
              <a:t>Operations in </a:t>
            </a:r>
            <a:r>
              <a:rPr lang="fr-CA" b="1" dirty="0" err="1"/>
              <a:t>Parentheses</a:t>
            </a:r>
            <a:endParaRPr lang="fr-CA" b="1" dirty="0"/>
          </a:p>
          <a:p>
            <a:endParaRPr lang="fr-CA" b="1" dirty="0"/>
          </a:p>
          <a:p>
            <a:r>
              <a:rPr lang="fr-CA" dirty="0"/>
              <a:t>2. </a:t>
            </a:r>
            <a:r>
              <a:rPr lang="fr-CA" b="1" dirty="0" err="1"/>
              <a:t>Divide</a:t>
            </a:r>
            <a:r>
              <a:rPr lang="fr-CA" dirty="0"/>
              <a:t> and/or </a:t>
            </a:r>
            <a:r>
              <a:rPr lang="fr-CA" b="1" dirty="0" err="1"/>
              <a:t>Multiply</a:t>
            </a:r>
            <a:r>
              <a:rPr lang="fr-CA" dirty="0"/>
              <a:t> </a:t>
            </a:r>
            <a:r>
              <a:rPr lang="fr-CA" dirty="0" err="1"/>
              <a:t>from</a:t>
            </a:r>
            <a:r>
              <a:rPr lang="fr-CA" dirty="0"/>
              <a:t> </a:t>
            </a:r>
            <a:r>
              <a:rPr lang="fr-CA" dirty="0" err="1"/>
              <a:t>left</a:t>
            </a:r>
            <a:r>
              <a:rPr lang="fr-CA" dirty="0"/>
              <a:t> to right (as </a:t>
            </a:r>
            <a:r>
              <a:rPr lang="fr-CA" dirty="0" err="1"/>
              <a:t>they</a:t>
            </a:r>
            <a:r>
              <a:rPr lang="fr-CA" dirty="0"/>
              <a:t> </a:t>
            </a:r>
            <a:r>
              <a:rPr lang="fr-CA" dirty="0" err="1"/>
              <a:t>appear</a:t>
            </a:r>
            <a:r>
              <a:rPr lang="fr-CA" dirty="0"/>
              <a:t> in the </a:t>
            </a:r>
            <a:r>
              <a:rPr lang="fr-CA" dirty="0" err="1"/>
              <a:t>equation</a:t>
            </a:r>
            <a:r>
              <a:rPr lang="fr-CA" dirty="0"/>
              <a:t>)</a:t>
            </a:r>
          </a:p>
          <a:p>
            <a:endParaRPr lang="fr-CA" b="1" dirty="0"/>
          </a:p>
          <a:p>
            <a:r>
              <a:rPr lang="fr-CA" dirty="0"/>
              <a:t>3. </a:t>
            </a:r>
            <a:r>
              <a:rPr lang="fr-CA" b="1" dirty="0" err="1"/>
              <a:t>Add</a:t>
            </a:r>
            <a:r>
              <a:rPr lang="fr-CA" dirty="0"/>
              <a:t> and/or </a:t>
            </a:r>
            <a:r>
              <a:rPr lang="fr-CA" b="1" dirty="0" err="1"/>
              <a:t>Subtract</a:t>
            </a:r>
            <a:r>
              <a:rPr lang="fr-CA" dirty="0"/>
              <a:t> </a:t>
            </a:r>
            <a:r>
              <a:rPr lang="fr-CA" dirty="0" err="1"/>
              <a:t>from</a:t>
            </a:r>
            <a:r>
              <a:rPr lang="fr-CA" dirty="0"/>
              <a:t> </a:t>
            </a:r>
            <a:r>
              <a:rPr lang="fr-CA" dirty="0" err="1"/>
              <a:t>left</a:t>
            </a:r>
            <a:r>
              <a:rPr lang="fr-CA" dirty="0"/>
              <a:t> to right (as </a:t>
            </a:r>
            <a:r>
              <a:rPr lang="fr-CA" dirty="0" err="1"/>
              <a:t>they</a:t>
            </a:r>
            <a:r>
              <a:rPr lang="fr-CA" dirty="0"/>
              <a:t> </a:t>
            </a:r>
            <a:r>
              <a:rPr lang="fr-CA" dirty="0" err="1"/>
              <a:t>appear</a:t>
            </a:r>
            <a:r>
              <a:rPr lang="fr-CA" dirty="0"/>
              <a:t> in the </a:t>
            </a:r>
            <a:r>
              <a:rPr lang="fr-CA" dirty="0" err="1"/>
              <a:t>equation</a:t>
            </a:r>
            <a:r>
              <a:rPr lang="fr-CA" dirty="0"/>
              <a:t>) </a:t>
            </a:r>
            <a:endParaRPr lang="en-US" dirty="0"/>
          </a:p>
        </p:txBody>
      </p:sp>
    </p:spTree>
    <p:extLst>
      <p:ext uri="{BB962C8B-B14F-4D97-AF65-F5344CB8AC3E}">
        <p14:creationId xmlns:p14="http://schemas.microsoft.com/office/powerpoint/2010/main" val="1566817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612159" y="145024"/>
            <a:ext cx="8551147" cy="2585323"/>
          </a:xfrm>
          <a:prstGeom prst="rect">
            <a:avLst/>
          </a:prstGeom>
          <a:noFill/>
        </p:spPr>
        <p:txBody>
          <a:bodyPr vert="horz" wrap="square" rtlCol="0">
            <a:spAutoFit/>
          </a:bodyPr>
          <a:lstStyle/>
          <a:p>
            <a:pPr algn="ctr"/>
            <a:r>
              <a:rPr lang="en-CA" sz="1600" dirty="0">
                <a:solidFill>
                  <a:srgbClr val="000000"/>
                </a:solidFill>
              </a:rPr>
              <a:t>Order of Operations with Decimals</a:t>
            </a:r>
            <a:endParaRPr lang="fr-FR" sz="1600" b="1" dirty="0">
              <a:solidFill>
                <a:srgbClr val="000000"/>
              </a:solidFill>
            </a:endParaRPr>
          </a:p>
          <a:p>
            <a:r>
              <a:rPr lang="fr-FR" sz="1600" b="1" dirty="0">
                <a:solidFill>
                  <a:srgbClr val="000000"/>
                </a:solidFill>
              </a:rPr>
              <a:t>Note:  </a:t>
            </a:r>
          </a:p>
          <a:p>
            <a:pPr marL="342900" indent="-342900">
              <a:buAutoNum type="arabicPeriod"/>
            </a:pPr>
            <a:r>
              <a:rPr lang="fr-FR" sz="1600" dirty="0">
                <a:solidFill>
                  <a:srgbClr val="000000"/>
                </a:solidFill>
              </a:rPr>
              <a:t>BEDMAS  - </a:t>
            </a:r>
            <a:r>
              <a:rPr lang="fr-FR" sz="1600" dirty="0" err="1">
                <a:solidFill>
                  <a:srgbClr val="000000"/>
                </a:solidFill>
              </a:rPr>
              <a:t>we</a:t>
            </a:r>
            <a:r>
              <a:rPr lang="fr-FR" sz="1600" dirty="0">
                <a:solidFill>
                  <a:srgbClr val="000000"/>
                </a:solidFill>
              </a:rPr>
              <a:t> have not </a:t>
            </a:r>
            <a:r>
              <a:rPr lang="fr-FR" sz="1600" dirty="0" err="1">
                <a:solidFill>
                  <a:srgbClr val="000000"/>
                </a:solidFill>
              </a:rPr>
              <a:t>discussed</a:t>
            </a:r>
            <a:r>
              <a:rPr lang="fr-FR" sz="1600" dirty="0">
                <a:solidFill>
                  <a:srgbClr val="000000"/>
                </a:solidFill>
              </a:rPr>
              <a:t> </a:t>
            </a:r>
            <a:r>
              <a:rPr lang="fr-FR" sz="1600" dirty="0" err="1">
                <a:solidFill>
                  <a:srgbClr val="000000"/>
                </a:solidFill>
              </a:rPr>
              <a:t>exponents</a:t>
            </a:r>
            <a:r>
              <a:rPr lang="fr-FR" sz="1600" dirty="0">
                <a:solidFill>
                  <a:srgbClr val="000000"/>
                </a:solidFill>
              </a:rPr>
              <a:t> </a:t>
            </a:r>
            <a:r>
              <a:rPr lang="fr-FR" sz="1600" dirty="0" err="1">
                <a:solidFill>
                  <a:srgbClr val="000000"/>
                </a:solidFill>
              </a:rPr>
              <a:t>so</a:t>
            </a:r>
            <a:r>
              <a:rPr lang="fr-FR" sz="1600" dirty="0">
                <a:solidFill>
                  <a:srgbClr val="000000"/>
                </a:solidFill>
              </a:rPr>
              <a:t> </a:t>
            </a:r>
            <a:r>
              <a:rPr lang="fr-FR" sz="1600" dirty="0" err="1">
                <a:solidFill>
                  <a:srgbClr val="000000"/>
                </a:solidFill>
              </a:rPr>
              <a:t>you</a:t>
            </a:r>
            <a:r>
              <a:rPr lang="fr-FR" sz="1600" dirty="0">
                <a:solidFill>
                  <a:srgbClr val="000000"/>
                </a:solidFill>
              </a:rPr>
              <a:t> </a:t>
            </a:r>
            <a:r>
              <a:rPr lang="fr-FR" sz="1600" dirty="0" err="1">
                <a:solidFill>
                  <a:srgbClr val="000000"/>
                </a:solidFill>
              </a:rPr>
              <a:t>will</a:t>
            </a:r>
            <a:r>
              <a:rPr lang="fr-FR" sz="1600" dirty="0">
                <a:solidFill>
                  <a:srgbClr val="000000"/>
                </a:solidFill>
              </a:rPr>
              <a:t> not </a:t>
            </a:r>
            <a:r>
              <a:rPr lang="fr-FR" sz="1600" dirty="0" err="1">
                <a:solidFill>
                  <a:srgbClr val="000000"/>
                </a:solidFill>
              </a:rPr>
              <a:t>be</a:t>
            </a:r>
            <a:r>
              <a:rPr lang="fr-FR" sz="1600" dirty="0">
                <a:solidFill>
                  <a:srgbClr val="000000"/>
                </a:solidFill>
              </a:rPr>
              <a:t> </a:t>
            </a:r>
            <a:r>
              <a:rPr lang="fr-FR" sz="1600" dirty="0" err="1">
                <a:solidFill>
                  <a:srgbClr val="000000"/>
                </a:solidFill>
              </a:rPr>
              <a:t>responsible</a:t>
            </a:r>
            <a:r>
              <a:rPr lang="fr-FR" sz="1600" dirty="0">
                <a:solidFill>
                  <a:srgbClr val="000000"/>
                </a:solidFill>
              </a:rPr>
              <a:t> for</a:t>
            </a:r>
          </a:p>
          <a:p>
            <a:r>
              <a:rPr lang="fr-FR" sz="1600" dirty="0">
                <a:solidFill>
                  <a:srgbClr val="000000"/>
                </a:solidFill>
              </a:rPr>
              <a:t>       the   « </a:t>
            </a:r>
            <a:r>
              <a:rPr lang="fr-FR" sz="1600" b="1" dirty="0" err="1">
                <a:solidFill>
                  <a:srgbClr val="000000"/>
                </a:solidFill>
              </a:rPr>
              <a:t>exponent</a:t>
            </a:r>
            <a:r>
              <a:rPr lang="fr-FR" sz="1600" dirty="0">
                <a:solidFill>
                  <a:srgbClr val="000000"/>
                </a:solidFill>
              </a:rPr>
              <a:t> » part in the </a:t>
            </a:r>
            <a:r>
              <a:rPr lang="fr-FR" sz="1600" dirty="0" err="1">
                <a:solidFill>
                  <a:srgbClr val="000000"/>
                </a:solidFill>
              </a:rPr>
              <a:t>above</a:t>
            </a:r>
            <a:r>
              <a:rPr lang="fr-FR" sz="1600" dirty="0">
                <a:solidFill>
                  <a:srgbClr val="000000"/>
                </a:solidFill>
              </a:rPr>
              <a:t> slide.</a:t>
            </a:r>
          </a:p>
          <a:p>
            <a:endParaRPr lang="fr-FR" sz="1600" dirty="0">
              <a:solidFill>
                <a:srgbClr val="000000"/>
              </a:solidFill>
            </a:endParaRPr>
          </a:p>
          <a:p>
            <a:pPr marL="342900" indent="-342900">
              <a:buAutoNum type="arabicPeriod" startAt="2"/>
            </a:pPr>
            <a:r>
              <a:rPr lang="fr-FR" sz="1600" dirty="0" err="1">
                <a:solidFill>
                  <a:srgbClr val="000000"/>
                </a:solidFill>
              </a:rPr>
              <a:t>Order</a:t>
            </a:r>
            <a:r>
              <a:rPr lang="fr-FR" sz="1600" dirty="0">
                <a:solidFill>
                  <a:srgbClr val="000000"/>
                </a:solidFill>
              </a:rPr>
              <a:t> of Operations </a:t>
            </a:r>
            <a:r>
              <a:rPr lang="fr-FR" sz="1600" dirty="0" err="1">
                <a:solidFill>
                  <a:srgbClr val="000000"/>
                </a:solidFill>
              </a:rPr>
              <a:t>does</a:t>
            </a:r>
            <a:r>
              <a:rPr lang="fr-FR" sz="1600" dirty="0">
                <a:solidFill>
                  <a:srgbClr val="000000"/>
                </a:solidFill>
              </a:rPr>
              <a:t> not change </a:t>
            </a:r>
            <a:r>
              <a:rPr lang="fr-FR" sz="1600" dirty="0" err="1">
                <a:solidFill>
                  <a:srgbClr val="000000"/>
                </a:solidFill>
              </a:rPr>
              <a:t>when</a:t>
            </a:r>
            <a:r>
              <a:rPr lang="fr-FR" sz="1600" dirty="0">
                <a:solidFill>
                  <a:srgbClr val="000000"/>
                </a:solidFill>
              </a:rPr>
              <a:t> </a:t>
            </a:r>
            <a:r>
              <a:rPr lang="fr-FR" sz="1600" dirty="0" err="1">
                <a:solidFill>
                  <a:srgbClr val="000000"/>
                </a:solidFill>
              </a:rPr>
              <a:t>decimals</a:t>
            </a:r>
            <a:r>
              <a:rPr lang="fr-FR" sz="1600" dirty="0">
                <a:solidFill>
                  <a:srgbClr val="000000"/>
                </a:solidFill>
              </a:rPr>
              <a:t> </a:t>
            </a:r>
            <a:r>
              <a:rPr lang="fr-FR" sz="1600" dirty="0" err="1">
                <a:solidFill>
                  <a:srgbClr val="000000"/>
                </a:solidFill>
              </a:rPr>
              <a:t>numbers</a:t>
            </a:r>
            <a:r>
              <a:rPr lang="fr-FR" sz="1600" dirty="0">
                <a:solidFill>
                  <a:srgbClr val="000000"/>
                </a:solidFill>
              </a:rPr>
              <a:t> are in the </a:t>
            </a:r>
            <a:r>
              <a:rPr lang="fr-FR" sz="1600" dirty="0" err="1">
                <a:solidFill>
                  <a:srgbClr val="000000"/>
                </a:solidFill>
              </a:rPr>
              <a:t>equation</a:t>
            </a:r>
            <a:r>
              <a:rPr lang="fr-FR" sz="1600" dirty="0">
                <a:solidFill>
                  <a:srgbClr val="000000"/>
                </a:solidFill>
              </a:rPr>
              <a:t>.</a:t>
            </a:r>
          </a:p>
          <a:p>
            <a:endParaRPr lang="fr-FR" sz="1600" dirty="0">
              <a:solidFill>
                <a:srgbClr val="000000"/>
              </a:solidFill>
            </a:endParaRPr>
          </a:p>
          <a:p>
            <a:r>
              <a:rPr lang="fr-FR" b="1" dirty="0" err="1">
                <a:solidFill>
                  <a:srgbClr val="000000"/>
                </a:solidFill>
              </a:rPr>
              <a:t>Review</a:t>
            </a:r>
            <a:r>
              <a:rPr lang="fr-FR" dirty="0">
                <a:solidFill>
                  <a:srgbClr val="000000"/>
                </a:solidFill>
              </a:rPr>
              <a:t> </a:t>
            </a:r>
            <a:r>
              <a:rPr lang="fr-FR" dirty="0" err="1">
                <a:solidFill>
                  <a:srgbClr val="000000"/>
                </a:solidFill>
              </a:rPr>
              <a:t>Order</a:t>
            </a:r>
            <a:r>
              <a:rPr lang="fr-FR" dirty="0">
                <a:solidFill>
                  <a:srgbClr val="000000"/>
                </a:solidFill>
              </a:rPr>
              <a:t> of Operations - « </a:t>
            </a:r>
            <a:r>
              <a:rPr lang="fr-FR" b="1" dirty="0" err="1">
                <a:solidFill>
                  <a:srgbClr val="000000"/>
                </a:solidFill>
              </a:rPr>
              <a:t>Connect</a:t>
            </a:r>
            <a:r>
              <a:rPr lang="fr-FR" dirty="0">
                <a:solidFill>
                  <a:srgbClr val="000000"/>
                </a:solidFill>
              </a:rPr>
              <a:t> » page 108</a:t>
            </a:r>
          </a:p>
          <a:p>
            <a:endParaRPr lang="en-CA" sz="1600" dirty="0">
              <a:solidFill>
                <a:srgbClr val="000000"/>
              </a:solidFill>
            </a:endParaRPr>
          </a:p>
          <a:p>
            <a:r>
              <a:rPr lang="en-CA" sz="1600" dirty="0">
                <a:solidFill>
                  <a:srgbClr val="000000"/>
                </a:solidFill>
                <a:hlinkClick r:id="rId2"/>
              </a:rPr>
              <a:t>https://www.youtube.com/watch?v=AkVHhONnZLk</a:t>
            </a:r>
            <a:r>
              <a:rPr lang="en-CA" sz="1600" dirty="0">
                <a:solidFill>
                  <a:srgbClr val="000000"/>
                </a:solidFill>
              </a:rPr>
              <a:t>  - </a:t>
            </a:r>
            <a:r>
              <a:rPr lang="en-CA" sz="1600" b="1" dirty="0">
                <a:solidFill>
                  <a:srgbClr val="000000"/>
                </a:solidFill>
              </a:rPr>
              <a:t>watch</a:t>
            </a:r>
            <a:r>
              <a:rPr lang="en-CA" sz="1600" dirty="0">
                <a:solidFill>
                  <a:srgbClr val="000000"/>
                </a:solidFill>
              </a:rPr>
              <a:t> the video for another example</a:t>
            </a:r>
          </a:p>
        </p:txBody>
      </p:sp>
      <p:cxnSp>
        <p:nvCxnSpPr>
          <p:cNvPr id="5" name="Straight Connector 4">
            <a:extLst>
              <a:ext uri="{FF2B5EF4-FFF2-40B4-BE49-F238E27FC236}">
                <a16:creationId xmlns:a16="http://schemas.microsoft.com/office/drawing/2014/main" id="{9B6D7023-F33B-43CE-A1A3-B5340CEF808F}"/>
              </a:ext>
            </a:extLst>
          </p:cNvPr>
          <p:cNvCxnSpPr/>
          <p:nvPr/>
        </p:nvCxnSpPr>
        <p:spPr>
          <a:xfrm>
            <a:off x="263419" y="2947416"/>
            <a:ext cx="92964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96B72FC-AC1D-4C0D-A982-8FC3E458EF64}"/>
              </a:ext>
            </a:extLst>
          </p:cNvPr>
          <p:cNvSpPr txBox="1"/>
          <p:nvPr/>
        </p:nvSpPr>
        <p:spPr>
          <a:xfrm>
            <a:off x="733573" y="3195264"/>
            <a:ext cx="8826246" cy="4154984"/>
          </a:xfrm>
          <a:prstGeom prst="rect">
            <a:avLst/>
          </a:prstGeom>
          <a:noFill/>
        </p:spPr>
        <p:txBody>
          <a:bodyPr wrap="square">
            <a:spAutoFit/>
          </a:bodyPr>
          <a:lstStyle/>
          <a:p>
            <a:pPr algn="ctr"/>
            <a:r>
              <a:rPr lang="en-CA" sz="1600" dirty="0">
                <a:solidFill>
                  <a:srgbClr val="000000"/>
                </a:solidFill>
              </a:rPr>
              <a:t>La </a:t>
            </a:r>
            <a:r>
              <a:rPr lang="en-CA" sz="1600" dirty="0" err="1">
                <a:solidFill>
                  <a:srgbClr val="000000"/>
                </a:solidFill>
              </a:rPr>
              <a:t>priorité</a:t>
            </a:r>
            <a:r>
              <a:rPr lang="en-CA" sz="1600" dirty="0">
                <a:solidFill>
                  <a:srgbClr val="000000"/>
                </a:solidFill>
              </a:rPr>
              <a:t> des operations avec les </a:t>
            </a:r>
            <a:r>
              <a:rPr lang="en-CA" sz="1600" dirty="0" err="1">
                <a:solidFill>
                  <a:srgbClr val="000000"/>
                </a:solidFill>
              </a:rPr>
              <a:t>nombres</a:t>
            </a:r>
            <a:r>
              <a:rPr lang="en-CA" sz="1600" dirty="0">
                <a:solidFill>
                  <a:srgbClr val="000000"/>
                </a:solidFill>
              </a:rPr>
              <a:t> </a:t>
            </a:r>
            <a:r>
              <a:rPr lang="en-CA" sz="1600" dirty="0" err="1">
                <a:solidFill>
                  <a:srgbClr val="000000"/>
                </a:solidFill>
              </a:rPr>
              <a:t>décimaux</a:t>
            </a:r>
            <a:r>
              <a:rPr lang="en-CA" sz="1600" dirty="0">
                <a:solidFill>
                  <a:srgbClr val="000000"/>
                </a:solidFill>
              </a:rPr>
              <a:t>:</a:t>
            </a:r>
          </a:p>
          <a:p>
            <a:r>
              <a:rPr lang="en-CA" sz="1600" b="1" dirty="0">
                <a:solidFill>
                  <a:srgbClr val="000000"/>
                </a:solidFill>
              </a:rPr>
              <a:t>À noter:</a:t>
            </a:r>
          </a:p>
          <a:p>
            <a:pPr marL="342900" indent="-342900">
              <a:buFontTx/>
              <a:buAutoNum type="arabicPeriod"/>
            </a:pPr>
            <a:r>
              <a:rPr lang="en-CA" sz="1600" dirty="0">
                <a:solidFill>
                  <a:srgbClr val="000000"/>
                </a:solidFill>
              </a:rPr>
              <a:t>(PEDMAS)</a:t>
            </a:r>
          </a:p>
          <a:p>
            <a:r>
              <a:rPr lang="en-CA" sz="1600" dirty="0">
                <a:solidFill>
                  <a:srgbClr val="000000"/>
                </a:solidFill>
              </a:rPr>
              <a:t>         </a:t>
            </a:r>
            <a:r>
              <a:rPr lang="en-CA" sz="1600" dirty="0" err="1">
                <a:solidFill>
                  <a:srgbClr val="FF0000"/>
                </a:solidFill>
              </a:rPr>
              <a:t>P</a:t>
            </a:r>
            <a:r>
              <a:rPr lang="en-CA" sz="1600" dirty="0" err="1">
                <a:solidFill>
                  <a:srgbClr val="000000"/>
                </a:solidFill>
              </a:rPr>
              <a:t>arenthèses</a:t>
            </a:r>
            <a:r>
              <a:rPr lang="en-CA" sz="1600" dirty="0">
                <a:solidFill>
                  <a:srgbClr val="000000"/>
                </a:solidFill>
              </a:rPr>
              <a:t> </a:t>
            </a:r>
          </a:p>
          <a:p>
            <a:r>
              <a:rPr lang="en-CA" sz="1600" dirty="0">
                <a:solidFill>
                  <a:srgbClr val="000000"/>
                </a:solidFill>
              </a:rPr>
              <a:t>         </a:t>
            </a:r>
            <a:r>
              <a:rPr lang="en-CA" sz="1600" dirty="0" err="1">
                <a:solidFill>
                  <a:srgbClr val="FF0000"/>
                </a:solidFill>
              </a:rPr>
              <a:t>E</a:t>
            </a:r>
            <a:r>
              <a:rPr lang="en-CA" sz="1600" dirty="0" err="1">
                <a:solidFill>
                  <a:srgbClr val="000000"/>
                </a:solidFill>
              </a:rPr>
              <a:t>xposants</a:t>
            </a:r>
            <a:r>
              <a:rPr lang="en-CA" sz="1600" dirty="0">
                <a:solidFill>
                  <a:srgbClr val="000000"/>
                </a:solidFill>
              </a:rPr>
              <a:t> – On </a:t>
            </a:r>
            <a:r>
              <a:rPr lang="en-CA" sz="1600" dirty="0" err="1">
                <a:solidFill>
                  <a:srgbClr val="000000"/>
                </a:solidFill>
              </a:rPr>
              <a:t>n’a</a:t>
            </a:r>
            <a:r>
              <a:rPr lang="en-CA" sz="1600" dirty="0">
                <a:solidFill>
                  <a:srgbClr val="000000"/>
                </a:solidFill>
              </a:rPr>
              <a:t> pas </a:t>
            </a:r>
            <a:r>
              <a:rPr lang="en-CA" sz="1600" dirty="0" err="1">
                <a:solidFill>
                  <a:srgbClr val="000000"/>
                </a:solidFill>
              </a:rPr>
              <a:t>discuté</a:t>
            </a:r>
            <a:r>
              <a:rPr lang="en-CA" sz="1600" dirty="0">
                <a:solidFill>
                  <a:srgbClr val="000000"/>
                </a:solidFill>
              </a:rPr>
              <a:t> </a:t>
            </a:r>
            <a:r>
              <a:rPr lang="en-CA" sz="1600" dirty="0" err="1">
                <a:solidFill>
                  <a:srgbClr val="000000"/>
                </a:solidFill>
              </a:rPr>
              <a:t>celui</a:t>
            </a:r>
            <a:r>
              <a:rPr lang="en-CA" sz="1600" dirty="0">
                <a:solidFill>
                  <a:srgbClr val="000000"/>
                </a:solidFill>
              </a:rPr>
              <a:t>-ci et </a:t>
            </a:r>
            <a:r>
              <a:rPr lang="en-CA" sz="1600" dirty="0" err="1">
                <a:solidFill>
                  <a:srgbClr val="000000"/>
                </a:solidFill>
              </a:rPr>
              <a:t>tu</a:t>
            </a:r>
            <a:r>
              <a:rPr lang="en-CA" sz="1600" dirty="0">
                <a:solidFill>
                  <a:srgbClr val="000000"/>
                </a:solidFill>
              </a:rPr>
              <a:t> </a:t>
            </a:r>
            <a:r>
              <a:rPr lang="en-CA" sz="1600" dirty="0" err="1">
                <a:solidFill>
                  <a:srgbClr val="000000"/>
                </a:solidFill>
              </a:rPr>
              <a:t>n’es</a:t>
            </a:r>
            <a:r>
              <a:rPr lang="en-CA" sz="1600" dirty="0">
                <a:solidFill>
                  <a:srgbClr val="000000"/>
                </a:solidFill>
              </a:rPr>
              <a:t> pas </a:t>
            </a:r>
            <a:r>
              <a:rPr lang="en-CA" sz="1600" dirty="0" err="1">
                <a:solidFill>
                  <a:srgbClr val="000000"/>
                </a:solidFill>
              </a:rPr>
              <a:t>responsable</a:t>
            </a:r>
            <a:r>
              <a:rPr lang="en-CA" sz="1600" dirty="0">
                <a:solidFill>
                  <a:srgbClr val="000000"/>
                </a:solidFill>
              </a:rPr>
              <a:t> pour les </a:t>
            </a:r>
            <a:r>
              <a:rPr lang="en-CA" sz="1600" dirty="0" err="1">
                <a:solidFill>
                  <a:srgbClr val="000000"/>
                </a:solidFill>
              </a:rPr>
              <a:t>exposants</a:t>
            </a:r>
            <a:r>
              <a:rPr lang="en-CA" sz="1600" dirty="0">
                <a:solidFill>
                  <a:srgbClr val="000000"/>
                </a:solidFill>
              </a:rPr>
              <a:t>.</a:t>
            </a:r>
          </a:p>
          <a:p>
            <a:r>
              <a:rPr lang="en-CA" sz="1600" dirty="0">
                <a:solidFill>
                  <a:srgbClr val="000000"/>
                </a:solidFill>
              </a:rPr>
              <a:t>         </a:t>
            </a:r>
            <a:r>
              <a:rPr lang="en-CA" sz="1600" dirty="0">
                <a:solidFill>
                  <a:srgbClr val="FF0000"/>
                </a:solidFill>
              </a:rPr>
              <a:t>D</a:t>
            </a:r>
            <a:r>
              <a:rPr lang="en-CA" sz="1600" dirty="0">
                <a:solidFill>
                  <a:srgbClr val="000000"/>
                </a:solidFill>
              </a:rPr>
              <a:t>ivision   </a:t>
            </a:r>
          </a:p>
          <a:p>
            <a:r>
              <a:rPr lang="en-CA" sz="1600" dirty="0">
                <a:solidFill>
                  <a:srgbClr val="000000"/>
                </a:solidFill>
              </a:rPr>
              <a:t>        </a:t>
            </a:r>
            <a:r>
              <a:rPr lang="en-CA" sz="1600" dirty="0">
                <a:solidFill>
                  <a:srgbClr val="FF0000"/>
                </a:solidFill>
              </a:rPr>
              <a:t>M</a:t>
            </a:r>
            <a:r>
              <a:rPr lang="en-CA" sz="1600" dirty="0">
                <a:solidFill>
                  <a:srgbClr val="000000"/>
                </a:solidFill>
              </a:rPr>
              <a:t>ultiplication </a:t>
            </a:r>
          </a:p>
          <a:p>
            <a:r>
              <a:rPr lang="en-CA" sz="1600" dirty="0">
                <a:solidFill>
                  <a:srgbClr val="000000"/>
                </a:solidFill>
              </a:rPr>
              <a:t>        </a:t>
            </a:r>
            <a:r>
              <a:rPr lang="en-CA" sz="1600" dirty="0">
                <a:solidFill>
                  <a:srgbClr val="FF0000"/>
                </a:solidFill>
              </a:rPr>
              <a:t>A</a:t>
            </a:r>
            <a:r>
              <a:rPr lang="en-CA" sz="1600" dirty="0">
                <a:solidFill>
                  <a:srgbClr val="000000"/>
                </a:solidFill>
              </a:rPr>
              <a:t>ddition </a:t>
            </a:r>
          </a:p>
          <a:p>
            <a:r>
              <a:rPr lang="en-CA" sz="1600" dirty="0">
                <a:solidFill>
                  <a:srgbClr val="000000"/>
                </a:solidFill>
              </a:rPr>
              <a:t>        </a:t>
            </a:r>
            <a:r>
              <a:rPr lang="en-CA" sz="1600" dirty="0" err="1">
                <a:solidFill>
                  <a:srgbClr val="FF0000"/>
                </a:solidFill>
              </a:rPr>
              <a:t>S</a:t>
            </a:r>
            <a:r>
              <a:rPr lang="en-CA" sz="1600" dirty="0" err="1">
                <a:solidFill>
                  <a:srgbClr val="000000"/>
                </a:solidFill>
              </a:rPr>
              <a:t>oustraction</a:t>
            </a:r>
            <a:endParaRPr lang="en-CA" sz="1600" dirty="0">
              <a:solidFill>
                <a:srgbClr val="000000"/>
              </a:solidFill>
            </a:endParaRPr>
          </a:p>
          <a:p>
            <a:endParaRPr lang="en-CA" sz="1600" dirty="0">
              <a:solidFill>
                <a:srgbClr val="000000"/>
              </a:solidFill>
            </a:endParaRPr>
          </a:p>
          <a:p>
            <a:r>
              <a:rPr lang="en-CA" sz="1600" dirty="0">
                <a:solidFill>
                  <a:srgbClr val="000000"/>
                </a:solidFill>
              </a:rPr>
              <a:t>2. La </a:t>
            </a:r>
            <a:r>
              <a:rPr lang="en-CA" sz="1600" dirty="0" err="1">
                <a:solidFill>
                  <a:srgbClr val="000000"/>
                </a:solidFill>
              </a:rPr>
              <a:t>priorité</a:t>
            </a:r>
            <a:r>
              <a:rPr lang="en-CA" sz="1600" dirty="0">
                <a:solidFill>
                  <a:srgbClr val="000000"/>
                </a:solidFill>
              </a:rPr>
              <a:t> des operations ne change pas </a:t>
            </a:r>
            <a:r>
              <a:rPr lang="en-CA" sz="1600" dirty="0" err="1">
                <a:solidFill>
                  <a:srgbClr val="000000"/>
                </a:solidFill>
              </a:rPr>
              <a:t>quand</a:t>
            </a:r>
            <a:r>
              <a:rPr lang="en-CA" sz="1600" dirty="0">
                <a:solidFill>
                  <a:srgbClr val="000000"/>
                </a:solidFill>
              </a:rPr>
              <a:t> les </a:t>
            </a:r>
            <a:r>
              <a:rPr lang="en-CA" sz="1600" dirty="0" err="1">
                <a:solidFill>
                  <a:srgbClr val="000000"/>
                </a:solidFill>
              </a:rPr>
              <a:t>équations</a:t>
            </a:r>
            <a:r>
              <a:rPr lang="en-CA" sz="1600" dirty="0">
                <a:solidFill>
                  <a:srgbClr val="000000"/>
                </a:solidFill>
              </a:rPr>
              <a:t> on des </a:t>
            </a:r>
            <a:r>
              <a:rPr lang="en-CA" sz="1600" dirty="0" err="1">
                <a:solidFill>
                  <a:srgbClr val="000000"/>
                </a:solidFill>
              </a:rPr>
              <a:t>nombres</a:t>
            </a:r>
            <a:r>
              <a:rPr lang="en-CA" sz="1600" dirty="0">
                <a:solidFill>
                  <a:srgbClr val="000000"/>
                </a:solidFill>
              </a:rPr>
              <a:t> </a:t>
            </a:r>
            <a:r>
              <a:rPr lang="en-CA" sz="1600" dirty="0" err="1">
                <a:solidFill>
                  <a:srgbClr val="000000"/>
                </a:solidFill>
              </a:rPr>
              <a:t>décimaux</a:t>
            </a:r>
            <a:r>
              <a:rPr lang="en-CA" sz="1600" dirty="0">
                <a:solidFill>
                  <a:srgbClr val="000000"/>
                </a:solidFill>
              </a:rPr>
              <a:t>.</a:t>
            </a:r>
          </a:p>
          <a:p>
            <a:endParaRPr lang="en-CA" sz="1600" dirty="0">
              <a:solidFill>
                <a:srgbClr val="000000"/>
              </a:solidFill>
            </a:endParaRPr>
          </a:p>
          <a:p>
            <a:r>
              <a:rPr lang="en-CA" b="1" dirty="0">
                <a:solidFill>
                  <a:srgbClr val="000000"/>
                </a:solidFill>
              </a:rPr>
              <a:t>Fait</a:t>
            </a:r>
            <a:r>
              <a:rPr lang="en-CA" dirty="0">
                <a:solidFill>
                  <a:srgbClr val="000000"/>
                </a:solidFill>
              </a:rPr>
              <a:t> la revision de la </a:t>
            </a:r>
            <a:r>
              <a:rPr lang="en-CA" dirty="0" err="1">
                <a:solidFill>
                  <a:srgbClr val="000000"/>
                </a:solidFill>
              </a:rPr>
              <a:t>priorité</a:t>
            </a:r>
            <a:r>
              <a:rPr lang="en-CA" dirty="0">
                <a:solidFill>
                  <a:srgbClr val="000000"/>
                </a:solidFill>
              </a:rPr>
              <a:t> des operations –“</a:t>
            </a:r>
            <a:r>
              <a:rPr lang="en-CA" b="1" dirty="0" err="1">
                <a:solidFill>
                  <a:srgbClr val="000000"/>
                </a:solidFill>
              </a:rPr>
              <a:t>Découvre</a:t>
            </a:r>
            <a:r>
              <a:rPr lang="en-CA" dirty="0">
                <a:solidFill>
                  <a:srgbClr val="000000"/>
                </a:solidFill>
              </a:rPr>
              <a:t>” page 108</a:t>
            </a:r>
          </a:p>
          <a:p>
            <a:endParaRPr lang="en-CA" dirty="0">
              <a:solidFill>
                <a:srgbClr val="000000"/>
              </a:solidFill>
            </a:endParaRPr>
          </a:p>
          <a:p>
            <a:r>
              <a:rPr lang="en-CA" sz="1600" dirty="0">
                <a:solidFill>
                  <a:srgbClr val="000000"/>
                </a:solidFill>
                <a:hlinkClick r:id="rId2"/>
              </a:rPr>
              <a:t>https://www.youtube.com/watch?v=AkVHhONnZLk</a:t>
            </a:r>
            <a:r>
              <a:rPr lang="en-CA" sz="1600" dirty="0">
                <a:solidFill>
                  <a:srgbClr val="000000"/>
                </a:solidFill>
              </a:rPr>
              <a:t> – </a:t>
            </a:r>
            <a:r>
              <a:rPr lang="en-CA" sz="1600" b="1" dirty="0" err="1">
                <a:solidFill>
                  <a:srgbClr val="000000"/>
                </a:solidFill>
              </a:rPr>
              <a:t>visionne</a:t>
            </a:r>
            <a:r>
              <a:rPr lang="en-CA" sz="1600" dirty="0">
                <a:solidFill>
                  <a:srgbClr val="000000"/>
                </a:solidFill>
              </a:rPr>
              <a:t> la vid</a:t>
            </a:r>
            <a:r>
              <a:rPr lang="fr-CA" sz="1600" dirty="0" err="1">
                <a:solidFill>
                  <a:srgbClr val="000000"/>
                </a:solidFill>
              </a:rPr>
              <a:t>éo</a:t>
            </a:r>
            <a:r>
              <a:rPr lang="fr-CA" sz="1600" dirty="0">
                <a:solidFill>
                  <a:srgbClr val="000000"/>
                </a:solidFill>
              </a:rPr>
              <a:t> pour un autre exemple</a:t>
            </a:r>
            <a:endParaRPr lang="en-CA" sz="1600" dirty="0">
              <a:solidFill>
                <a:srgbClr val="000000"/>
              </a:solidFill>
            </a:endParaRPr>
          </a:p>
          <a:p>
            <a:endParaRPr lang="en-CA" sz="2000" dirty="0">
              <a:solidFill>
                <a:srgbClr val="000000"/>
              </a:solidFill>
            </a:endParaRPr>
          </a:p>
        </p:txBody>
      </p:sp>
    </p:spTree>
    <p:extLst>
      <p:ext uri="{BB962C8B-B14F-4D97-AF65-F5344CB8AC3E}">
        <p14:creationId xmlns:p14="http://schemas.microsoft.com/office/powerpoint/2010/main" val="2265003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1034D5-058B-4D85-8C5C-F37AE5BF92B7}"/>
              </a:ext>
            </a:extLst>
          </p:cNvPr>
          <p:cNvSpPr txBox="1"/>
          <p:nvPr/>
        </p:nvSpPr>
        <p:spPr>
          <a:xfrm>
            <a:off x="546354" y="637062"/>
            <a:ext cx="5079492" cy="1569660"/>
          </a:xfrm>
          <a:prstGeom prst="rect">
            <a:avLst/>
          </a:prstGeom>
          <a:noFill/>
        </p:spPr>
        <p:txBody>
          <a:bodyPr wrap="square">
            <a:spAutoFit/>
          </a:bodyPr>
          <a:lstStyle/>
          <a:p>
            <a:r>
              <a:rPr lang="fr-FR" sz="1800" b="1" dirty="0">
                <a:solidFill>
                  <a:srgbClr val="000000"/>
                </a:solidFill>
              </a:rPr>
              <a:t>Try</a:t>
            </a:r>
            <a:r>
              <a:rPr lang="fr-FR" sz="1800" dirty="0">
                <a:solidFill>
                  <a:srgbClr val="000000"/>
                </a:solidFill>
              </a:rPr>
              <a:t> </a:t>
            </a:r>
            <a:r>
              <a:rPr lang="fr-FR" sz="1800" dirty="0" err="1">
                <a:solidFill>
                  <a:srgbClr val="000000"/>
                </a:solidFill>
              </a:rPr>
              <a:t>solving</a:t>
            </a:r>
            <a:r>
              <a:rPr lang="fr-FR" sz="1800" dirty="0">
                <a:solidFill>
                  <a:srgbClr val="000000"/>
                </a:solidFill>
              </a:rPr>
              <a:t> the </a:t>
            </a:r>
            <a:r>
              <a:rPr lang="fr-FR" sz="1800" dirty="0" err="1">
                <a:solidFill>
                  <a:srgbClr val="000000"/>
                </a:solidFill>
              </a:rPr>
              <a:t>following</a:t>
            </a:r>
            <a:r>
              <a:rPr lang="fr-FR" sz="1800" dirty="0">
                <a:solidFill>
                  <a:srgbClr val="000000"/>
                </a:solidFill>
              </a:rPr>
              <a:t> </a:t>
            </a:r>
            <a:r>
              <a:rPr lang="fr-FR" sz="1800" dirty="0" err="1">
                <a:solidFill>
                  <a:srgbClr val="000000"/>
                </a:solidFill>
              </a:rPr>
              <a:t>equation</a:t>
            </a:r>
            <a:r>
              <a:rPr lang="fr-FR" sz="1800" dirty="0">
                <a:solidFill>
                  <a:srgbClr val="000000"/>
                </a:solidFill>
              </a:rPr>
              <a:t>.</a:t>
            </a:r>
          </a:p>
          <a:p>
            <a:endParaRPr lang="fr-FR" sz="1800" dirty="0">
              <a:solidFill>
                <a:srgbClr val="000000"/>
              </a:solidFill>
            </a:endParaRPr>
          </a:p>
          <a:p>
            <a:r>
              <a:rPr lang="fr-FR" sz="1800" dirty="0">
                <a:solidFill>
                  <a:srgbClr val="000000"/>
                </a:solidFill>
              </a:rPr>
              <a:t>Note: You </a:t>
            </a:r>
            <a:r>
              <a:rPr lang="fr-FR" sz="1800" dirty="0" err="1">
                <a:solidFill>
                  <a:srgbClr val="000000"/>
                </a:solidFill>
              </a:rPr>
              <a:t>may</a:t>
            </a:r>
            <a:r>
              <a:rPr lang="fr-FR" sz="1800" dirty="0">
                <a:solidFill>
                  <a:srgbClr val="000000"/>
                </a:solidFill>
              </a:rPr>
              <a:t> use a </a:t>
            </a:r>
            <a:r>
              <a:rPr lang="fr-FR" sz="1800" dirty="0" err="1">
                <a:solidFill>
                  <a:srgbClr val="000000"/>
                </a:solidFill>
              </a:rPr>
              <a:t>calculator</a:t>
            </a:r>
            <a:r>
              <a:rPr lang="fr-FR" sz="1800" dirty="0">
                <a:solidFill>
                  <a:srgbClr val="000000"/>
                </a:solidFill>
              </a:rPr>
              <a:t> </a:t>
            </a:r>
            <a:r>
              <a:rPr lang="fr-FR" sz="1800" dirty="0" err="1">
                <a:solidFill>
                  <a:srgbClr val="000000"/>
                </a:solidFill>
              </a:rPr>
              <a:t>when</a:t>
            </a:r>
            <a:r>
              <a:rPr lang="fr-FR" sz="1800" dirty="0">
                <a:solidFill>
                  <a:srgbClr val="000000"/>
                </a:solidFill>
              </a:rPr>
              <a:t> </a:t>
            </a:r>
            <a:r>
              <a:rPr lang="fr-FR" sz="1800" dirty="0" err="1">
                <a:solidFill>
                  <a:srgbClr val="000000"/>
                </a:solidFill>
              </a:rPr>
              <a:t>needed</a:t>
            </a:r>
            <a:r>
              <a:rPr lang="fr-FR" sz="1800" dirty="0">
                <a:solidFill>
                  <a:srgbClr val="000000"/>
                </a:solidFill>
              </a:rPr>
              <a:t>.</a:t>
            </a:r>
          </a:p>
          <a:p>
            <a:endParaRPr lang="fr-FR" sz="1800" dirty="0">
              <a:solidFill>
                <a:srgbClr val="000000"/>
              </a:solidFill>
            </a:endParaRPr>
          </a:p>
          <a:p>
            <a:r>
              <a:rPr lang="fr-FR" sz="2400" dirty="0">
                <a:solidFill>
                  <a:srgbClr val="000000"/>
                </a:solidFill>
              </a:rPr>
              <a:t>12,376 ÷ (4,75 + 1,2) + 2,45 x 0,2 - 1,84 </a:t>
            </a:r>
            <a:endParaRPr lang="en-CA" sz="2400" dirty="0"/>
          </a:p>
        </p:txBody>
      </p:sp>
      <p:cxnSp>
        <p:nvCxnSpPr>
          <p:cNvPr id="4" name="Straight Connector 3">
            <a:extLst>
              <a:ext uri="{FF2B5EF4-FFF2-40B4-BE49-F238E27FC236}">
                <a16:creationId xmlns:a16="http://schemas.microsoft.com/office/drawing/2014/main" id="{D9172D15-B313-4824-AF37-323E8BD17D8A}"/>
              </a:ext>
            </a:extLst>
          </p:cNvPr>
          <p:cNvCxnSpPr/>
          <p:nvPr/>
        </p:nvCxnSpPr>
        <p:spPr>
          <a:xfrm>
            <a:off x="431800" y="2983992"/>
            <a:ext cx="92964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D6ED647-5D1C-42BA-AA4A-FE3D647F1115}"/>
              </a:ext>
            </a:extLst>
          </p:cNvPr>
          <p:cNvSpPr txBox="1"/>
          <p:nvPr/>
        </p:nvSpPr>
        <p:spPr>
          <a:xfrm>
            <a:off x="546354" y="3638294"/>
            <a:ext cx="8177022" cy="1846659"/>
          </a:xfrm>
          <a:prstGeom prst="rect">
            <a:avLst/>
          </a:prstGeom>
          <a:noFill/>
        </p:spPr>
        <p:txBody>
          <a:bodyPr wrap="square">
            <a:spAutoFit/>
          </a:bodyPr>
          <a:lstStyle/>
          <a:p>
            <a:endParaRPr lang="en-CA" sz="1800" dirty="0">
              <a:solidFill>
                <a:srgbClr val="000000"/>
              </a:solidFill>
            </a:endParaRPr>
          </a:p>
          <a:p>
            <a:r>
              <a:rPr lang="en-CA" b="1" dirty="0" err="1">
                <a:solidFill>
                  <a:srgbClr val="000000"/>
                </a:solidFill>
              </a:rPr>
              <a:t>E</a:t>
            </a:r>
            <a:r>
              <a:rPr lang="en-CA" sz="1800" b="1" dirty="0" err="1">
                <a:solidFill>
                  <a:srgbClr val="000000"/>
                </a:solidFill>
              </a:rPr>
              <a:t>ssaye</a:t>
            </a:r>
            <a:r>
              <a:rPr lang="en-CA" sz="1800" dirty="0">
                <a:solidFill>
                  <a:srgbClr val="000000"/>
                </a:solidFill>
              </a:rPr>
              <a:t> de </a:t>
            </a:r>
            <a:r>
              <a:rPr lang="en-CA" sz="1800" dirty="0" err="1">
                <a:solidFill>
                  <a:srgbClr val="000000"/>
                </a:solidFill>
              </a:rPr>
              <a:t>résoudre</a:t>
            </a:r>
            <a:r>
              <a:rPr lang="en-CA" sz="1800" dirty="0">
                <a:solidFill>
                  <a:srgbClr val="000000"/>
                </a:solidFill>
              </a:rPr>
              <a:t> </a:t>
            </a:r>
            <a:r>
              <a:rPr lang="en-CA" sz="1800" dirty="0" err="1">
                <a:solidFill>
                  <a:srgbClr val="000000"/>
                </a:solidFill>
              </a:rPr>
              <a:t>l’equation</a:t>
            </a:r>
            <a:r>
              <a:rPr lang="en-CA" sz="1800" dirty="0">
                <a:solidFill>
                  <a:srgbClr val="000000"/>
                </a:solidFill>
              </a:rPr>
              <a:t> </a:t>
            </a:r>
            <a:r>
              <a:rPr lang="en-CA" sz="1800" dirty="0" err="1">
                <a:solidFill>
                  <a:srgbClr val="000000"/>
                </a:solidFill>
              </a:rPr>
              <a:t>suivante</a:t>
            </a:r>
            <a:r>
              <a:rPr lang="en-CA" sz="1800" dirty="0">
                <a:solidFill>
                  <a:srgbClr val="000000"/>
                </a:solidFill>
              </a:rPr>
              <a:t>:</a:t>
            </a:r>
          </a:p>
          <a:p>
            <a:endParaRPr lang="en-CA" sz="1800" dirty="0">
              <a:solidFill>
                <a:srgbClr val="000000"/>
              </a:solidFill>
            </a:endParaRPr>
          </a:p>
          <a:p>
            <a:r>
              <a:rPr lang="en-CA" sz="1800" dirty="0">
                <a:solidFill>
                  <a:srgbClr val="000000"/>
                </a:solidFill>
              </a:rPr>
              <a:t>(Note: Tu </a:t>
            </a:r>
            <a:r>
              <a:rPr lang="en-CA" sz="1800" dirty="0" err="1">
                <a:solidFill>
                  <a:srgbClr val="000000"/>
                </a:solidFill>
              </a:rPr>
              <a:t>peux</a:t>
            </a:r>
            <a:r>
              <a:rPr lang="en-CA" sz="1800" dirty="0">
                <a:solidFill>
                  <a:srgbClr val="000000"/>
                </a:solidFill>
              </a:rPr>
              <a:t> </a:t>
            </a:r>
            <a:r>
              <a:rPr lang="en-CA" sz="1800" dirty="0" err="1">
                <a:solidFill>
                  <a:srgbClr val="000000"/>
                </a:solidFill>
              </a:rPr>
              <a:t>utiliser</a:t>
            </a:r>
            <a:r>
              <a:rPr lang="en-CA" sz="1800" dirty="0">
                <a:solidFill>
                  <a:srgbClr val="000000"/>
                </a:solidFill>
              </a:rPr>
              <a:t> </a:t>
            </a:r>
            <a:r>
              <a:rPr lang="en-CA" sz="1800" dirty="0" err="1">
                <a:solidFill>
                  <a:srgbClr val="000000"/>
                </a:solidFill>
              </a:rPr>
              <a:t>une</a:t>
            </a:r>
            <a:r>
              <a:rPr lang="en-CA" sz="1800" dirty="0">
                <a:solidFill>
                  <a:srgbClr val="000000"/>
                </a:solidFill>
              </a:rPr>
              <a:t> </a:t>
            </a:r>
            <a:r>
              <a:rPr lang="en-CA" sz="1800" dirty="0" err="1">
                <a:solidFill>
                  <a:srgbClr val="000000"/>
                </a:solidFill>
              </a:rPr>
              <a:t>calculatrice</a:t>
            </a:r>
            <a:r>
              <a:rPr lang="en-CA" sz="1800" dirty="0">
                <a:solidFill>
                  <a:srgbClr val="000000"/>
                </a:solidFill>
              </a:rPr>
              <a:t> </a:t>
            </a:r>
            <a:r>
              <a:rPr lang="en-CA" sz="1800" dirty="0" err="1">
                <a:solidFill>
                  <a:srgbClr val="000000"/>
                </a:solidFill>
              </a:rPr>
              <a:t>quand</a:t>
            </a:r>
            <a:r>
              <a:rPr lang="en-CA" sz="1800" dirty="0">
                <a:solidFill>
                  <a:srgbClr val="000000"/>
                </a:solidFill>
              </a:rPr>
              <a:t> necessaire.)</a:t>
            </a:r>
          </a:p>
          <a:p>
            <a:endParaRPr lang="en-CA" sz="1800" dirty="0">
              <a:solidFill>
                <a:srgbClr val="000000"/>
              </a:solidFill>
            </a:endParaRPr>
          </a:p>
          <a:p>
            <a:r>
              <a:rPr lang="en-CA" sz="2400" dirty="0">
                <a:solidFill>
                  <a:srgbClr val="000000"/>
                </a:solidFill>
              </a:rPr>
              <a:t>12, 376 ÷ (4, 75 + 1,2) + 2, 45 X 0.2 – 1, 84  </a:t>
            </a:r>
          </a:p>
        </p:txBody>
      </p:sp>
    </p:spTree>
    <p:extLst>
      <p:ext uri="{BB962C8B-B14F-4D97-AF65-F5344CB8AC3E}">
        <p14:creationId xmlns:p14="http://schemas.microsoft.com/office/powerpoint/2010/main" val="616108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800" y="2071062"/>
            <a:ext cx="9296400" cy="3477875"/>
          </a:xfrm>
          <a:prstGeom prst="rect">
            <a:avLst/>
          </a:prstGeom>
          <a:noFill/>
        </p:spPr>
        <p:txBody>
          <a:bodyPr vert="horz" wrap="square" rtlCol="0">
            <a:spAutoFit/>
          </a:bodyPr>
          <a:lstStyle/>
          <a:p>
            <a:r>
              <a:rPr lang="fr-FR" sz="2000" dirty="0">
                <a:solidFill>
                  <a:srgbClr val="000000"/>
                </a:solidFill>
              </a:rPr>
              <a:t>Practice - In </a:t>
            </a:r>
            <a:r>
              <a:rPr lang="fr-FR" sz="2000" dirty="0" err="1">
                <a:solidFill>
                  <a:srgbClr val="000000"/>
                </a:solidFill>
              </a:rPr>
              <a:t>your</a:t>
            </a:r>
            <a:r>
              <a:rPr lang="fr-FR" sz="2000" dirty="0">
                <a:solidFill>
                  <a:srgbClr val="000000"/>
                </a:solidFill>
              </a:rPr>
              <a:t> </a:t>
            </a:r>
            <a:r>
              <a:rPr lang="fr-FR" sz="2000" dirty="0" err="1">
                <a:solidFill>
                  <a:srgbClr val="000000"/>
                </a:solidFill>
              </a:rPr>
              <a:t>scribbler</a:t>
            </a:r>
            <a:r>
              <a:rPr lang="fr-FR" sz="2000" dirty="0">
                <a:solidFill>
                  <a:srgbClr val="000000"/>
                </a:solidFill>
              </a:rPr>
              <a:t>, </a:t>
            </a:r>
            <a:r>
              <a:rPr lang="fr-FR" sz="2000" dirty="0" err="1">
                <a:solidFill>
                  <a:srgbClr val="000000"/>
                </a:solidFill>
              </a:rPr>
              <a:t>complete</a:t>
            </a:r>
            <a:r>
              <a:rPr lang="fr-FR" sz="2000" dirty="0">
                <a:solidFill>
                  <a:srgbClr val="000000"/>
                </a:solidFill>
              </a:rPr>
              <a:t> the </a:t>
            </a:r>
            <a:r>
              <a:rPr lang="fr-FR" sz="2000" dirty="0" err="1">
                <a:solidFill>
                  <a:srgbClr val="000000"/>
                </a:solidFill>
              </a:rPr>
              <a:t>following</a:t>
            </a:r>
            <a:r>
              <a:rPr lang="fr-FR" sz="2000" dirty="0">
                <a:solidFill>
                  <a:srgbClr val="000000"/>
                </a:solidFill>
              </a:rPr>
              <a:t> questions on page 109.</a:t>
            </a:r>
          </a:p>
          <a:p>
            <a:r>
              <a:rPr lang="fr-FR" sz="2000" dirty="0">
                <a:solidFill>
                  <a:srgbClr val="000000"/>
                </a:solidFill>
              </a:rPr>
              <a:t>        	 </a:t>
            </a:r>
            <a:r>
              <a:rPr lang="en-CA" sz="2000" dirty="0"/>
              <a:t># 1, 2 and 4 </a:t>
            </a:r>
            <a:endParaRPr lang="fr-FR" sz="2000" dirty="0">
              <a:solidFill>
                <a:srgbClr val="000000"/>
              </a:solidFill>
            </a:endParaRPr>
          </a:p>
          <a:p>
            <a:endParaRPr lang="fr-FR" sz="2000" dirty="0">
              <a:solidFill>
                <a:srgbClr val="000000"/>
              </a:solidFill>
            </a:endParaRPr>
          </a:p>
          <a:p>
            <a:endParaRPr lang="fr-FR" sz="2000" dirty="0">
              <a:solidFill>
                <a:srgbClr val="000000"/>
              </a:solidFill>
            </a:endParaRPr>
          </a:p>
          <a:p>
            <a:endParaRPr lang="fr-FR" sz="2000" dirty="0">
              <a:solidFill>
                <a:srgbClr val="000000"/>
              </a:solidFill>
            </a:endParaRPr>
          </a:p>
          <a:p>
            <a:endParaRPr lang="fr-FR" sz="2000" dirty="0">
              <a:solidFill>
                <a:srgbClr val="000000"/>
              </a:solidFill>
            </a:endParaRPr>
          </a:p>
          <a:p>
            <a:r>
              <a:rPr lang="fr-FR" sz="2000" dirty="0">
                <a:solidFill>
                  <a:srgbClr val="000000"/>
                </a:solidFill>
              </a:rPr>
              <a:t>Pratiquer - Dans ton cahier, compléter les questions suivantes aux page 109.</a:t>
            </a:r>
          </a:p>
          <a:p>
            <a:r>
              <a:rPr lang="fr-FR" sz="2000" dirty="0">
                <a:solidFill>
                  <a:srgbClr val="000000"/>
                </a:solidFill>
              </a:rPr>
              <a:t>	</a:t>
            </a:r>
            <a:r>
              <a:rPr lang="en-CA" sz="2000" dirty="0"/>
              <a:t># 1, 2 et 4</a:t>
            </a:r>
            <a:endParaRPr lang="fr-FR" sz="2000" dirty="0">
              <a:solidFill>
                <a:srgbClr val="000000"/>
              </a:solidFill>
            </a:endParaRPr>
          </a:p>
          <a:p>
            <a:pPr marL="457200" indent="-457200">
              <a:buAutoNum type="arabicPeriod"/>
            </a:pPr>
            <a:endParaRPr lang="fr-FR" sz="2000" dirty="0">
              <a:solidFill>
                <a:srgbClr val="000000"/>
              </a:solidFill>
              <a:latin typeface="Times New Roman - 34"/>
            </a:endParaRPr>
          </a:p>
          <a:p>
            <a:endParaRPr lang="en-CA" sz="2000" dirty="0">
              <a:solidFill>
                <a:srgbClr val="000000"/>
              </a:solidFill>
              <a:latin typeface="Times New Roman - 34"/>
            </a:endParaRPr>
          </a:p>
          <a:p>
            <a:endParaRPr lang="en-CA" sz="2000" dirty="0">
              <a:solidFill>
                <a:srgbClr val="000000"/>
              </a:solidFill>
              <a:latin typeface="Times New Roman - 34"/>
            </a:endParaRPr>
          </a:p>
        </p:txBody>
      </p:sp>
      <p:cxnSp>
        <p:nvCxnSpPr>
          <p:cNvPr id="3" name="Straight Connector 2">
            <a:extLst>
              <a:ext uri="{FF2B5EF4-FFF2-40B4-BE49-F238E27FC236}">
                <a16:creationId xmlns:a16="http://schemas.microsoft.com/office/drawing/2014/main" id="{222D0300-C08E-4943-A09C-322C1285E431}"/>
              </a:ext>
            </a:extLst>
          </p:cNvPr>
          <p:cNvCxnSpPr/>
          <p:nvPr/>
        </p:nvCxnSpPr>
        <p:spPr>
          <a:xfrm>
            <a:off x="326008" y="3534369"/>
            <a:ext cx="92964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102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125CA71-0C09-4746-91C4-5ED08C253641}"/>
              </a:ext>
            </a:extLst>
          </p:cNvPr>
          <p:cNvCxnSpPr/>
          <p:nvPr/>
        </p:nvCxnSpPr>
        <p:spPr>
          <a:xfrm>
            <a:off x="439682" y="3745437"/>
            <a:ext cx="928063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5E621BB-9CED-4777-9E16-6DE44050AE49}"/>
              </a:ext>
            </a:extLst>
          </p:cNvPr>
          <p:cNvSpPr txBox="1"/>
          <p:nvPr/>
        </p:nvSpPr>
        <p:spPr>
          <a:xfrm>
            <a:off x="957943" y="2167652"/>
            <a:ext cx="8663577" cy="646331"/>
          </a:xfrm>
          <a:prstGeom prst="rect">
            <a:avLst/>
          </a:prstGeom>
          <a:noFill/>
        </p:spPr>
        <p:txBody>
          <a:bodyPr wrap="square" rtlCol="0">
            <a:spAutoFit/>
          </a:bodyPr>
          <a:lstStyle/>
          <a:p>
            <a:r>
              <a:rPr lang="fr-CA" dirty="0" err="1"/>
              <a:t>Worksheet</a:t>
            </a:r>
            <a:r>
              <a:rPr lang="fr-CA" dirty="0"/>
              <a:t> – </a:t>
            </a:r>
            <a:r>
              <a:rPr lang="fr-CA" dirty="0" err="1"/>
              <a:t>Order</a:t>
            </a:r>
            <a:r>
              <a:rPr lang="fr-CA" dirty="0"/>
              <a:t> of Operations </a:t>
            </a:r>
            <a:r>
              <a:rPr lang="fr-CA" dirty="0" err="1"/>
              <a:t>with</a:t>
            </a:r>
            <a:r>
              <a:rPr lang="fr-CA" dirty="0"/>
              <a:t> </a:t>
            </a:r>
            <a:r>
              <a:rPr lang="fr-CA" dirty="0" err="1"/>
              <a:t>Decimals</a:t>
            </a:r>
            <a:r>
              <a:rPr lang="fr-CA" dirty="0"/>
              <a:t> (</a:t>
            </a:r>
            <a:r>
              <a:rPr lang="fr-CA" dirty="0" err="1"/>
              <a:t>Student</a:t>
            </a:r>
            <a:r>
              <a:rPr lang="fr-CA" dirty="0"/>
              <a:t> Practice and Homework Book </a:t>
            </a:r>
            <a:r>
              <a:rPr lang="fr-CA" dirty="0" err="1"/>
              <a:t>pgs</a:t>
            </a:r>
            <a:r>
              <a:rPr lang="fr-CA" dirty="0"/>
              <a:t>. 64-65 )</a:t>
            </a:r>
            <a:endParaRPr lang="en-US" dirty="0"/>
          </a:p>
        </p:txBody>
      </p:sp>
      <p:sp>
        <p:nvSpPr>
          <p:cNvPr id="5" name="TextBox 4">
            <a:extLst>
              <a:ext uri="{FF2B5EF4-FFF2-40B4-BE49-F238E27FC236}">
                <a16:creationId xmlns:a16="http://schemas.microsoft.com/office/drawing/2014/main" id="{ABBCA2C3-EFCC-484A-9BE6-55975D303E9B}"/>
              </a:ext>
            </a:extLst>
          </p:cNvPr>
          <p:cNvSpPr txBox="1"/>
          <p:nvPr/>
        </p:nvSpPr>
        <p:spPr>
          <a:xfrm>
            <a:off x="699224" y="4953891"/>
            <a:ext cx="8761549" cy="646331"/>
          </a:xfrm>
          <a:prstGeom prst="rect">
            <a:avLst/>
          </a:prstGeom>
          <a:noFill/>
        </p:spPr>
        <p:txBody>
          <a:bodyPr wrap="square">
            <a:spAutoFit/>
          </a:bodyPr>
          <a:lstStyle/>
          <a:p>
            <a:r>
              <a:rPr lang="fr-CA" dirty="0"/>
              <a:t>Feuille de travail – </a:t>
            </a:r>
            <a:r>
              <a:rPr lang="fr-CA" dirty="0" err="1"/>
              <a:t>Order</a:t>
            </a:r>
            <a:r>
              <a:rPr lang="fr-CA" dirty="0"/>
              <a:t> of Operations </a:t>
            </a:r>
            <a:r>
              <a:rPr lang="fr-CA" dirty="0" err="1"/>
              <a:t>with</a:t>
            </a:r>
            <a:r>
              <a:rPr lang="fr-CA" dirty="0"/>
              <a:t> </a:t>
            </a:r>
            <a:r>
              <a:rPr lang="fr-CA" dirty="0" err="1"/>
              <a:t>Decimals</a:t>
            </a:r>
            <a:r>
              <a:rPr lang="fr-CA" dirty="0"/>
              <a:t> (</a:t>
            </a:r>
            <a:r>
              <a:rPr lang="fr-CA" dirty="0" err="1"/>
              <a:t>Student</a:t>
            </a:r>
            <a:r>
              <a:rPr lang="fr-CA" dirty="0"/>
              <a:t> Practice and Homework Book </a:t>
            </a:r>
            <a:r>
              <a:rPr lang="fr-CA" dirty="0" err="1"/>
              <a:t>pgs</a:t>
            </a:r>
            <a:r>
              <a:rPr lang="fr-CA" dirty="0"/>
              <a:t>. 64-65 ) </a:t>
            </a:r>
            <a:endParaRPr lang="en-US" dirty="0"/>
          </a:p>
        </p:txBody>
      </p:sp>
    </p:spTree>
    <p:extLst>
      <p:ext uri="{BB962C8B-B14F-4D97-AF65-F5344CB8AC3E}">
        <p14:creationId xmlns:p14="http://schemas.microsoft.com/office/powerpoint/2010/main" val="4263811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8972" y="2636832"/>
            <a:ext cx="8763000" cy="1472848"/>
          </a:xfrm>
        </p:spPr>
        <p:txBody>
          <a:bodyPr/>
          <a:lstStyle/>
          <a:p>
            <a:r>
              <a:rPr lang="en-CA" sz="4000" dirty="0">
                <a:solidFill>
                  <a:srgbClr val="000000"/>
                </a:solidFill>
                <a:latin typeface="+mn-lt"/>
              </a:rPr>
              <a:t>N2 Journal Question # 8</a:t>
            </a:r>
            <a:br>
              <a:rPr lang="en-CA" sz="4000" dirty="0">
                <a:solidFill>
                  <a:srgbClr val="000000"/>
                </a:solidFill>
                <a:latin typeface="+mn-lt"/>
              </a:rPr>
            </a:br>
            <a:endParaRPr lang="en-CA" dirty="0">
              <a:latin typeface="+mn-lt"/>
            </a:endParaRPr>
          </a:p>
        </p:txBody>
      </p:sp>
    </p:spTree>
    <p:extLst>
      <p:ext uri="{BB962C8B-B14F-4D97-AF65-F5344CB8AC3E}">
        <p14:creationId xmlns:p14="http://schemas.microsoft.com/office/powerpoint/2010/main" val="2503466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705</Words>
  <Application>Microsoft Office PowerPoint</Application>
  <PresentationFormat>Custom</PresentationFormat>
  <Paragraphs>83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 - 34</vt:lpstr>
      <vt:lpstr>Office Theme</vt:lpstr>
      <vt:lpstr>Review N2 continued… N2: I can demonstrate an understanding of the addition, subtraction, multiplication and division of decimals (for more than 1-digit divisors or 2-digit multipliers, the use of technology is expected) to solve problems.</vt:lpstr>
      <vt:lpstr>PowerPoint Presentation</vt:lpstr>
      <vt:lpstr>PowerPoint Presentation</vt:lpstr>
      <vt:lpstr>PowerPoint Presentation</vt:lpstr>
      <vt:lpstr>PowerPoint Presentation</vt:lpstr>
      <vt:lpstr>PowerPoint Presentation</vt:lpstr>
      <vt:lpstr>PowerPoint Presentation</vt:lpstr>
      <vt:lpstr>N2 Journal Question # 8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Cleland, Sandra (ASD-N)</dc:creator>
  <cp:lastModifiedBy>McLellan, Krissy (ASD-N)</cp:lastModifiedBy>
  <cp:revision>17</cp:revision>
  <dcterms:created xsi:type="dcterms:W3CDTF">2018-09-21T04:11:54Z</dcterms:created>
  <dcterms:modified xsi:type="dcterms:W3CDTF">2021-01-28T12:08:14Z</dcterms:modified>
</cp:coreProperties>
</file>