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3" r:id="rId9"/>
    <p:sldId id="270" r:id="rId10"/>
    <p:sldId id="289" r:id="rId11"/>
    <p:sldId id="269" r:id="rId12"/>
    <p:sldId id="262" r:id="rId13"/>
    <p:sldId id="272" r:id="rId14"/>
    <p:sldId id="265" r:id="rId15"/>
    <p:sldId id="264" r:id="rId16"/>
    <p:sldId id="271" r:id="rId17"/>
    <p:sldId id="290" r:id="rId18"/>
    <p:sldId id="267" r:id="rId19"/>
  </p:sldIdLst>
  <p:sldSz cx="10160000" cy="7620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B058-E580-4ED1-B748-E2AD3765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2523A-A246-43A7-B81C-82567E931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7967-A6FA-479C-93DC-3D843A7B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A258B-8FC7-400A-A671-6D442764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93685-B2D8-44CB-BFD7-58D9213F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BA118-B123-4C21-A38C-05BAE67E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96DD1-E6D5-45D0-BA41-263E1E818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A91A3-2440-47A2-A940-0B12CA02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1EC7F-17D5-4CFA-A7EE-560582CC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9E914-49C7-4CAB-9C26-158B0F6C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3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8CE85-6711-4215-96EF-9A57B5123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E3B67-2758-4070-AB28-122BB960A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5974C-E5BD-4860-B97B-797F9D18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75A25-BAFA-4BD7-949B-DAB94B2E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2ACF-780D-4826-98D6-BB6351E0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846B-52D7-47B1-BC40-16B30F9C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B3358-606F-498E-B55C-AD8935E4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B4C-4C69-4B26-B7FA-E79F12C52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FA954-5D5A-49C9-A1F9-A321D3E7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A024C-B4C1-4500-9457-6509A00A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CAA2-3E0E-4528-91EE-5CC6C114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1A3FE-8662-4080-BEDE-638DC4548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42791-7F2C-4859-A8D1-63CA84A5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6EFF-BB4C-4F63-9B50-407CB53E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81EE1-8941-4F11-9B5F-A51940E9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353B-4A1E-4A27-A9C9-1206DF9B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ABCE-67A2-4E45-92C8-5D3FFC576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779F3-9B05-4C31-A22D-D96D976A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7D29-08B7-4837-8AB5-A80E036D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0334-12A2-4628-A3E4-331C2E3B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9F6B-CFC6-4DDE-84BA-2FFCB90D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BEB4-6B4B-4FEE-B2DC-B4C8A247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367A1-EDED-4E0F-9BE5-E0BD072BE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D31B4-8637-4B0C-AA24-9BFF1607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A4147-56B9-466C-ADC3-538222CE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3887E-8018-436E-A676-FCB89AB25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8D3A2-020B-4FE8-857D-4A7F672B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E07BB-E204-4EBF-937B-85491DC8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37654-5E30-4662-A5E8-0BCA504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06ED-DD59-4378-902C-2060CB50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238BA-9861-483F-84B9-FC493399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48BC1-4488-47F1-9714-FAC38B1E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9D388-1326-4161-82B8-5607F76C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C122C-B2E6-47B2-AFBF-B3267D5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1CFEA-31A3-45ED-ADCF-E14E1DA1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D320A-601C-4B10-A32A-B60313CE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ACF4-D6FA-4184-93D5-3BE258BA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E4CB-4672-46B8-AA9C-607251BE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A5847-06D1-4D45-B8D4-8F2F78905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C433A-1917-41B2-8BBF-DA4B569C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13A2F-8C63-4FD8-8B28-007E36C8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F4136-D640-46FE-B596-E96F29DB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D5C5-5714-469B-96E8-88337113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CCC0-3C74-471D-8221-6E2DF3EAD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18C11-A889-4DA8-AAB8-4AD592BAD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A5E39-221E-4BF7-AD23-DF8641CE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998-19B7-43CF-8E1F-970BF553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D7742-1731-43BF-B751-1307F28E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719DA-8734-4A84-87F8-0668139A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FD17-1377-41C6-9E8E-61A68A3F9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2E57-CEC6-4350-928E-DF9E0475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BBC99-489C-4423-93BF-51B2DE65934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C269D-938B-44B3-8857-C2156BD69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5883-147A-45BA-AE8F-06DC14356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8751-A71A-47A7-A1BD-EECFEF8FC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yjams.scholastic.com/studyjams/jams/math/decimals-percents/division-of-decimals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321D58-EF7E-4C5F-A10B-8AAC90E8ACBB}"/>
              </a:ext>
            </a:extLst>
          </p:cNvPr>
          <p:cNvSpPr txBox="1"/>
          <p:nvPr/>
        </p:nvSpPr>
        <p:spPr>
          <a:xfrm>
            <a:off x="795020" y="4949952"/>
            <a:ext cx="8069462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Je peux </a:t>
            </a:r>
            <a:r>
              <a:rPr lang="fr-FR" sz="2400" dirty="0">
                <a:solidFill>
                  <a:srgbClr val="000000"/>
                </a:solidFill>
              </a:rPr>
              <a:t>diviser des nombres décimaux par un nombre naturel.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449E0-7388-4D05-980A-E8614D9DCFAD}"/>
              </a:ext>
            </a:extLst>
          </p:cNvPr>
          <p:cNvSpPr txBox="1"/>
          <p:nvPr/>
        </p:nvSpPr>
        <p:spPr>
          <a:xfrm>
            <a:off x="3993098" y="1724705"/>
            <a:ext cx="1954347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4.53 ÷ 3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0.16 ÷ 4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26.88$ ÷ 3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606426-959D-43B5-9856-12B078B5FBBA}"/>
              </a:ext>
            </a:extLst>
          </p:cNvPr>
          <p:cNvCxnSpPr>
            <a:cxnSpLocks/>
          </p:cNvCxnSpPr>
          <p:nvPr/>
        </p:nvCxnSpPr>
        <p:spPr>
          <a:xfrm>
            <a:off x="245872" y="4581144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551764-A81D-4EA4-ABC7-2BF9285BA109}"/>
              </a:ext>
            </a:extLst>
          </p:cNvPr>
          <p:cNvSpPr txBox="1"/>
          <p:nvPr/>
        </p:nvSpPr>
        <p:spPr>
          <a:xfrm>
            <a:off x="795020" y="694944"/>
            <a:ext cx="871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 can </a:t>
            </a:r>
            <a:r>
              <a:rPr lang="en-US" sz="2400" dirty="0"/>
              <a:t>divide decimal numbers by a whole number.</a:t>
            </a:r>
          </a:p>
        </p:txBody>
      </p:sp>
    </p:spTree>
    <p:extLst>
      <p:ext uri="{BB962C8B-B14F-4D97-AF65-F5344CB8AC3E}">
        <p14:creationId xmlns:p14="http://schemas.microsoft.com/office/powerpoint/2010/main" val="168870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25CA71-0C09-4746-91C4-5ED08C253641}"/>
              </a:ext>
            </a:extLst>
          </p:cNvPr>
          <p:cNvCxnSpPr/>
          <p:nvPr/>
        </p:nvCxnSpPr>
        <p:spPr>
          <a:xfrm>
            <a:off x="439682" y="374543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E621BB-9CED-4777-9E16-6DE44050AE49}"/>
              </a:ext>
            </a:extLst>
          </p:cNvPr>
          <p:cNvSpPr txBox="1"/>
          <p:nvPr/>
        </p:nvSpPr>
        <p:spPr>
          <a:xfrm>
            <a:off x="957943" y="2167652"/>
            <a:ext cx="86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Worksheet</a:t>
            </a:r>
            <a:r>
              <a:rPr lang="fr-CA" dirty="0"/>
              <a:t> – </a:t>
            </a:r>
            <a:r>
              <a:rPr lang="fr-CA" dirty="0" err="1"/>
              <a:t>Dividing</a:t>
            </a:r>
            <a:r>
              <a:rPr lang="fr-CA" dirty="0"/>
              <a:t> </a:t>
            </a:r>
            <a:r>
              <a:rPr lang="fr-CA" dirty="0" err="1"/>
              <a:t>Decimals</a:t>
            </a:r>
            <a:r>
              <a:rPr lang="fr-CA" dirty="0"/>
              <a:t> by a </a:t>
            </a:r>
            <a:r>
              <a:rPr lang="fr-CA" dirty="0" err="1"/>
              <a:t>Whole</a:t>
            </a:r>
            <a:r>
              <a:rPr lang="fr-CA" dirty="0"/>
              <a:t> </a:t>
            </a:r>
            <a:r>
              <a:rPr lang="fr-CA" dirty="0" err="1"/>
              <a:t>Number</a:t>
            </a:r>
            <a:r>
              <a:rPr lang="fr-CA" dirty="0"/>
              <a:t>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pgs</a:t>
            </a:r>
            <a:r>
              <a:rPr lang="fr-CA" dirty="0"/>
              <a:t>. 40 and 41)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CA2C3-EFCC-484A-9BE6-55975D303E9B}"/>
              </a:ext>
            </a:extLst>
          </p:cNvPr>
          <p:cNvSpPr txBox="1"/>
          <p:nvPr/>
        </p:nvSpPr>
        <p:spPr>
          <a:xfrm>
            <a:off x="908956" y="4583777"/>
            <a:ext cx="8761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Feuille de travail – Diviser des nombres décimaux par un nombre naturel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pgs</a:t>
            </a:r>
            <a:r>
              <a:rPr lang="fr-CA" dirty="0"/>
              <a:t>. 40-41)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88B99-0181-4186-A78F-60A126453259}"/>
              </a:ext>
            </a:extLst>
          </p:cNvPr>
          <p:cNvSpPr txBox="1"/>
          <p:nvPr/>
        </p:nvSpPr>
        <p:spPr>
          <a:xfrm>
            <a:off x="3463290" y="3020306"/>
            <a:ext cx="5079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Journal Question - N8 #6 </a:t>
            </a:r>
          </a:p>
        </p:txBody>
      </p:sp>
    </p:spTree>
    <p:extLst>
      <p:ext uri="{BB962C8B-B14F-4D97-AF65-F5344CB8AC3E}">
        <p14:creationId xmlns:p14="http://schemas.microsoft.com/office/powerpoint/2010/main" val="382664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A51CE8-4ECA-4F53-A5A4-7B9DDA1C0F4B}"/>
              </a:ext>
            </a:extLst>
          </p:cNvPr>
          <p:cNvSpPr txBox="1"/>
          <p:nvPr/>
        </p:nvSpPr>
        <p:spPr>
          <a:xfrm>
            <a:off x="1024128" y="4449572"/>
            <a:ext cx="79983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Discute </a:t>
            </a:r>
            <a:r>
              <a:rPr lang="fr-FR" b="1" dirty="0">
                <a:solidFill>
                  <a:srgbClr val="000000"/>
                </a:solidFill>
              </a:rPr>
              <a:t>Pré-explore</a:t>
            </a:r>
            <a:r>
              <a:rPr lang="fr-FR" dirty="0">
                <a:solidFill>
                  <a:srgbClr val="000000"/>
                </a:solidFill>
              </a:rPr>
              <a:t> et complète </a:t>
            </a:r>
            <a:r>
              <a:rPr lang="fr-FR" b="1" dirty="0">
                <a:solidFill>
                  <a:srgbClr val="000000"/>
                </a:solidFill>
              </a:rPr>
              <a:t>Explore </a:t>
            </a:r>
            <a:r>
              <a:rPr lang="fr-FR" dirty="0">
                <a:solidFill>
                  <a:srgbClr val="000000"/>
                </a:solidFill>
              </a:rPr>
              <a:t>à la page 112 ensemble.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264FBA-E739-4E7B-9FD3-FD27B327E166}"/>
              </a:ext>
            </a:extLst>
          </p:cNvPr>
          <p:cNvCxnSpPr>
            <a:cxnSpLocks/>
          </p:cNvCxnSpPr>
          <p:nvPr/>
        </p:nvCxnSpPr>
        <p:spPr>
          <a:xfrm>
            <a:off x="355600" y="3810000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32438CB-2D3B-4BB3-AE20-686909B15905}"/>
              </a:ext>
            </a:extLst>
          </p:cNvPr>
          <p:cNvSpPr txBox="1"/>
          <p:nvPr/>
        </p:nvSpPr>
        <p:spPr>
          <a:xfrm>
            <a:off x="1024128" y="2130552"/>
            <a:ext cx="746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Discuss</a:t>
            </a:r>
            <a:r>
              <a:rPr lang="fr-CA" dirty="0"/>
              <a:t> the </a:t>
            </a:r>
            <a:r>
              <a:rPr lang="fr-CA" b="1" dirty="0"/>
              <a:t>Pre-explore</a:t>
            </a:r>
            <a:r>
              <a:rPr lang="fr-CA" dirty="0"/>
              <a:t> and </a:t>
            </a:r>
            <a:r>
              <a:rPr lang="fr-CA" dirty="0" err="1"/>
              <a:t>complete</a:t>
            </a:r>
            <a:r>
              <a:rPr lang="fr-CA" dirty="0"/>
              <a:t> the </a:t>
            </a:r>
            <a:r>
              <a:rPr lang="fr-CA" b="1" dirty="0"/>
              <a:t>Explore</a:t>
            </a:r>
            <a:r>
              <a:rPr lang="fr-CA" dirty="0"/>
              <a:t> on page 112 </a:t>
            </a:r>
            <a:r>
              <a:rPr lang="fr-CA" dirty="0" err="1"/>
              <a:t>together</a:t>
            </a:r>
            <a:r>
              <a:rPr lang="fr-CA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EC888-7E5F-4E1A-942D-A92016E96B99}"/>
              </a:ext>
            </a:extLst>
          </p:cNvPr>
          <p:cNvSpPr txBox="1"/>
          <p:nvPr/>
        </p:nvSpPr>
        <p:spPr>
          <a:xfrm>
            <a:off x="628650" y="521315"/>
            <a:ext cx="50794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Practice together</a:t>
            </a:r>
            <a:r>
              <a:rPr lang="en-US" dirty="0">
                <a:solidFill>
                  <a:srgbClr val="00B050"/>
                </a:solidFill>
              </a:rPr>
              <a:t> / </a:t>
            </a:r>
            <a:r>
              <a:rPr lang="en-US" dirty="0"/>
              <a:t>Pratique ensemble</a:t>
            </a:r>
            <a:r>
              <a:rPr lang="en-US" sz="1800" dirty="0">
                <a:solidFill>
                  <a:srgbClr val="000000"/>
                </a:solidFill>
              </a:rPr>
              <a:t>: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0.48</a:t>
            </a:r>
            <a:r>
              <a:rPr lang="en-US" sz="1800" dirty="0">
                <a:solidFill>
                  <a:srgbClr val="000000"/>
                </a:solidFill>
              </a:rPr>
              <a:t> ÷ 4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0.58 </a:t>
            </a:r>
            <a:r>
              <a:rPr lang="en-US" sz="1800" dirty="0">
                <a:solidFill>
                  <a:srgbClr val="000000"/>
                </a:solidFill>
              </a:rPr>
              <a:t>÷ 8  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8A308-2881-49F2-9586-F6D7FE9890F8}"/>
              </a:ext>
            </a:extLst>
          </p:cNvPr>
          <p:cNvSpPr txBox="1"/>
          <p:nvPr/>
        </p:nvSpPr>
        <p:spPr>
          <a:xfrm>
            <a:off x="979424" y="2144268"/>
            <a:ext cx="1754505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0.45 ÷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7D824-ADC0-4322-9243-6EB89DB30F18}"/>
              </a:ext>
            </a:extLst>
          </p:cNvPr>
          <p:cNvSpPr txBox="1"/>
          <p:nvPr/>
        </p:nvSpPr>
        <p:spPr>
          <a:xfrm>
            <a:off x="6162548" y="2144268"/>
            <a:ext cx="1567231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0.142 ÷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D48BD-2D75-4012-8B87-FC1723E1139D}"/>
              </a:ext>
            </a:extLst>
          </p:cNvPr>
          <p:cNvSpPr txBox="1"/>
          <p:nvPr/>
        </p:nvSpPr>
        <p:spPr>
          <a:xfrm>
            <a:off x="374904" y="280892"/>
            <a:ext cx="9079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Try </a:t>
            </a:r>
            <a:r>
              <a:rPr lang="en-US" dirty="0"/>
              <a:t>the following questions on your own in your scribbler </a:t>
            </a:r>
            <a:r>
              <a:rPr lang="en-US" b="1" dirty="0"/>
              <a:t>using</a:t>
            </a:r>
            <a:r>
              <a:rPr lang="en-US" dirty="0"/>
              <a:t> the strategy of your choice.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err="1"/>
              <a:t>Essaye</a:t>
            </a:r>
            <a:r>
              <a:rPr lang="en-US" dirty="0"/>
              <a:t> les questions </a:t>
            </a:r>
            <a:r>
              <a:rPr lang="en-US" dirty="0" err="1"/>
              <a:t>suivantes</a:t>
            </a:r>
            <a:r>
              <a:rPr lang="en-US" dirty="0"/>
              <a:t> tout </a:t>
            </a:r>
            <a:r>
              <a:rPr lang="en-US" dirty="0" err="1"/>
              <a:t>seul</a:t>
            </a:r>
            <a:r>
              <a:rPr lang="en-US" dirty="0"/>
              <a:t> dans ton cahier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utilisant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strat</a:t>
            </a:r>
            <a:r>
              <a:rPr lang="fr-CA" dirty="0" err="1"/>
              <a:t>égie</a:t>
            </a:r>
            <a:r>
              <a:rPr lang="fr-CA" dirty="0"/>
              <a:t> de ton choix. </a:t>
            </a: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D2915A-C3A9-4D54-978C-DAFBC83A8BDF}"/>
              </a:ext>
            </a:extLst>
          </p:cNvPr>
          <p:cNvCxnSpPr>
            <a:cxnSpLocks/>
          </p:cNvCxnSpPr>
          <p:nvPr/>
        </p:nvCxnSpPr>
        <p:spPr>
          <a:xfrm>
            <a:off x="255016" y="865632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61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F0A40D-82BF-4D4B-A0E0-9F7080022B0C}"/>
              </a:ext>
            </a:extLst>
          </p:cNvPr>
          <p:cNvSpPr txBox="1"/>
          <p:nvPr/>
        </p:nvSpPr>
        <p:spPr>
          <a:xfrm>
            <a:off x="665988" y="499872"/>
            <a:ext cx="807567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Practice together </a:t>
            </a:r>
            <a:r>
              <a:rPr lang="en-US" dirty="0">
                <a:solidFill>
                  <a:srgbClr val="000000"/>
                </a:solidFill>
              </a:rPr>
              <a:t>– Molly’s hamster was put on a special diet. Over 5 days, his hamster ate about 0.054 kg of food. About how much food did Molly’s hamster eat each day?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DC65B-92FF-4D04-A2C4-711D5F23F0AB}"/>
              </a:ext>
            </a:extLst>
          </p:cNvPr>
          <p:cNvSpPr txBox="1"/>
          <p:nvPr/>
        </p:nvSpPr>
        <p:spPr>
          <a:xfrm>
            <a:off x="577596" y="4153916"/>
            <a:ext cx="8164068" cy="11233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Pratiquer ensemble </a:t>
            </a:r>
            <a:r>
              <a:rPr lang="fr-FR" dirty="0">
                <a:solidFill>
                  <a:srgbClr val="000000"/>
                </a:solidFill>
              </a:rPr>
              <a:t>- Le hamster de Molly doit suivre une diète spéciale. Pendant 5 jours, il mange 0,054 kg de nourriture. Quelle quantité de nourriture mange-il chaque jour?</a:t>
            </a:r>
          </a:p>
          <a:p>
            <a:endParaRPr lang="en-US" sz="1300" dirty="0">
              <a:solidFill>
                <a:srgbClr val="000000"/>
              </a:solidFill>
              <a:latin typeface="Arial - 21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2C7BB3-676A-4D2A-A5D2-62909A542603}"/>
              </a:ext>
            </a:extLst>
          </p:cNvPr>
          <p:cNvCxnSpPr>
            <a:cxnSpLocks/>
          </p:cNvCxnSpPr>
          <p:nvPr/>
        </p:nvCxnSpPr>
        <p:spPr>
          <a:xfrm>
            <a:off x="355600" y="3810000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9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C9580-8B97-43ED-9565-C14A81DD1745}"/>
              </a:ext>
            </a:extLst>
          </p:cNvPr>
          <p:cNvSpPr txBox="1"/>
          <p:nvPr/>
        </p:nvSpPr>
        <p:spPr>
          <a:xfrm>
            <a:off x="609577" y="754358"/>
            <a:ext cx="8721271" cy="53245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Read</a:t>
            </a:r>
            <a:r>
              <a:rPr lang="fr-FR" sz="2000" dirty="0">
                <a:solidFill>
                  <a:srgbClr val="000000"/>
                </a:solidFill>
              </a:rPr>
              <a:t> page 113 to </a:t>
            </a:r>
            <a:r>
              <a:rPr lang="fr-FR" sz="2000" dirty="0" err="1">
                <a:solidFill>
                  <a:srgbClr val="000000"/>
                </a:solidFill>
              </a:rPr>
              <a:t>see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other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examples</a:t>
            </a:r>
            <a:r>
              <a:rPr lang="fr-FR" sz="2000" dirty="0">
                <a:solidFill>
                  <a:srgbClr val="000000"/>
                </a:solidFill>
              </a:rPr>
              <a:t> and </a:t>
            </a:r>
            <a:r>
              <a:rPr lang="fr-FR" sz="2000" dirty="0" err="1">
                <a:solidFill>
                  <a:srgbClr val="000000"/>
                </a:solidFill>
              </a:rPr>
              <a:t>strategies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dividing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decimal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less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than</a:t>
            </a:r>
            <a:r>
              <a:rPr lang="fr-FR" sz="2000" dirty="0">
                <a:solidFill>
                  <a:srgbClr val="000000"/>
                </a:solidFill>
              </a:rPr>
              <a:t> 1 by a </a:t>
            </a:r>
            <a:r>
              <a:rPr lang="fr-FR" sz="2000" dirty="0" err="1">
                <a:solidFill>
                  <a:srgbClr val="000000"/>
                </a:solidFill>
              </a:rPr>
              <a:t>whole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</a:p>
          <a:p>
            <a:r>
              <a:rPr lang="fr-FR" sz="2000" b="1" dirty="0">
                <a:solidFill>
                  <a:srgbClr val="000000"/>
                </a:solidFill>
              </a:rPr>
              <a:t>Practice</a:t>
            </a:r>
            <a:r>
              <a:rPr lang="fr-FR" sz="2000" dirty="0">
                <a:solidFill>
                  <a:srgbClr val="000000"/>
                </a:solidFill>
              </a:rPr>
              <a:t> -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1,2 and 3 on page 114.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Lis</a:t>
            </a:r>
            <a:r>
              <a:rPr lang="fr-FR" sz="2000" dirty="0">
                <a:solidFill>
                  <a:srgbClr val="000000"/>
                </a:solidFill>
              </a:rPr>
              <a:t> page 113 pour des autres exemples et </a:t>
            </a:r>
            <a:r>
              <a:rPr lang="fr-FR" sz="2000" dirty="0" err="1">
                <a:solidFill>
                  <a:srgbClr val="000000"/>
                </a:solidFill>
              </a:rPr>
              <a:t>strat</a:t>
            </a:r>
            <a:r>
              <a:rPr lang="fr-CA" sz="2000" dirty="0" err="1">
                <a:solidFill>
                  <a:srgbClr val="000000"/>
                </a:solidFill>
              </a:rPr>
              <a:t>égies</a:t>
            </a:r>
            <a:r>
              <a:rPr lang="fr-FR" sz="2000" dirty="0">
                <a:solidFill>
                  <a:srgbClr val="000000"/>
                </a:solidFill>
              </a:rPr>
              <a:t> de la division d’un nombre décimal inférieur à 1 par un nombre naturel.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Pratiquer</a:t>
            </a:r>
            <a:r>
              <a:rPr lang="fr-FR" sz="2000" dirty="0">
                <a:solidFill>
                  <a:srgbClr val="000000"/>
                </a:solidFill>
              </a:rPr>
              <a:t> - Dans ton cahier, compléter les questions 1, 2 et 3 à la page 114.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052B1B-7631-41AF-9962-D34EEACE3DB1}"/>
              </a:ext>
            </a:extLst>
          </p:cNvPr>
          <p:cNvCxnSpPr>
            <a:cxnSpLocks/>
          </p:cNvCxnSpPr>
          <p:nvPr/>
        </p:nvCxnSpPr>
        <p:spPr>
          <a:xfrm>
            <a:off x="520700" y="3570514"/>
            <a:ext cx="8810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4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25CA71-0C09-4746-91C4-5ED08C253641}"/>
              </a:ext>
            </a:extLst>
          </p:cNvPr>
          <p:cNvCxnSpPr/>
          <p:nvPr/>
        </p:nvCxnSpPr>
        <p:spPr>
          <a:xfrm>
            <a:off x="439682" y="374543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E621BB-9CED-4777-9E16-6DE44050AE49}"/>
              </a:ext>
            </a:extLst>
          </p:cNvPr>
          <p:cNvSpPr txBox="1"/>
          <p:nvPr/>
        </p:nvSpPr>
        <p:spPr>
          <a:xfrm>
            <a:off x="957943" y="2167652"/>
            <a:ext cx="86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Worksheet</a:t>
            </a:r>
            <a:r>
              <a:rPr lang="fr-CA" dirty="0"/>
              <a:t> – </a:t>
            </a:r>
            <a:r>
              <a:rPr lang="fr-CA" dirty="0" err="1"/>
              <a:t>Dividing</a:t>
            </a:r>
            <a:r>
              <a:rPr lang="fr-CA" dirty="0"/>
              <a:t> a </a:t>
            </a:r>
            <a:r>
              <a:rPr lang="fr-CA" dirty="0" err="1"/>
              <a:t>Decimal</a:t>
            </a:r>
            <a:r>
              <a:rPr lang="fr-CA" dirty="0"/>
              <a:t> </a:t>
            </a:r>
            <a:r>
              <a:rPr lang="fr-CA" dirty="0" err="1"/>
              <a:t>Less</a:t>
            </a:r>
            <a:r>
              <a:rPr lang="fr-CA" dirty="0"/>
              <a:t> </a:t>
            </a:r>
            <a:r>
              <a:rPr lang="fr-CA" dirty="0" err="1"/>
              <a:t>Than</a:t>
            </a:r>
            <a:r>
              <a:rPr lang="fr-CA" dirty="0"/>
              <a:t> 1 by a </a:t>
            </a:r>
            <a:r>
              <a:rPr lang="fr-CA" dirty="0" err="1"/>
              <a:t>Whole</a:t>
            </a:r>
            <a:r>
              <a:rPr lang="fr-CA" dirty="0"/>
              <a:t> </a:t>
            </a:r>
            <a:r>
              <a:rPr lang="fr-CA" dirty="0" err="1"/>
              <a:t>Number</a:t>
            </a:r>
            <a:r>
              <a:rPr lang="fr-CA" dirty="0"/>
              <a:t>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pgs</a:t>
            </a:r>
            <a:r>
              <a:rPr lang="fr-CA" dirty="0"/>
              <a:t>. 44 and 45)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CA2C3-EFCC-484A-9BE6-55975D303E9B}"/>
              </a:ext>
            </a:extLst>
          </p:cNvPr>
          <p:cNvSpPr txBox="1"/>
          <p:nvPr/>
        </p:nvSpPr>
        <p:spPr>
          <a:xfrm>
            <a:off x="699224" y="4565489"/>
            <a:ext cx="8761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Feuille de travail – Diviser un nombre décimal inférieur à 1 par un nombre naturel (</a:t>
            </a:r>
            <a:r>
              <a:rPr lang="fr-CA" dirty="0" err="1"/>
              <a:t>Student</a:t>
            </a:r>
            <a:r>
              <a:rPr lang="fr-CA" dirty="0"/>
              <a:t> Practice and Homework Book </a:t>
            </a:r>
            <a:r>
              <a:rPr lang="fr-CA" dirty="0" err="1"/>
              <a:t>pgs</a:t>
            </a:r>
            <a:r>
              <a:rPr lang="fr-CA" dirty="0"/>
              <a:t>. 44-45)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D7F4FF-EC45-4C46-862E-9D53D1F87D77}"/>
              </a:ext>
            </a:extLst>
          </p:cNvPr>
          <p:cNvSpPr txBox="1"/>
          <p:nvPr/>
        </p:nvSpPr>
        <p:spPr>
          <a:xfrm>
            <a:off x="3252978" y="3011162"/>
            <a:ext cx="5079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Journal Question - N8 #</a:t>
            </a:r>
            <a:r>
              <a:rPr lang="en-US" dirty="0">
                <a:solidFill>
                  <a:srgbClr val="000000"/>
                </a:solidFill>
              </a:rPr>
              <a:t>7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DE2AE-7FD9-479A-A138-53F47C1C5ADA}"/>
              </a:ext>
            </a:extLst>
          </p:cNvPr>
          <p:cNvSpPr txBox="1"/>
          <p:nvPr/>
        </p:nvSpPr>
        <p:spPr>
          <a:xfrm>
            <a:off x="413512" y="329184"/>
            <a:ext cx="626160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dirty="0" err="1">
                <a:solidFill>
                  <a:srgbClr val="000000"/>
                </a:solidFill>
              </a:rPr>
              <a:t>Think</a:t>
            </a:r>
            <a:r>
              <a:rPr lang="fr-FR" sz="2000" dirty="0">
                <a:solidFill>
                  <a:srgbClr val="000000"/>
                </a:solidFill>
              </a:rPr>
              <a:t> of grade 5</a:t>
            </a:r>
            <a:r>
              <a:rPr lang="fr-FR" sz="2000" dirty="0">
                <a:solidFill>
                  <a:srgbClr val="00B050"/>
                </a:solidFill>
              </a:rPr>
              <a:t>/</a:t>
            </a:r>
            <a:r>
              <a:rPr lang="fr-FR" sz="2000" dirty="0">
                <a:solidFill>
                  <a:srgbClr val="000000"/>
                </a:solidFill>
              </a:rPr>
              <a:t>Penser à 5e année: 453 ÷ 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E641D-F4F3-49CA-BF99-6A9C06A58CCC}"/>
              </a:ext>
            </a:extLst>
          </p:cNvPr>
          <p:cNvSpPr txBox="1"/>
          <p:nvPr/>
        </p:nvSpPr>
        <p:spPr>
          <a:xfrm>
            <a:off x="482600" y="901700"/>
            <a:ext cx="5863336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1.  Distributive property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distributivité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2. Base 10 </a:t>
            </a:r>
            <a:r>
              <a:rPr lang="fr-FR" dirty="0" err="1">
                <a:solidFill>
                  <a:srgbClr val="000000"/>
                </a:solidFill>
              </a:rPr>
              <a:t>Material</a:t>
            </a:r>
            <a:r>
              <a:rPr lang="fr-FR" dirty="0">
                <a:solidFill>
                  <a:srgbClr val="00B050"/>
                </a:solidFill>
              </a:rPr>
              <a:t>/</a:t>
            </a:r>
            <a:r>
              <a:rPr lang="fr-FR" dirty="0">
                <a:solidFill>
                  <a:srgbClr val="000000"/>
                </a:solidFill>
              </a:rPr>
              <a:t>Le matériel base dix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76BA53F-2E51-49AC-868B-B8E521A24031}"/>
              </a:ext>
            </a:extLst>
          </p:cNvPr>
          <p:cNvSpPr/>
          <p:nvPr/>
        </p:nvSpPr>
        <p:spPr>
          <a:xfrm>
            <a:off x="7995415" y="3309133"/>
            <a:ext cx="997695" cy="1001734"/>
          </a:xfrm>
          <a:custGeom>
            <a:avLst/>
            <a:gdLst/>
            <a:ahLst/>
            <a:cxnLst/>
            <a:rect l="0" t="0" r="0" b="0"/>
            <a:pathLst>
              <a:path w="997695" h="1001734">
                <a:moveTo>
                  <a:pt x="0" y="0"/>
                </a:moveTo>
                <a:lnTo>
                  <a:pt x="997694" y="0"/>
                </a:lnTo>
                <a:lnTo>
                  <a:pt x="997694" y="1001733"/>
                </a:lnTo>
                <a:lnTo>
                  <a:pt x="0" y="1001733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27B5CF-BF21-4D72-B7FB-651F54DF76A5}"/>
              </a:ext>
            </a:extLst>
          </p:cNvPr>
          <p:cNvSpPr/>
          <p:nvPr/>
        </p:nvSpPr>
        <p:spPr>
          <a:xfrm>
            <a:off x="7531222" y="3373159"/>
            <a:ext cx="101363" cy="101363"/>
          </a:xfrm>
          <a:custGeom>
            <a:avLst/>
            <a:gdLst/>
            <a:ahLst/>
            <a:cxnLst/>
            <a:rect l="0" t="0" r="0" b="0"/>
            <a:pathLst>
              <a:path w="101363" h="101363">
                <a:moveTo>
                  <a:pt x="0" y="0"/>
                </a:moveTo>
                <a:lnTo>
                  <a:pt x="101362" y="0"/>
                </a:lnTo>
                <a:lnTo>
                  <a:pt x="101362" y="101362"/>
                </a:lnTo>
                <a:lnTo>
                  <a:pt x="0" y="101362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29AE41-87EA-4943-B35A-EB1CCBAB841C}"/>
              </a:ext>
            </a:extLst>
          </p:cNvPr>
          <p:cNvSpPr/>
          <p:nvPr/>
        </p:nvSpPr>
        <p:spPr>
          <a:xfrm>
            <a:off x="6886956" y="3766522"/>
            <a:ext cx="997695" cy="100923"/>
          </a:xfrm>
          <a:custGeom>
            <a:avLst/>
            <a:gdLst/>
            <a:ahLst/>
            <a:cxnLst/>
            <a:rect l="0" t="0" r="0" b="0"/>
            <a:pathLst>
              <a:path w="997695" h="100923">
                <a:moveTo>
                  <a:pt x="0" y="0"/>
                </a:moveTo>
                <a:lnTo>
                  <a:pt x="997694" y="0"/>
                </a:lnTo>
                <a:lnTo>
                  <a:pt x="997694" y="100922"/>
                </a:lnTo>
                <a:lnTo>
                  <a:pt x="0" y="100922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C42C5-F95F-48C2-9FE2-47731BB6A57D}"/>
              </a:ext>
            </a:extLst>
          </p:cNvPr>
          <p:cNvSpPr txBox="1"/>
          <p:nvPr/>
        </p:nvSpPr>
        <p:spPr>
          <a:xfrm>
            <a:off x="770128" y="4323019"/>
            <a:ext cx="9034272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</a:rPr>
              <a:t>Explore</a:t>
            </a:r>
            <a:r>
              <a:rPr lang="fr-FR" sz="2400" dirty="0">
                <a:solidFill>
                  <a:srgbClr val="000000"/>
                </a:solidFill>
              </a:rPr>
              <a:t> – Comment trouverais-tu la r</a:t>
            </a:r>
            <a:r>
              <a:rPr lang="fr-CA" sz="2400" dirty="0" err="1">
                <a:solidFill>
                  <a:srgbClr val="000000"/>
                </a:solidFill>
              </a:rPr>
              <a:t>éponse</a:t>
            </a:r>
            <a:r>
              <a:rPr lang="fr-CA" sz="2400" dirty="0">
                <a:solidFill>
                  <a:srgbClr val="000000"/>
                </a:solidFill>
              </a:rPr>
              <a:t> au problème suivant?</a:t>
            </a:r>
            <a:endParaRPr lang="fr-FR" sz="2400" dirty="0">
              <a:solidFill>
                <a:srgbClr val="000000"/>
              </a:solidFill>
            </a:endParaRP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Cody travaille chez Pizza Pie.  Il est payé 9.00$ l'heure.  </a:t>
            </a:r>
            <a:r>
              <a:rPr lang="en-US" sz="2400" dirty="0">
                <a:solidFill>
                  <a:srgbClr val="000000"/>
                </a:solidFill>
              </a:rPr>
              <a:t>Il a </a:t>
            </a:r>
            <a:r>
              <a:rPr lang="en-US" sz="2400" dirty="0" err="1">
                <a:solidFill>
                  <a:srgbClr val="000000"/>
                </a:solidFill>
              </a:rPr>
              <a:t>gangé</a:t>
            </a:r>
            <a:r>
              <a:rPr lang="en-US" sz="2400" dirty="0">
                <a:solidFill>
                  <a:srgbClr val="000000"/>
                </a:solidFill>
              </a:rPr>
              <a:t> 67.50$ </a:t>
            </a:r>
            <a:r>
              <a:rPr lang="en-US" sz="2400" dirty="0" err="1">
                <a:solidFill>
                  <a:srgbClr val="000000"/>
                </a:solidFill>
              </a:rPr>
              <a:t>dimanche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Combien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d'heure</a:t>
            </a:r>
            <a:r>
              <a:rPr lang="en-US" sz="2400" dirty="0">
                <a:solidFill>
                  <a:srgbClr val="000000"/>
                </a:solidFill>
              </a:rPr>
              <a:t> a-t-il </a:t>
            </a:r>
            <a:r>
              <a:rPr lang="en-US" sz="2400" dirty="0" err="1">
                <a:solidFill>
                  <a:srgbClr val="000000"/>
                </a:solidFill>
              </a:rPr>
              <a:t>travaillé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88D52-089A-4629-BB75-29F7201D519F}"/>
              </a:ext>
            </a:extLst>
          </p:cNvPr>
          <p:cNvSpPr txBox="1"/>
          <p:nvPr/>
        </p:nvSpPr>
        <p:spPr>
          <a:xfrm>
            <a:off x="1035304" y="1025697"/>
            <a:ext cx="7870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Explore</a:t>
            </a:r>
            <a:r>
              <a:rPr lang="en-US" sz="2400" dirty="0"/>
              <a:t> – How would you solve the following word problem? </a:t>
            </a:r>
          </a:p>
          <a:p>
            <a:endParaRPr lang="en-US" sz="2400" dirty="0"/>
          </a:p>
          <a:p>
            <a:r>
              <a:rPr lang="en-US" sz="2400" dirty="0"/>
              <a:t>Cody works at Pizza Pie for $9.00/hour. </a:t>
            </a:r>
          </a:p>
          <a:p>
            <a:r>
              <a:rPr lang="en-US" sz="2400" dirty="0"/>
              <a:t>Sunday he made $67.50. How many hours did he work?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671221-2F12-4DDC-A9AA-3A727FBBB4C5}"/>
              </a:ext>
            </a:extLst>
          </p:cNvPr>
          <p:cNvCxnSpPr>
            <a:cxnSpLocks/>
          </p:cNvCxnSpPr>
          <p:nvPr/>
        </p:nvCxnSpPr>
        <p:spPr>
          <a:xfrm>
            <a:off x="355600" y="3282696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0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6FE0D-DD9A-4FFF-B001-628C6B26F0B9}"/>
              </a:ext>
            </a:extLst>
          </p:cNvPr>
          <p:cNvSpPr txBox="1"/>
          <p:nvPr/>
        </p:nvSpPr>
        <p:spPr>
          <a:xfrm>
            <a:off x="681228" y="1827890"/>
            <a:ext cx="806945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Diviser des nombres décimaux par un nombre naturel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1. Utiliser le matériel base 10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9E54F-27A7-41BF-B6FC-677F9CFF11A7}"/>
              </a:ext>
            </a:extLst>
          </p:cNvPr>
          <p:cNvSpPr txBox="1"/>
          <p:nvPr/>
        </p:nvSpPr>
        <p:spPr>
          <a:xfrm>
            <a:off x="665277" y="271722"/>
            <a:ext cx="415584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Dividing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by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1. </a:t>
            </a:r>
            <a:r>
              <a:rPr lang="fr-FR" b="1" dirty="0" err="1">
                <a:solidFill>
                  <a:srgbClr val="000000"/>
                </a:solidFill>
              </a:rPr>
              <a:t>Using</a:t>
            </a:r>
            <a:r>
              <a:rPr lang="fr-FR" b="1" dirty="0">
                <a:solidFill>
                  <a:srgbClr val="000000"/>
                </a:solidFill>
              </a:rPr>
              <a:t> Base 10 blocks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FF964-010E-482E-877D-B51F125786E1}"/>
              </a:ext>
            </a:extLst>
          </p:cNvPr>
          <p:cNvSpPr txBox="1"/>
          <p:nvPr/>
        </p:nvSpPr>
        <p:spPr>
          <a:xfrm>
            <a:off x="4631196" y="4689964"/>
            <a:ext cx="222680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3.81 ÷ 3 = 1.27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FD7BC4-ED59-4EC5-AAFF-924A6BCF37FD}"/>
              </a:ext>
            </a:extLst>
          </p:cNvPr>
          <p:cNvSpPr/>
          <p:nvPr/>
        </p:nvSpPr>
        <p:spPr>
          <a:xfrm>
            <a:off x="1491726" y="3635838"/>
            <a:ext cx="869077" cy="872591"/>
          </a:xfrm>
          <a:custGeom>
            <a:avLst/>
            <a:gdLst/>
            <a:ahLst/>
            <a:cxnLst/>
            <a:rect l="0" t="0" r="0" b="0"/>
            <a:pathLst>
              <a:path w="869077" h="872591">
                <a:moveTo>
                  <a:pt x="0" y="0"/>
                </a:moveTo>
                <a:lnTo>
                  <a:pt x="869076" y="0"/>
                </a:lnTo>
                <a:lnTo>
                  <a:pt x="869076" y="872590"/>
                </a:lnTo>
                <a:lnTo>
                  <a:pt x="0" y="872590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825627-E719-412C-A0B4-2FD3AD9C72B4}"/>
              </a:ext>
            </a:extLst>
          </p:cNvPr>
          <p:cNvSpPr/>
          <p:nvPr/>
        </p:nvSpPr>
        <p:spPr>
          <a:xfrm>
            <a:off x="2926687" y="3691031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FD0F29-7423-46B5-8B84-536E89880910}"/>
              </a:ext>
            </a:extLst>
          </p:cNvPr>
          <p:cNvSpPr/>
          <p:nvPr/>
        </p:nvSpPr>
        <p:spPr>
          <a:xfrm rot="5400000">
            <a:off x="2200218" y="4029935"/>
            <a:ext cx="869078" cy="87911"/>
          </a:xfrm>
          <a:custGeom>
            <a:avLst/>
            <a:gdLst/>
            <a:ahLst/>
            <a:cxnLst/>
            <a:rect l="0" t="0" r="0" b="0"/>
            <a:pathLst>
              <a:path w="869078" h="87911">
                <a:moveTo>
                  <a:pt x="0" y="0"/>
                </a:moveTo>
                <a:lnTo>
                  <a:pt x="869077" y="0"/>
                </a:lnTo>
                <a:lnTo>
                  <a:pt x="869077" y="87910"/>
                </a:lnTo>
                <a:lnTo>
                  <a:pt x="0" y="8791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1FCFB9D-C953-4B9B-B0A1-D0B7F8214477}"/>
              </a:ext>
            </a:extLst>
          </p:cNvPr>
          <p:cNvSpPr/>
          <p:nvPr/>
        </p:nvSpPr>
        <p:spPr>
          <a:xfrm>
            <a:off x="1491726" y="4651873"/>
            <a:ext cx="869077" cy="872591"/>
          </a:xfrm>
          <a:custGeom>
            <a:avLst/>
            <a:gdLst/>
            <a:ahLst/>
            <a:cxnLst/>
            <a:rect l="0" t="0" r="0" b="0"/>
            <a:pathLst>
              <a:path w="869077" h="872591">
                <a:moveTo>
                  <a:pt x="0" y="0"/>
                </a:moveTo>
                <a:lnTo>
                  <a:pt x="869076" y="0"/>
                </a:lnTo>
                <a:lnTo>
                  <a:pt x="869076" y="872590"/>
                </a:lnTo>
                <a:lnTo>
                  <a:pt x="0" y="872590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779AB0F-27C0-44EB-9DBA-C4E1305E4BB9}"/>
              </a:ext>
            </a:extLst>
          </p:cNvPr>
          <p:cNvSpPr/>
          <p:nvPr/>
        </p:nvSpPr>
        <p:spPr>
          <a:xfrm>
            <a:off x="1495180" y="5667909"/>
            <a:ext cx="869077" cy="872591"/>
          </a:xfrm>
          <a:custGeom>
            <a:avLst/>
            <a:gdLst/>
            <a:ahLst/>
            <a:cxnLst/>
            <a:rect l="0" t="0" r="0" b="0"/>
            <a:pathLst>
              <a:path w="869077" h="872591">
                <a:moveTo>
                  <a:pt x="0" y="0"/>
                </a:moveTo>
                <a:lnTo>
                  <a:pt x="869076" y="0"/>
                </a:lnTo>
                <a:lnTo>
                  <a:pt x="869076" y="872590"/>
                </a:lnTo>
                <a:lnTo>
                  <a:pt x="0" y="872590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4EE998-5A90-43E8-90E2-70AB605B6F24}"/>
              </a:ext>
            </a:extLst>
          </p:cNvPr>
          <p:cNvSpPr/>
          <p:nvPr/>
        </p:nvSpPr>
        <p:spPr>
          <a:xfrm rot="5400000">
            <a:off x="2050060" y="4029934"/>
            <a:ext cx="869078" cy="87911"/>
          </a:xfrm>
          <a:custGeom>
            <a:avLst/>
            <a:gdLst/>
            <a:ahLst/>
            <a:cxnLst/>
            <a:rect l="0" t="0" r="0" b="0"/>
            <a:pathLst>
              <a:path w="869078" h="87911">
                <a:moveTo>
                  <a:pt x="0" y="0"/>
                </a:moveTo>
                <a:lnTo>
                  <a:pt x="869077" y="0"/>
                </a:lnTo>
                <a:lnTo>
                  <a:pt x="869077" y="87910"/>
                </a:lnTo>
                <a:lnTo>
                  <a:pt x="0" y="8791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8917841-5F80-459E-A9F0-5AE692CC6D9B}"/>
              </a:ext>
            </a:extLst>
          </p:cNvPr>
          <p:cNvSpPr/>
          <p:nvPr/>
        </p:nvSpPr>
        <p:spPr>
          <a:xfrm rot="5400000">
            <a:off x="2194121" y="5081183"/>
            <a:ext cx="869078" cy="87911"/>
          </a:xfrm>
          <a:custGeom>
            <a:avLst/>
            <a:gdLst/>
            <a:ahLst/>
            <a:cxnLst/>
            <a:rect l="0" t="0" r="0" b="0"/>
            <a:pathLst>
              <a:path w="869078" h="87911">
                <a:moveTo>
                  <a:pt x="0" y="0"/>
                </a:moveTo>
                <a:lnTo>
                  <a:pt x="869077" y="0"/>
                </a:lnTo>
                <a:lnTo>
                  <a:pt x="869077" y="87910"/>
                </a:lnTo>
                <a:lnTo>
                  <a:pt x="0" y="8791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63E79A-E0DD-4A84-A632-89094AE45D71}"/>
              </a:ext>
            </a:extLst>
          </p:cNvPr>
          <p:cNvSpPr/>
          <p:nvPr/>
        </p:nvSpPr>
        <p:spPr>
          <a:xfrm rot="5400000">
            <a:off x="2034066" y="5081184"/>
            <a:ext cx="869078" cy="87911"/>
          </a:xfrm>
          <a:custGeom>
            <a:avLst/>
            <a:gdLst/>
            <a:ahLst/>
            <a:cxnLst/>
            <a:rect l="0" t="0" r="0" b="0"/>
            <a:pathLst>
              <a:path w="869078" h="87911">
                <a:moveTo>
                  <a:pt x="0" y="0"/>
                </a:moveTo>
                <a:lnTo>
                  <a:pt x="869077" y="0"/>
                </a:lnTo>
                <a:lnTo>
                  <a:pt x="869077" y="87910"/>
                </a:lnTo>
                <a:lnTo>
                  <a:pt x="0" y="8791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230467A-AB09-40AE-9065-CC530DEBA1F2}"/>
              </a:ext>
            </a:extLst>
          </p:cNvPr>
          <p:cNvSpPr/>
          <p:nvPr/>
        </p:nvSpPr>
        <p:spPr>
          <a:xfrm rot="5400000">
            <a:off x="2094016" y="6078931"/>
            <a:ext cx="869078" cy="87911"/>
          </a:xfrm>
          <a:custGeom>
            <a:avLst/>
            <a:gdLst/>
            <a:ahLst/>
            <a:cxnLst/>
            <a:rect l="0" t="0" r="0" b="0"/>
            <a:pathLst>
              <a:path w="869078" h="87911">
                <a:moveTo>
                  <a:pt x="0" y="0"/>
                </a:moveTo>
                <a:lnTo>
                  <a:pt x="869077" y="0"/>
                </a:lnTo>
                <a:lnTo>
                  <a:pt x="869077" y="87910"/>
                </a:lnTo>
                <a:lnTo>
                  <a:pt x="0" y="8791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252AE8D-888D-42CA-BF35-1D3944479289}"/>
              </a:ext>
            </a:extLst>
          </p:cNvPr>
          <p:cNvSpPr/>
          <p:nvPr/>
        </p:nvSpPr>
        <p:spPr>
          <a:xfrm rot="5400000">
            <a:off x="2264705" y="6097800"/>
            <a:ext cx="869078" cy="87911"/>
          </a:xfrm>
          <a:custGeom>
            <a:avLst/>
            <a:gdLst/>
            <a:ahLst/>
            <a:cxnLst/>
            <a:rect l="0" t="0" r="0" b="0"/>
            <a:pathLst>
              <a:path w="869078" h="87911">
                <a:moveTo>
                  <a:pt x="0" y="0"/>
                </a:moveTo>
                <a:lnTo>
                  <a:pt x="869077" y="0"/>
                </a:lnTo>
                <a:lnTo>
                  <a:pt x="869077" y="87910"/>
                </a:lnTo>
                <a:lnTo>
                  <a:pt x="0" y="87910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64C957-6EB1-4D80-A3E0-797BABAC0390}"/>
              </a:ext>
            </a:extLst>
          </p:cNvPr>
          <p:cNvSpPr/>
          <p:nvPr/>
        </p:nvSpPr>
        <p:spPr>
          <a:xfrm>
            <a:off x="2926687" y="3904183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7F825F-7D5E-4ABE-A802-610BBE07EDA5}"/>
              </a:ext>
            </a:extLst>
          </p:cNvPr>
          <p:cNvSpPr/>
          <p:nvPr/>
        </p:nvSpPr>
        <p:spPr>
          <a:xfrm>
            <a:off x="2758553" y="4274162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5BA787D-3118-4B14-A393-29AE41EBDB1B}"/>
              </a:ext>
            </a:extLst>
          </p:cNvPr>
          <p:cNvSpPr/>
          <p:nvPr/>
        </p:nvSpPr>
        <p:spPr>
          <a:xfrm>
            <a:off x="2758553" y="4042357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623E325-70F6-45B1-A60D-E18459AFDAF8}"/>
              </a:ext>
            </a:extLst>
          </p:cNvPr>
          <p:cNvSpPr/>
          <p:nvPr/>
        </p:nvSpPr>
        <p:spPr>
          <a:xfrm>
            <a:off x="2758553" y="3682939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54FBC14-C194-4361-A6A0-4E189780843C}"/>
              </a:ext>
            </a:extLst>
          </p:cNvPr>
          <p:cNvSpPr/>
          <p:nvPr/>
        </p:nvSpPr>
        <p:spPr>
          <a:xfrm>
            <a:off x="2758553" y="3862648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67C77B1-F84F-4C21-B2BB-4FF7220D78E3}"/>
              </a:ext>
            </a:extLst>
          </p:cNvPr>
          <p:cNvSpPr/>
          <p:nvPr/>
        </p:nvSpPr>
        <p:spPr>
          <a:xfrm>
            <a:off x="2908711" y="4140648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2503BE1-32D5-4197-948D-2335B2B465E7}"/>
              </a:ext>
            </a:extLst>
          </p:cNvPr>
          <p:cNvSpPr/>
          <p:nvPr/>
        </p:nvSpPr>
        <p:spPr>
          <a:xfrm>
            <a:off x="2931148" y="4730661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2B73BD7-4759-4799-A379-5E5E0EF38C1A}"/>
              </a:ext>
            </a:extLst>
          </p:cNvPr>
          <p:cNvSpPr/>
          <p:nvPr/>
        </p:nvSpPr>
        <p:spPr>
          <a:xfrm>
            <a:off x="2931148" y="4943813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F75DF90-5995-4394-94B2-D3B85AD4DC0B}"/>
              </a:ext>
            </a:extLst>
          </p:cNvPr>
          <p:cNvSpPr/>
          <p:nvPr/>
        </p:nvSpPr>
        <p:spPr>
          <a:xfrm>
            <a:off x="2763014" y="5313792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F2175F-B6D3-4AF6-8D2D-2D7C3348BDE2}"/>
              </a:ext>
            </a:extLst>
          </p:cNvPr>
          <p:cNvSpPr/>
          <p:nvPr/>
        </p:nvSpPr>
        <p:spPr>
          <a:xfrm>
            <a:off x="2763014" y="5081987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F86288D-7C48-41A2-947E-2853F312851C}"/>
              </a:ext>
            </a:extLst>
          </p:cNvPr>
          <p:cNvSpPr/>
          <p:nvPr/>
        </p:nvSpPr>
        <p:spPr>
          <a:xfrm>
            <a:off x="2763014" y="4722569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DCBC5EE-B149-4230-91E4-B3AEEC9130A2}"/>
              </a:ext>
            </a:extLst>
          </p:cNvPr>
          <p:cNvSpPr/>
          <p:nvPr/>
        </p:nvSpPr>
        <p:spPr>
          <a:xfrm>
            <a:off x="2763014" y="4902278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C895CB-D8A7-45E1-B16F-AFA2197065C8}"/>
              </a:ext>
            </a:extLst>
          </p:cNvPr>
          <p:cNvSpPr/>
          <p:nvPr/>
        </p:nvSpPr>
        <p:spPr>
          <a:xfrm>
            <a:off x="2913172" y="5180278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96D0CC8-A41B-45A2-9737-D837669CD09E}"/>
              </a:ext>
            </a:extLst>
          </p:cNvPr>
          <p:cNvSpPr/>
          <p:nvPr/>
        </p:nvSpPr>
        <p:spPr>
          <a:xfrm>
            <a:off x="3062706" y="5796867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0360621-FF6A-430E-ADF9-0CCBAF6017DC}"/>
              </a:ext>
            </a:extLst>
          </p:cNvPr>
          <p:cNvSpPr/>
          <p:nvPr/>
        </p:nvSpPr>
        <p:spPr>
          <a:xfrm>
            <a:off x="3062706" y="6010019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E54107F-3939-4F74-A169-B5B1453F9F9C}"/>
              </a:ext>
            </a:extLst>
          </p:cNvPr>
          <p:cNvSpPr/>
          <p:nvPr/>
        </p:nvSpPr>
        <p:spPr>
          <a:xfrm>
            <a:off x="2894572" y="6379998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4DE837A-9BF8-4116-A5B2-4AC8261FE7EE}"/>
              </a:ext>
            </a:extLst>
          </p:cNvPr>
          <p:cNvSpPr/>
          <p:nvPr/>
        </p:nvSpPr>
        <p:spPr>
          <a:xfrm>
            <a:off x="2894572" y="6148193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2120832-C5B9-4B25-A174-C62FAA53AC26}"/>
              </a:ext>
            </a:extLst>
          </p:cNvPr>
          <p:cNvSpPr/>
          <p:nvPr/>
        </p:nvSpPr>
        <p:spPr>
          <a:xfrm>
            <a:off x="2894572" y="5788775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64989B1-D110-4DDE-AF91-7B818C2A431D}"/>
              </a:ext>
            </a:extLst>
          </p:cNvPr>
          <p:cNvSpPr/>
          <p:nvPr/>
        </p:nvSpPr>
        <p:spPr>
          <a:xfrm>
            <a:off x="2894572" y="5968484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08C037-84AD-4EB7-A55C-67B094081D2C}"/>
              </a:ext>
            </a:extLst>
          </p:cNvPr>
          <p:cNvSpPr/>
          <p:nvPr/>
        </p:nvSpPr>
        <p:spPr>
          <a:xfrm>
            <a:off x="3044730" y="6246484"/>
            <a:ext cx="88294" cy="88292"/>
          </a:xfrm>
          <a:custGeom>
            <a:avLst/>
            <a:gdLst/>
            <a:ahLst/>
            <a:cxnLst/>
            <a:rect l="0" t="0" r="0" b="0"/>
            <a:pathLst>
              <a:path w="88294" h="88292">
                <a:moveTo>
                  <a:pt x="0" y="0"/>
                </a:moveTo>
                <a:lnTo>
                  <a:pt x="88293" y="0"/>
                </a:lnTo>
                <a:lnTo>
                  <a:pt x="88293" y="88291"/>
                </a:lnTo>
                <a:lnTo>
                  <a:pt x="0" y="88291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F9626A-FFDD-40A5-9795-61918227BC1C}"/>
              </a:ext>
            </a:extLst>
          </p:cNvPr>
          <p:cNvCxnSpPr>
            <a:cxnSpLocks/>
          </p:cNvCxnSpPr>
          <p:nvPr/>
        </p:nvCxnSpPr>
        <p:spPr>
          <a:xfrm>
            <a:off x="355600" y="1600200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FEB853-59ED-4B77-A3FE-9D5A1F2D584F}"/>
              </a:ext>
            </a:extLst>
          </p:cNvPr>
          <p:cNvSpPr txBox="1"/>
          <p:nvPr/>
        </p:nvSpPr>
        <p:spPr>
          <a:xfrm>
            <a:off x="5861304" y="271722"/>
            <a:ext cx="372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**Video in Pickup Box David Chaisson</a:t>
            </a:r>
          </a:p>
        </p:txBody>
      </p:sp>
    </p:spTree>
    <p:extLst>
      <p:ext uri="{BB962C8B-B14F-4D97-AF65-F5344CB8AC3E}">
        <p14:creationId xmlns:p14="http://schemas.microsoft.com/office/powerpoint/2010/main" val="163947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AA2A2-74E2-480F-82E9-20F83AAB9C09}"/>
              </a:ext>
            </a:extLst>
          </p:cNvPr>
          <p:cNvSpPr txBox="1"/>
          <p:nvPr/>
        </p:nvSpPr>
        <p:spPr>
          <a:xfrm>
            <a:off x="254000" y="266700"/>
            <a:ext cx="2637307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Practice together: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3.05 ÷ 2</a:t>
            </a:r>
          </a:p>
          <a:p>
            <a:endParaRPr lang="en-US" sz="1200" dirty="0">
              <a:solidFill>
                <a:srgbClr val="000000"/>
              </a:solidFill>
              <a:latin typeface="Arial - 21"/>
            </a:endParaRPr>
          </a:p>
          <a:p>
            <a:endParaRPr lang="en-US" sz="1200" dirty="0">
              <a:solidFill>
                <a:srgbClr val="000000"/>
              </a:solidFill>
              <a:latin typeface="Arial - 21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 - 21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AB890-7326-4C79-BA98-4398B6D0854B}"/>
              </a:ext>
            </a:extLst>
          </p:cNvPr>
          <p:cNvSpPr txBox="1"/>
          <p:nvPr/>
        </p:nvSpPr>
        <p:spPr>
          <a:xfrm>
            <a:off x="3116432" y="266700"/>
            <a:ext cx="312369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Pratiquer</a:t>
            </a:r>
            <a:r>
              <a:rPr lang="en-US" sz="2000" dirty="0">
                <a:solidFill>
                  <a:srgbClr val="000000"/>
                </a:solidFill>
              </a:rPr>
              <a:t> ensemble: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3,05 ÷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2A44B5-4A6F-473B-80D9-FA6C70F71431}"/>
              </a:ext>
            </a:extLst>
          </p:cNvPr>
          <p:cNvCxnSpPr>
            <a:cxnSpLocks/>
          </p:cNvCxnSpPr>
          <p:nvPr/>
        </p:nvCxnSpPr>
        <p:spPr>
          <a:xfrm>
            <a:off x="2695329" y="155448"/>
            <a:ext cx="0" cy="16809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2B26DD-393B-488E-BE37-7FB3E88D9DFE}"/>
              </a:ext>
            </a:extLst>
          </p:cNvPr>
          <p:cNvSpPr/>
          <p:nvPr/>
        </p:nvSpPr>
        <p:spPr>
          <a:xfrm>
            <a:off x="8185362" y="660669"/>
            <a:ext cx="1154485" cy="1159166"/>
          </a:xfrm>
          <a:custGeom>
            <a:avLst/>
            <a:gdLst/>
            <a:ahLst/>
            <a:cxnLst/>
            <a:rect l="0" t="0" r="0" b="0"/>
            <a:pathLst>
              <a:path w="1154485" h="1159166">
                <a:moveTo>
                  <a:pt x="0" y="0"/>
                </a:moveTo>
                <a:lnTo>
                  <a:pt x="1154484" y="0"/>
                </a:lnTo>
                <a:lnTo>
                  <a:pt x="1154484" y="1159165"/>
                </a:lnTo>
                <a:lnTo>
                  <a:pt x="0" y="1159165"/>
                </a:lnTo>
                <a:close/>
              </a:path>
            </a:pathLst>
          </a:custGeom>
          <a:solidFill>
            <a:srgbClr val="0000FF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07BB63B-8D2E-4649-88AB-A958461D0FD9}"/>
              </a:ext>
            </a:extLst>
          </p:cNvPr>
          <p:cNvSpPr/>
          <p:nvPr/>
        </p:nvSpPr>
        <p:spPr>
          <a:xfrm>
            <a:off x="8923634" y="2621098"/>
            <a:ext cx="117292" cy="117295"/>
          </a:xfrm>
          <a:custGeom>
            <a:avLst/>
            <a:gdLst/>
            <a:ahLst/>
            <a:cxnLst/>
            <a:rect l="0" t="0" r="0" b="0"/>
            <a:pathLst>
              <a:path w="117292" h="117295">
                <a:moveTo>
                  <a:pt x="0" y="0"/>
                </a:moveTo>
                <a:lnTo>
                  <a:pt x="117291" y="0"/>
                </a:lnTo>
                <a:lnTo>
                  <a:pt x="117291" y="117294"/>
                </a:lnTo>
                <a:lnTo>
                  <a:pt x="0" y="117294"/>
                </a:lnTo>
                <a:close/>
              </a:path>
            </a:pathLst>
          </a:custGeom>
          <a:solidFill>
            <a:srgbClr val="FF00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2614BD7-414A-401C-AE7A-8165A7CA47CD}"/>
              </a:ext>
            </a:extLst>
          </p:cNvPr>
          <p:cNvSpPr/>
          <p:nvPr/>
        </p:nvSpPr>
        <p:spPr>
          <a:xfrm>
            <a:off x="8178528" y="2115241"/>
            <a:ext cx="1154487" cy="116786"/>
          </a:xfrm>
          <a:custGeom>
            <a:avLst/>
            <a:gdLst/>
            <a:ahLst/>
            <a:cxnLst/>
            <a:rect l="0" t="0" r="0" b="0"/>
            <a:pathLst>
              <a:path w="1154487" h="116786">
                <a:moveTo>
                  <a:pt x="0" y="0"/>
                </a:moveTo>
                <a:lnTo>
                  <a:pt x="1154486" y="0"/>
                </a:lnTo>
                <a:lnTo>
                  <a:pt x="1154486" y="116785"/>
                </a:lnTo>
                <a:lnTo>
                  <a:pt x="0" y="116785"/>
                </a:lnTo>
                <a:close/>
              </a:path>
            </a:pathLst>
          </a:custGeom>
          <a:solidFill>
            <a:srgbClr val="FFFF00">
              <a:alpha val="74902"/>
            </a:srgbClr>
          </a:solidFill>
          <a:ln w="12700" cap="flat" cmpd="sng" algn="ctr">
            <a:solidFill>
              <a:srgbClr val="000000">
                <a:alpha val="7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D3CFF-FAD3-409C-BCD5-5055E06B7107}"/>
              </a:ext>
            </a:extLst>
          </p:cNvPr>
          <p:cNvSpPr txBox="1"/>
          <p:nvPr/>
        </p:nvSpPr>
        <p:spPr>
          <a:xfrm>
            <a:off x="355600" y="3973345"/>
            <a:ext cx="806945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Diviser des nombres décimaux par un nombre naturel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2. </a:t>
            </a:r>
            <a:r>
              <a:rPr lang="en-US" b="1" dirty="0" err="1">
                <a:solidFill>
                  <a:srgbClr val="000000"/>
                </a:solidFill>
              </a:rPr>
              <a:t>Utiliser</a:t>
            </a:r>
            <a:r>
              <a:rPr lang="en-US" b="1" dirty="0">
                <a:solidFill>
                  <a:srgbClr val="000000"/>
                </a:solidFill>
              </a:rPr>
              <a:t> la </a:t>
            </a:r>
            <a:r>
              <a:rPr lang="en-US" b="1" dirty="0" err="1">
                <a:solidFill>
                  <a:srgbClr val="000000"/>
                </a:solidFill>
              </a:rPr>
              <a:t>distributivité</a:t>
            </a:r>
            <a:r>
              <a:rPr lang="en-US" b="1" dirty="0">
                <a:solidFill>
                  <a:srgbClr val="000000"/>
                </a:solidFill>
              </a:rPr>
              <a:t>.   </a:t>
            </a:r>
            <a:r>
              <a:rPr lang="en-US" dirty="0">
                <a:solidFill>
                  <a:srgbClr val="000000"/>
                </a:solidFill>
              </a:rPr>
              <a:t>3,81 ÷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4FD71-1A02-4551-8833-4DBE5D3757AC}"/>
              </a:ext>
            </a:extLst>
          </p:cNvPr>
          <p:cNvSpPr txBox="1"/>
          <p:nvPr/>
        </p:nvSpPr>
        <p:spPr>
          <a:xfrm>
            <a:off x="524256" y="251657"/>
            <a:ext cx="5079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Dividing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decimal</a:t>
            </a:r>
            <a:r>
              <a:rPr lang="fr-FR" dirty="0">
                <a:solidFill>
                  <a:srgbClr val="000000"/>
                </a:solidFill>
              </a:rPr>
              <a:t> by a </a:t>
            </a:r>
            <a:r>
              <a:rPr lang="fr-FR" dirty="0" err="1">
                <a:solidFill>
                  <a:srgbClr val="000000"/>
                </a:solidFill>
              </a:rPr>
              <a:t>whole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2.  </a:t>
            </a:r>
            <a:r>
              <a:rPr lang="fr-FR" b="1" dirty="0" err="1">
                <a:solidFill>
                  <a:srgbClr val="000000"/>
                </a:solidFill>
              </a:rPr>
              <a:t>Using</a:t>
            </a:r>
            <a:r>
              <a:rPr lang="fr-FR" b="1" dirty="0">
                <a:solidFill>
                  <a:srgbClr val="000000"/>
                </a:solidFill>
              </a:rPr>
              <a:t> distributive </a:t>
            </a:r>
            <a:r>
              <a:rPr lang="fr-FR" b="1" dirty="0" err="1">
                <a:solidFill>
                  <a:srgbClr val="000000"/>
                </a:solidFill>
              </a:rPr>
              <a:t>property</a:t>
            </a:r>
            <a:r>
              <a:rPr lang="fr-FR" b="1" dirty="0">
                <a:solidFill>
                  <a:srgbClr val="000000"/>
                </a:solidFill>
              </a:rPr>
              <a:t>.  </a:t>
            </a:r>
            <a:r>
              <a:rPr lang="en-US" dirty="0">
                <a:solidFill>
                  <a:srgbClr val="000000"/>
                </a:solidFill>
              </a:rPr>
              <a:t>3.81 ÷ 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5FC820-701D-48DC-A7DF-AEC9637E5854}"/>
              </a:ext>
            </a:extLst>
          </p:cNvPr>
          <p:cNvCxnSpPr>
            <a:cxnSpLocks/>
          </p:cNvCxnSpPr>
          <p:nvPr/>
        </p:nvCxnSpPr>
        <p:spPr>
          <a:xfrm>
            <a:off x="355600" y="3810000"/>
            <a:ext cx="9448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050AC2-5DC1-40EC-8893-446426F9DB95}"/>
              </a:ext>
            </a:extLst>
          </p:cNvPr>
          <p:cNvSpPr txBox="1"/>
          <p:nvPr/>
        </p:nvSpPr>
        <p:spPr>
          <a:xfrm>
            <a:off x="976884" y="1324892"/>
            <a:ext cx="5707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3.81 </a:t>
            </a:r>
            <a:r>
              <a:rPr lang="en-US" dirty="0">
                <a:solidFill>
                  <a:srgbClr val="000000"/>
                </a:solidFill>
              </a:rPr>
              <a:t>÷ 3 = </a:t>
            </a:r>
            <a:r>
              <a:rPr lang="en-US" u="sng" dirty="0">
                <a:solidFill>
                  <a:srgbClr val="000000"/>
                </a:solidFill>
              </a:rPr>
              <a:t>1.27</a:t>
            </a:r>
            <a:r>
              <a:rPr lang="en-US" dirty="0">
                <a:solidFill>
                  <a:srgbClr val="000000"/>
                </a:solidFill>
              </a:rPr>
              <a:t>		Estimate: 3 ÷ 3 = 1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381 ÷ 3 = </a:t>
            </a:r>
            <a:r>
              <a:rPr lang="en-US" u="sng" dirty="0">
                <a:solidFill>
                  <a:srgbClr val="000000"/>
                </a:solidFill>
              </a:rPr>
              <a:t>127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300 ÷ 3 = 100 </a:t>
            </a:r>
          </a:p>
          <a:p>
            <a:r>
              <a:rPr lang="en-US" dirty="0">
                <a:solidFill>
                  <a:srgbClr val="000000"/>
                </a:solidFill>
              </a:rPr>
              <a:t>81 ÷ 3 = </a:t>
            </a:r>
            <a:r>
              <a:rPr lang="en-US" u="sng" dirty="0">
                <a:solidFill>
                  <a:srgbClr val="000000"/>
                </a:solidFill>
              </a:rPr>
              <a:t>27</a:t>
            </a:r>
            <a:r>
              <a:rPr lang="en-US" dirty="0">
                <a:solidFill>
                  <a:srgbClr val="000000"/>
                </a:solidFill>
              </a:rPr>
              <a:t>      think 60 ÷ 3 = 20    </a:t>
            </a:r>
          </a:p>
          <a:p>
            <a:r>
              <a:rPr lang="en-US" dirty="0">
                <a:solidFill>
                  <a:srgbClr val="000000"/>
                </a:solidFill>
              </a:rPr>
              <a:t>		   </a:t>
            </a:r>
            <a:r>
              <a:rPr lang="en-US" u="sng" dirty="0">
                <a:solidFill>
                  <a:srgbClr val="000000"/>
                </a:solidFill>
              </a:rPr>
              <a:t>  21 </a:t>
            </a:r>
            <a:r>
              <a:rPr lang="en-US" dirty="0">
                <a:solidFill>
                  <a:srgbClr val="000000"/>
                </a:solidFill>
              </a:rPr>
              <a:t>÷ 3 =  </a:t>
            </a:r>
            <a:r>
              <a:rPr lang="en-US" u="sng" dirty="0">
                <a:solidFill>
                  <a:srgbClr val="000000"/>
                </a:solidFill>
              </a:rPr>
              <a:t>  7   </a:t>
            </a:r>
          </a:p>
          <a:p>
            <a:r>
              <a:rPr lang="fr-CA" dirty="0"/>
              <a:t>                                 </a:t>
            </a:r>
            <a:r>
              <a:rPr lang="fr-CA" dirty="0" err="1"/>
              <a:t>so</a:t>
            </a:r>
            <a:r>
              <a:rPr lang="fr-CA" dirty="0"/>
              <a:t>    81 </a:t>
            </a:r>
            <a:r>
              <a:rPr lang="en-US" dirty="0">
                <a:solidFill>
                  <a:srgbClr val="000000"/>
                </a:solidFill>
              </a:rPr>
              <a:t>÷ 3 = 27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08212-CDED-440F-93B7-8BB8FAEE18FB}"/>
              </a:ext>
            </a:extLst>
          </p:cNvPr>
          <p:cNvSpPr txBox="1"/>
          <p:nvPr/>
        </p:nvSpPr>
        <p:spPr>
          <a:xfrm>
            <a:off x="802386" y="4896675"/>
            <a:ext cx="50794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3,81 </a:t>
            </a:r>
            <a:r>
              <a:rPr lang="en-US" dirty="0">
                <a:solidFill>
                  <a:srgbClr val="000000"/>
                </a:solidFill>
              </a:rPr>
              <a:t>÷ 3 = </a:t>
            </a:r>
            <a:r>
              <a:rPr lang="en-US" u="sng" dirty="0">
                <a:solidFill>
                  <a:srgbClr val="000000"/>
                </a:solidFill>
              </a:rPr>
              <a:t>1,27</a:t>
            </a:r>
            <a:r>
              <a:rPr lang="en-US" dirty="0">
                <a:solidFill>
                  <a:srgbClr val="000000"/>
                </a:solidFill>
              </a:rPr>
              <a:t>		</a:t>
            </a:r>
            <a:r>
              <a:rPr lang="en-US" dirty="0" err="1">
                <a:solidFill>
                  <a:srgbClr val="000000"/>
                </a:solidFill>
              </a:rPr>
              <a:t>Estimer</a:t>
            </a:r>
            <a:r>
              <a:rPr lang="en-US" dirty="0">
                <a:solidFill>
                  <a:srgbClr val="000000"/>
                </a:solidFill>
              </a:rPr>
              <a:t>: 3 ÷ 3 = 1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381 ÷ 3 = </a:t>
            </a:r>
            <a:r>
              <a:rPr lang="en-US" u="sng" dirty="0">
                <a:solidFill>
                  <a:srgbClr val="000000"/>
                </a:solidFill>
              </a:rPr>
              <a:t>127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300 ÷ 3 = 100 </a:t>
            </a:r>
          </a:p>
          <a:p>
            <a:r>
              <a:rPr lang="en-US" dirty="0">
                <a:solidFill>
                  <a:srgbClr val="000000"/>
                </a:solidFill>
              </a:rPr>
              <a:t>81 ÷ 3 = </a:t>
            </a:r>
            <a:r>
              <a:rPr lang="en-US" u="sng" dirty="0">
                <a:solidFill>
                  <a:srgbClr val="000000"/>
                </a:solidFill>
              </a:rPr>
              <a:t>27</a:t>
            </a:r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dirty="0" err="1">
                <a:solidFill>
                  <a:srgbClr val="000000"/>
                </a:solidFill>
              </a:rPr>
              <a:t>pense</a:t>
            </a:r>
            <a:r>
              <a:rPr lang="en-US" dirty="0">
                <a:solidFill>
                  <a:srgbClr val="000000"/>
                </a:solidFill>
              </a:rPr>
              <a:t> 60 ÷ 3 = 20    </a:t>
            </a:r>
          </a:p>
          <a:p>
            <a:r>
              <a:rPr lang="en-US" dirty="0">
                <a:solidFill>
                  <a:srgbClr val="000000"/>
                </a:solidFill>
              </a:rPr>
              <a:t>		   </a:t>
            </a:r>
            <a:r>
              <a:rPr lang="en-US" u="sng" dirty="0">
                <a:solidFill>
                  <a:srgbClr val="000000"/>
                </a:solidFill>
              </a:rPr>
              <a:t>  21 </a:t>
            </a:r>
            <a:r>
              <a:rPr lang="en-US" dirty="0">
                <a:solidFill>
                  <a:srgbClr val="000000"/>
                </a:solidFill>
              </a:rPr>
              <a:t>÷ 3 =  </a:t>
            </a:r>
            <a:r>
              <a:rPr lang="en-US" u="sng" dirty="0">
                <a:solidFill>
                  <a:srgbClr val="000000"/>
                </a:solidFill>
              </a:rPr>
              <a:t>  7   </a:t>
            </a:r>
          </a:p>
          <a:p>
            <a:r>
              <a:rPr lang="fr-CA" dirty="0"/>
              <a:t>                                 alors    81 </a:t>
            </a:r>
            <a:r>
              <a:rPr lang="en-US" dirty="0">
                <a:solidFill>
                  <a:srgbClr val="000000"/>
                </a:solidFill>
              </a:rPr>
              <a:t>÷ 3 =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9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935AE3-5E8A-4928-869B-A9F09B2ECB14}"/>
              </a:ext>
            </a:extLst>
          </p:cNvPr>
          <p:cNvSpPr txBox="1"/>
          <p:nvPr/>
        </p:nvSpPr>
        <p:spPr>
          <a:xfrm>
            <a:off x="322729" y="401715"/>
            <a:ext cx="508298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Practice together: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2.48</a:t>
            </a:r>
            <a:r>
              <a:rPr lang="en-US" sz="1800" dirty="0">
                <a:solidFill>
                  <a:srgbClr val="000000"/>
                </a:solidFill>
              </a:rPr>
              <a:t> ÷ 4</a:t>
            </a:r>
          </a:p>
          <a:p>
            <a:endParaRPr lang="en-US" sz="1100" dirty="0">
              <a:solidFill>
                <a:srgbClr val="000000"/>
              </a:solidFill>
              <a:latin typeface="Arial - 2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C56DF-B447-45B9-86F0-303A84D6D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240" y="216334"/>
            <a:ext cx="36579" cy="1700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D95E5F-97A5-4F95-9CE5-0CCB629D9FC3}"/>
              </a:ext>
            </a:extLst>
          </p:cNvPr>
          <p:cNvSpPr txBox="1"/>
          <p:nvPr/>
        </p:nvSpPr>
        <p:spPr>
          <a:xfrm>
            <a:off x="2971800" y="401715"/>
            <a:ext cx="508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Pratiquer</a:t>
            </a:r>
            <a:r>
              <a:rPr lang="en-US" sz="1800" dirty="0">
                <a:solidFill>
                  <a:srgbClr val="000000"/>
                </a:solidFill>
              </a:rPr>
              <a:t> ensemble: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sz="1800" dirty="0">
                <a:solidFill>
                  <a:srgbClr val="000000"/>
                </a:solidFill>
              </a:rPr>
              <a:t>,48 ÷ </a:t>
            </a:r>
            <a:r>
              <a:rPr lang="en-US" dirty="0">
                <a:solidFill>
                  <a:srgbClr val="000000"/>
                </a:solidFill>
              </a:rPr>
              <a:t>4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8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332E6-4357-4B32-923F-DA0417879A1F}"/>
              </a:ext>
            </a:extLst>
          </p:cNvPr>
          <p:cNvSpPr txBox="1"/>
          <p:nvPr/>
        </p:nvSpPr>
        <p:spPr>
          <a:xfrm>
            <a:off x="1126236" y="1615440"/>
            <a:ext cx="187299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4.24 ÷  4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9CB22-7E3C-4A2F-AE85-6C873F9F23DF}"/>
              </a:ext>
            </a:extLst>
          </p:cNvPr>
          <p:cNvSpPr txBox="1"/>
          <p:nvPr/>
        </p:nvSpPr>
        <p:spPr>
          <a:xfrm>
            <a:off x="6144260" y="1615440"/>
            <a:ext cx="163728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3.9 ÷  6 </a:t>
            </a:r>
            <a:endParaRPr lang="en-US" sz="1600" baseline="-25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521E8-7A39-4356-8BF0-DFA64171080C}"/>
              </a:ext>
            </a:extLst>
          </p:cNvPr>
          <p:cNvSpPr txBox="1"/>
          <p:nvPr/>
        </p:nvSpPr>
        <p:spPr>
          <a:xfrm>
            <a:off x="320040" y="301641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Try </a:t>
            </a:r>
            <a:r>
              <a:rPr lang="en-US" dirty="0"/>
              <a:t>the following questions on your own in your scribbler </a:t>
            </a:r>
            <a:r>
              <a:rPr lang="en-US" b="1" dirty="0"/>
              <a:t>using</a:t>
            </a:r>
            <a:r>
              <a:rPr lang="en-US" dirty="0"/>
              <a:t> the strategy of your choice. </a:t>
            </a:r>
          </a:p>
          <a:p>
            <a:endParaRPr lang="en-US" dirty="0"/>
          </a:p>
          <a:p>
            <a:r>
              <a:rPr lang="en-US" b="1" dirty="0" err="1"/>
              <a:t>Essaye</a:t>
            </a:r>
            <a:r>
              <a:rPr lang="en-US" dirty="0"/>
              <a:t> les questions </a:t>
            </a:r>
            <a:r>
              <a:rPr lang="en-US" dirty="0" err="1"/>
              <a:t>suivantes</a:t>
            </a:r>
            <a:r>
              <a:rPr lang="en-US" dirty="0"/>
              <a:t> tout </a:t>
            </a:r>
            <a:r>
              <a:rPr lang="en-US" dirty="0" err="1"/>
              <a:t>seul</a:t>
            </a:r>
            <a:r>
              <a:rPr lang="en-US" dirty="0"/>
              <a:t> dans ton cahier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utilisant</a:t>
            </a:r>
            <a:r>
              <a:rPr lang="en-US" b="1" dirty="0"/>
              <a:t> </a:t>
            </a:r>
            <a:r>
              <a:rPr lang="en-US" dirty="0"/>
              <a:t>la </a:t>
            </a:r>
            <a:r>
              <a:rPr lang="en-US" dirty="0" err="1"/>
              <a:t>strat</a:t>
            </a:r>
            <a:r>
              <a:rPr lang="fr-CA" dirty="0" err="1"/>
              <a:t>égie</a:t>
            </a:r>
            <a:r>
              <a:rPr lang="fr-CA" dirty="0"/>
              <a:t> de ton choix. </a:t>
            </a:r>
            <a:r>
              <a:rPr lang="en-US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33E8AF-E09F-4DEC-A7EA-2E4C8713B126}"/>
              </a:ext>
            </a:extLst>
          </p:cNvPr>
          <p:cNvCxnSpPr>
            <a:cxnSpLocks/>
          </p:cNvCxnSpPr>
          <p:nvPr/>
        </p:nvCxnSpPr>
        <p:spPr>
          <a:xfrm>
            <a:off x="320040" y="763306"/>
            <a:ext cx="8810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8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C9580-8B97-43ED-9565-C14A81DD1745}"/>
              </a:ext>
            </a:extLst>
          </p:cNvPr>
          <p:cNvSpPr txBox="1"/>
          <p:nvPr/>
        </p:nvSpPr>
        <p:spPr>
          <a:xfrm>
            <a:off x="520700" y="330151"/>
            <a:ext cx="8721271" cy="71711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hlinkClick r:id="rId2"/>
              </a:rPr>
              <a:t>https://studyjams.scholastic.com/studyjams/jams/math/decimals-percents/division-of-decimals.htm</a:t>
            </a:r>
            <a:r>
              <a:rPr lang="fr-FR" sz="2000" b="1" dirty="0">
                <a:solidFill>
                  <a:srgbClr val="000000"/>
                </a:solidFill>
              </a:rPr>
              <a:t> - Complete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step</a:t>
            </a:r>
            <a:r>
              <a:rPr lang="fr-FR" sz="2000" dirty="0">
                <a:solidFill>
                  <a:srgbClr val="000000"/>
                </a:solidFill>
              </a:rPr>
              <a:t> by </a:t>
            </a:r>
            <a:r>
              <a:rPr lang="fr-FR" sz="2000" dirty="0" err="1">
                <a:solidFill>
                  <a:srgbClr val="000000"/>
                </a:solidFill>
              </a:rPr>
              <a:t>steps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Study</a:t>
            </a:r>
            <a:r>
              <a:rPr lang="fr-FR" sz="2000" dirty="0">
                <a:solidFill>
                  <a:srgbClr val="000000"/>
                </a:solidFill>
              </a:rPr>
              <a:t> Jam for more </a:t>
            </a:r>
            <a:r>
              <a:rPr lang="fr-FR" sz="2000" dirty="0" err="1">
                <a:solidFill>
                  <a:srgbClr val="000000"/>
                </a:solidFill>
              </a:rPr>
              <a:t>examples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endParaRPr lang="fr-FR" sz="2000" b="1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Read</a:t>
            </a:r>
            <a:r>
              <a:rPr lang="fr-FR" sz="2000" dirty="0">
                <a:solidFill>
                  <a:srgbClr val="000000"/>
                </a:solidFill>
              </a:rPr>
              <a:t> pages 104-105 to </a:t>
            </a:r>
            <a:r>
              <a:rPr lang="fr-FR" sz="2000" dirty="0" err="1">
                <a:solidFill>
                  <a:srgbClr val="000000"/>
                </a:solidFill>
              </a:rPr>
              <a:t>see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other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examples</a:t>
            </a:r>
            <a:r>
              <a:rPr lang="fr-FR" sz="2000" dirty="0">
                <a:solidFill>
                  <a:srgbClr val="000000"/>
                </a:solidFill>
              </a:rPr>
              <a:t> and </a:t>
            </a:r>
            <a:r>
              <a:rPr lang="fr-FR" sz="2000" dirty="0" err="1">
                <a:solidFill>
                  <a:srgbClr val="000000"/>
                </a:solidFill>
              </a:rPr>
              <a:t>strategies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dividing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decimal</a:t>
            </a:r>
            <a:r>
              <a:rPr lang="fr-FR" sz="2000" dirty="0">
                <a:solidFill>
                  <a:srgbClr val="000000"/>
                </a:solidFill>
              </a:rPr>
              <a:t> by a </a:t>
            </a:r>
            <a:r>
              <a:rPr lang="fr-FR" sz="2000" dirty="0" err="1">
                <a:solidFill>
                  <a:srgbClr val="000000"/>
                </a:solidFill>
              </a:rPr>
              <a:t>whole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number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 </a:t>
            </a:r>
          </a:p>
          <a:p>
            <a:r>
              <a:rPr lang="fr-FR" sz="2000" b="1" dirty="0">
                <a:solidFill>
                  <a:srgbClr val="000000"/>
                </a:solidFill>
              </a:rPr>
              <a:t>Practice</a:t>
            </a:r>
            <a:r>
              <a:rPr lang="fr-FR" sz="2000" dirty="0">
                <a:solidFill>
                  <a:srgbClr val="000000"/>
                </a:solidFill>
              </a:rPr>
              <a:t> -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dirty="0" err="1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1 (a and c), 4 (a, b and e) and 7 on page 106.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  <a:hlinkClick r:id="rId2"/>
              </a:rPr>
              <a:t>https://studyjams.scholastic.com/studyjams/jams/math/decimals-percents/division-of-decimals.htm</a:t>
            </a:r>
            <a:r>
              <a:rPr lang="fr-FR" sz="2000" b="1" dirty="0">
                <a:solidFill>
                  <a:srgbClr val="000000"/>
                </a:solidFill>
              </a:rPr>
              <a:t> - </a:t>
            </a:r>
            <a:r>
              <a:rPr lang="fr-FR" sz="2000" b="1" dirty="0" err="1">
                <a:solidFill>
                  <a:srgbClr val="000000"/>
                </a:solidFill>
              </a:rPr>
              <a:t>Compl</a:t>
            </a:r>
            <a:r>
              <a:rPr lang="fr-CA" sz="2000" b="1" dirty="0">
                <a:solidFill>
                  <a:srgbClr val="000000"/>
                </a:solidFill>
              </a:rPr>
              <a:t>è</a:t>
            </a:r>
            <a:r>
              <a:rPr lang="fr-FR" sz="2000" b="1" dirty="0">
                <a:solidFill>
                  <a:srgbClr val="000000"/>
                </a:solidFill>
              </a:rPr>
              <a:t>te</a:t>
            </a:r>
            <a:r>
              <a:rPr lang="fr-FR" sz="2000" dirty="0">
                <a:solidFill>
                  <a:srgbClr val="000000"/>
                </a:solidFill>
              </a:rPr>
              <a:t> l’étape par étape </a:t>
            </a:r>
            <a:r>
              <a:rPr lang="fr-FR" sz="2000" dirty="0" err="1">
                <a:solidFill>
                  <a:srgbClr val="000000"/>
                </a:solidFill>
              </a:rPr>
              <a:t>Study</a:t>
            </a:r>
            <a:r>
              <a:rPr lang="fr-FR" sz="2000" dirty="0">
                <a:solidFill>
                  <a:srgbClr val="000000"/>
                </a:solidFill>
              </a:rPr>
              <a:t> Jam pour d’autres exemples.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Lis</a:t>
            </a:r>
            <a:r>
              <a:rPr lang="fr-FR" sz="2000" dirty="0">
                <a:solidFill>
                  <a:srgbClr val="000000"/>
                </a:solidFill>
              </a:rPr>
              <a:t> pages 104-105 pour des autres exemples et stratégies de la division d’un nombre décimal par un nombre naturel.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Pratiquer</a:t>
            </a:r>
            <a:r>
              <a:rPr lang="fr-FR" sz="2000" dirty="0">
                <a:solidFill>
                  <a:srgbClr val="000000"/>
                </a:solidFill>
              </a:rPr>
              <a:t> - Dans ton cahier, compléter les questions 1 (a et c), 4  (a, b, et e) et 7 à la page 106.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052B1B-7631-41AF-9962-D34EEACE3DB1}"/>
              </a:ext>
            </a:extLst>
          </p:cNvPr>
          <p:cNvCxnSpPr>
            <a:cxnSpLocks/>
          </p:cNvCxnSpPr>
          <p:nvPr/>
        </p:nvCxnSpPr>
        <p:spPr>
          <a:xfrm>
            <a:off x="520700" y="3570514"/>
            <a:ext cx="88101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1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859</Words>
  <Application>Microsoft Office PowerPoint</Application>
  <PresentationFormat>Custom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- 21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23</cp:revision>
  <dcterms:created xsi:type="dcterms:W3CDTF">2021-01-25T18:55:41Z</dcterms:created>
  <dcterms:modified xsi:type="dcterms:W3CDTF">2021-02-08T01:01:37Z</dcterms:modified>
</cp:coreProperties>
</file>