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64" r:id="rId2"/>
    <p:sldId id="256" r:id="rId3"/>
    <p:sldId id="259" r:id="rId4"/>
    <p:sldId id="265" r:id="rId5"/>
    <p:sldId id="262" r:id="rId6"/>
    <p:sldId id="266" r:id="rId7"/>
    <p:sldId id="263" r:id="rId8"/>
  </p:sldIdLst>
  <p:sldSz cx="10160000" cy="7620000"/>
  <p:notesSz cx="7010400" cy="9296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121" autoAdjust="0"/>
  </p:normalViewPr>
  <p:slideViewPr>
    <p:cSldViewPr snapToGrid="0">
      <p:cViewPr varScale="1">
        <p:scale>
          <a:sx n="78" d="100"/>
          <a:sy n="78" d="100"/>
        </p:scale>
        <p:origin x="134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F2CAE-BF62-4F7F-9405-14386FDD6BE7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B69BF-3564-4E1C-A6B3-F42051DA2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40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B69BF-3564-4E1C-A6B3-F42051DA26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016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247070"/>
            <a:ext cx="7620000" cy="2652889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4002264"/>
            <a:ext cx="7620000" cy="1839736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4AB5-243B-4DBE-85BA-A0E5BDA3F19F}" type="datetimeFigureOut">
              <a:rPr lang="en-CA" smtClean="0"/>
              <a:t>2021-02-11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E5AF-51ED-494E-90D6-D3BF987452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6045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4AB5-243B-4DBE-85BA-A0E5BDA3F19F}" type="datetimeFigureOut">
              <a:rPr lang="en-CA" smtClean="0"/>
              <a:t>2021-02-11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E5AF-51ED-494E-90D6-D3BF987452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9663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405694"/>
            <a:ext cx="2190750" cy="6457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405694"/>
            <a:ext cx="6445250" cy="64575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4AB5-243B-4DBE-85BA-A0E5BDA3F19F}" type="datetimeFigureOut">
              <a:rPr lang="en-CA" smtClean="0"/>
              <a:t>2021-02-11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E5AF-51ED-494E-90D6-D3BF987452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1027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4AB5-243B-4DBE-85BA-A0E5BDA3F19F}" type="datetimeFigureOut">
              <a:rPr lang="en-CA" smtClean="0"/>
              <a:t>2021-02-11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E5AF-51ED-494E-90D6-D3BF987452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7400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899710"/>
            <a:ext cx="8763000" cy="3169708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5099405"/>
            <a:ext cx="8763000" cy="166687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4AB5-243B-4DBE-85BA-A0E5BDA3F19F}" type="datetimeFigureOut">
              <a:rPr lang="en-CA" smtClean="0"/>
              <a:t>2021-02-11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E5AF-51ED-494E-90D6-D3BF987452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90031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4AB5-243B-4DBE-85BA-A0E5BDA3F19F}" type="datetimeFigureOut">
              <a:rPr lang="en-CA" smtClean="0"/>
              <a:t>2021-02-11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E5AF-51ED-494E-90D6-D3BF987452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1531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405696"/>
            <a:ext cx="8763000" cy="14728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867959"/>
            <a:ext cx="4298156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783417"/>
            <a:ext cx="4298156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1" y="1867959"/>
            <a:ext cx="4319323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1" y="2783417"/>
            <a:ext cx="4319323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4AB5-243B-4DBE-85BA-A0E5BDA3F19F}" type="datetimeFigureOut">
              <a:rPr lang="en-CA" smtClean="0"/>
              <a:t>2021-02-11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E5AF-51ED-494E-90D6-D3BF987452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1129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4AB5-243B-4DBE-85BA-A0E5BDA3F19F}" type="datetimeFigureOut">
              <a:rPr lang="en-CA" smtClean="0"/>
              <a:t>2021-02-11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E5AF-51ED-494E-90D6-D3BF987452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8202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4AB5-243B-4DBE-85BA-A0E5BDA3F19F}" type="datetimeFigureOut">
              <a:rPr lang="en-CA" smtClean="0"/>
              <a:t>2021-02-11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E5AF-51ED-494E-90D6-D3BF987452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9090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097141"/>
            <a:ext cx="5143500" cy="5415139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4AB5-243B-4DBE-85BA-A0E5BDA3F19F}" type="datetimeFigureOut">
              <a:rPr lang="en-CA" smtClean="0"/>
              <a:t>2021-02-11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E5AF-51ED-494E-90D6-D3BF987452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6858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323" y="1097141"/>
            <a:ext cx="5143500" cy="5415139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4AB5-243B-4DBE-85BA-A0E5BDA3F19F}" type="datetimeFigureOut">
              <a:rPr lang="en-CA" smtClean="0"/>
              <a:t>2021-02-11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E5AF-51ED-494E-90D6-D3BF987452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9126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405696"/>
            <a:ext cx="8763000" cy="1472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2028472"/>
            <a:ext cx="8763000" cy="4834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7062613"/>
            <a:ext cx="2286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B4AB5-243B-4DBE-85BA-A0E5BDA3F19F}" type="datetimeFigureOut">
              <a:rPr lang="en-CA" smtClean="0"/>
              <a:t>2021-02-11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7062613"/>
            <a:ext cx="3429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7062613"/>
            <a:ext cx="2286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9E5AF-51ED-494E-90D6-D3BF987452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5007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958" y="605282"/>
            <a:ext cx="8763000" cy="1472848"/>
          </a:xfrm>
        </p:spPr>
        <p:txBody>
          <a:bodyPr>
            <a:noAutofit/>
          </a:bodyPr>
          <a:lstStyle/>
          <a:p>
            <a:r>
              <a:rPr lang="en-CA" sz="2800" b="1" dirty="0">
                <a:latin typeface="+mn-lt"/>
              </a:rPr>
              <a:t>Copy</a:t>
            </a:r>
            <a:r>
              <a:rPr lang="en-CA" sz="2800" dirty="0">
                <a:latin typeface="+mn-lt"/>
              </a:rPr>
              <a:t> the outcome in your scribbler.</a:t>
            </a:r>
            <a:br>
              <a:rPr lang="en-US" sz="2800" dirty="0">
                <a:latin typeface="+mn-lt"/>
              </a:rPr>
            </a:b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PR5: I can evaluate and expression given the value of the variable(s)</a:t>
            </a:r>
            <a:endParaRPr lang="en-CA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958" y="2411930"/>
            <a:ext cx="8763000" cy="483482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Substitute a value for an unknown in a given and evaluate the expression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fr-FR" sz="2800" b="1" dirty="0"/>
              <a:t>Copie</a:t>
            </a:r>
            <a:r>
              <a:rPr lang="fr-FR" sz="2800" dirty="0"/>
              <a:t> l’objectif d</a:t>
            </a:r>
            <a:r>
              <a:rPr lang="fr-CA" sz="2800" dirty="0"/>
              <a:t>’apprentissage dans ton cahier. </a:t>
            </a:r>
          </a:p>
          <a:p>
            <a:pPr marL="0" indent="0">
              <a:buNone/>
            </a:pPr>
            <a:endParaRPr lang="fr-CA" sz="2800" dirty="0"/>
          </a:p>
          <a:p>
            <a:pPr marL="0" indent="0">
              <a:buNone/>
            </a:pPr>
            <a:r>
              <a:rPr lang="fr-BE" sz="2800" dirty="0"/>
              <a:t>PR5: Je peux </a:t>
            </a:r>
            <a:r>
              <a:rPr lang="fr-CA" sz="2800" dirty="0"/>
              <a:t>é</a:t>
            </a:r>
            <a:r>
              <a:rPr lang="fr-BE" sz="2800" dirty="0" err="1"/>
              <a:t>valuer</a:t>
            </a:r>
            <a:r>
              <a:rPr lang="fr-BE" sz="2800" dirty="0"/>
              <a:t> une expression dont la valeur de la variable (ou des variables) est donnée</a:t>
            </a:r>
          </a:p>
          <a:p>
            <a:pPr marL="0" indent="0">
              <a:buNone/>
            </a:pPr>
            <a:endParaRPr lang="fr-BE" sz="2400" dirty="0"/>
          </a:p>
          <a:p>
            <a:r>
              <a:rPr lang="fr-FR" sz="2400" dirty="0"/>
              <a:t>Substituer une valeur à l’inconnue dans une expression donnée, et évaluer cette expression</a:t>
            </a:r>
          </a:p>
          <a:p>
            <a:pPr marL="0" indent="0">
              <a:buNone/>
            </a:pPr>
            <a:endParaRPr lang="fr-FR" sz="2800" dirty="0"/>
          </a:p>
          <a:p>
            <a:endParaRPr lang="fr-FR" sz="20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09E820A-0A19-4E1F-BD57-374F39F57880}"/>
              </a:ext>
            </a:extLst>
          </p:cNvPr>
          <p:cNvCxnSpPr/>
          <p:nvPr/>
        </p:nvCxnSpPr>
        <p:spPr>
          <a:xfrm>
            <a:off x="550041" y="3669467"/>
            <a:ext cx="905991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922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0944" y="349945"/>
            <a:ext cx="9278112" cy="138499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2000" dirty="0">
                <a:solidFill>
                  <a:srgbClr val="000000"/>
                </a:solidFill>
              </a:rPr>
              <a:t>Algebraic Expressions - </a:t>
            </a:r>
            <a:r>
              <a:rPr lang="fr-FR" sz="2000" dirty="0" err="1">
                <a:solidFill>
                  <a:srgbClr val="000000"/>
                </a:solidFill>
              </a:rPr>
              <a:t>We</a:t>
            </a:r>
            <a:r>
              <a:rPr lang="fr-FR" sz="2000" dirty="0">
                <a:solidFill>
                  <a:srgbClr val="000000"/>
                </a:solidFill>
              </a:rPr>
              <a:t> can use a variable to </a:t>
            </a:r>
            <a:r>
              <a:rPr lang="fr-FR" sz="2000" dirty="0" err="1">
                <a:solidFill>
                  <a:srgbClr val="000000"/>
                </a:solidFill>
              </a:rPr>
              <a:t>represent</a:t>
            </a:r>
            <a:r>
              <a:rPr lang="fr-FR" sz="2000" dirty="0">
                <a:solidFill>
                  <a:srgbClr val="000000"/>
                </a:solidFill>
              </a:rPr>
              <a:t> a </a:t>
            </a:r>
            <a:r>
              <a:rPr lang="fr-FR" sz="2000" dirty="0" err="1">
                <a:solidFill>
                  <a:srgbClr val="000000"/>
                </a:solidFill>
              </a:rPr>
              <a:t>number</a:t>
            </a:r>
            <a:r>
              <a:rPr lang="fr-FR" sz="2000" dirty="0">
                <a:solidFill>
                  <a:srgbClr val="000000"/>
                </a:solidFill>
              </a:rPr>
              <a:t> in an expression. </a:t>
            </a:r>
          </a:p>
          <a:p>
            <a:endParaRPr lang="fr-FR" sz="1600" b="1" dirty="0">
              <a:solidFill>
                <a:srgbClr val="000000"/>
              </a:solidFill>
            </a:endParaRPr>
          </a:p>
          <a:p>
            <a:r>
              <a:rPr lang="en-CA" sz="1600" b="1" dirty="0">
                <a:solidFill>
                  <a:srgbClr val="000000"/>
                </a:solidFill>
              </a:rPr>
              <a:t>Read</a:t>
            </a:r>
            <a:r>
              <a:rPr lang="en-CA" sz="1600" dirty="0">
                <a:solidFill>
                  <a:srgbClr val="000000"/>
                </a:solidFill>
              </a:rPr>
              <a:t> pages 16-17 (</a:t>
            </a:r>
            <a:r>
              <a:rPr lang="en-CA" sz="1600" b="1" dirty="0">
                <a:solidFill>
                  <a:srgbClr val="000000"/>
                </a:solidFill>
              </a:rPr>
              <a:t>take notes</a:t>
            </a:r>
            <a:r>
              <a:rPr lang="en-CA" sz="1600" dirty="0">
                <a:solidFill>
                  <a:srgbClr val="000000"/>
                </a:solidFill>
              </a:rPr>
              <a:t>)</a:t>
            </a:r>
          </a:p>
          <a:p>
            <a:r>
              <a:rPr lang="fr-FR" sz="1600" dirty="0" err="1">
                <a:solidFill>
                  <a:srgbClr val="000000"/>
                </a:solidFill>
              </a:rPr>
              <a:t>Then</a:t>
            </a:r>
            <a:r>
              <a:rPr lang="fr-FR" sz="1600" dirty="0">
                <a:solidFill>
                  <a:srgbClr val="000000"/>
                </a:solidFill>
              </a:rPr>
              <a:t>, in </a:t>
            </a:r>
            <a:r>
              <a:rPr lang="fr-FR" sz="1600" dirty="0" err="1">
                <a:solidFill>
                  <a:srgbClr val="000000"/>
                </a:solidFill>
              </a:rPr>
              <a:t>your</a:t>
            </a:r>
            <a:r>
              <a:rPr lang="fr-FR" sz="1600" dirty="0">
                <a:solidFill>
                  <a:srgbClr val="000000"/>
                </a:solidFill>
              </a:rPr>
              <a:t> math </a:t>
            </a:r>
            <a:r>
              <a:rPr lang="fr-FR" sz="1600" dirty="0" err="1">
                <a:solidFill>
                  <a:srgbClr val="000000"/>
                </a:solidFill>
              </a:rPr>
              <a:t>duotang</a:t>
            </a:r>
            <a:r>
              <a:rPr lang="fr-FR" sz="1600" dirty="0">
                <a:solidFill>
                  <a:srgbClr val="000000"/>
                </a:solidFill>
              </a:rPr>
              <a:t>, copy and </a:t>
            </a:r>
            <a:r>
              <a:rPr lang="fr-FR" sz="1600" dirty="0" err="1">
                <a:solidFill>
                  <a:srgbClr val="000000"/>
                </a:solidFill>
              </a:rPr>
              <a:t>write</a:t>
            </a:r>
            <a:r>
              <a:rPr lang="fr-FR" sz="1600" dirty="0">
                <a:solidFill>
                  <a:srgbClr val="000000"/>
                </a:solidFill>
              </a:rPr>
              <a:t> the </a:t>
            </a:r>
            <a:r>
              <a:rPr lang="fr-FR" sz="1600" dirty="0" err="1">
                <a:solidFill>
                  <a:srgbClr val="000000"/>
                </a:solidFill>
              </a:rPr>
              <a:t>following</a:t>
            </a:r>
            <a:r>
              <a:rPr lang="fr-FR" sz="1600" dirty="0">
                <a:solidFill>
                  <a:srgbClr val="000000"/>
                </a:solidFill>
              </a:rPr>
              <a:t> </a:t>
            </a:r>
            <a:r>
              <a:rPr lang="fr-FR" sz="1600" dirty="0" err="1">
                <a:solidFill>
                  <a:srgbClr val="000000"/>
                </a:solidFill>
              </a:rPr>
              <a:t>word</a:t>
            </a:r>
            <a:r>
              <a:rPr lang="fr-FR" sz="1600" dirty="0">
                <a:solidFill>
                  <a:srgbClr val="000000"/>
                </a:solidFill>
              </a:rPr>
              <a:t> </a:t>
            </a:r>
            <a:r>
              <a:rPr lang="fr-FR" sz="1600" dirty="0" err="1">
                <a:solidFill>
                  <a:srgbClr val="000000"/>
                </a:solidFill>
              </a:rPr>
              <a:t>statements</a:t>
            </a:r>
            <a:r>
              <a:rPr lang="fr-FR" sz="1600" dirty="0">
                <a:solidFill>
                  <a:srgbClr val="000000"/>
                </a:solidFill>
              </a:rPr>
              <a:t> </a:t>
            </a:r>
            <a:r>
              <a:rPr lang="fr-FR" sz="1600" dirty="0" err="1">
                <a:solidFill>
                  <a:srgbClr val="000000"/>
                </a:solidFill>
              </a:rPr>
              <a:t>into</a:t>
            </a:r>
            <a:r>
              <a:rPr lang="fr-FR" sz="1600" dirty="0">
                <a:solidFill>
                  <a:srgbClr val="000000"/>
                </a:solidFill>
              </a:rPr>
              <a:t> </a:t>
            </a:r>
            <a:r>
              <a:rPr lang="fr-FR" sz="1600" dirty="0" err="1">
                <a:solidFill>
                  <a:srgbClr val="000000"/>
                </a:solidFill>
              </a:rPr>
              <a:t>algebraic</a:t>
            </a:r>
            <a:r>
              <a:rPr lang="fr-FR" sz="1600" dirty="0">
                <a:solidFill>
                  <a:srgbClr val="000000"/>
                </a:solidFill>
              </a:rPr>
              <a:t> expressions.  Check </a:t>
            </a:r>
            <a:r>
              <a:rPr lang="fr-FR" sz="1600" dirty="0" err="1">
                <a:solidFill>
                  <a:srgbClr val="000000"/>
                </a:solidFill>
              </a:rPr>
              <a:t>with</a:t>
            </a:r>
            <a:r>
              <a:rPr lang="fr-FR" sz="1600" dirty="0">
                <a:solidFill>
                  <a:srgbClr val="000000"/>
                </a:solidFill>
              </a:rPr>
              <a:t> a </a:t>
            </a:r>
            <a:r>
              <a:rPr lang="fr-FR" sz="1600" dirty="0" err="1">
                <a:solidFill>
                  <a:srgbClr val="000000"/>
                </a:solidFill>
              </a:rPr>
              <a:t>partner</a:t>
            </a:r>
            <a:r>
              <a:rPr lang="fr-FR" sz="1600" dirty="0">
                <a:solidFill>
                  <a:srgbClr val="000000"/>
                </a:solidFill>
              </a:rPr>
              <a:t> to correct </a:t>
            </a:r>
            <a:r>
              <a:rPr lang="fr-FR" sz="1600" dirty="0" err="1">
                <a:solidFill>
                  <a:srgbClr val="000000"/>
                </a:solidFill>
              </a:rPr>
              <a:t>your</a:t>
            </a:r>
            <a:r>
              <a:rPr lang="fr-FR" sz="1600" dirty="0">
                <a:solidFill>
                  <a:srgbClr val="000000"/>
                </a:solidFill>
              </a:rPr>
              <a:t> </a:t>
            </a:r>
            <a:r>
              <a:rPr lang="fr-FR" sz="1600" dirty="0" err="1">
                <a:solidFill>
                  <a:srgbClr val="000000"/>
                </a:solidFill>
              </a:rPr>
              <a:t>responses</a:t>
            </a:r>
            <a:r>
              <a:rPr lang="fr-FR" sz="1600" dirty="0">
                <a:solidFill>
                  <a:srgbClr val="000000"/>
                </a:solidFill>
              </a:rPr>
              <a:t>.</a:t>
            </a: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4158" y="2006834"/>
            <a:ext cx="9075842" cy="424731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Example/</a:t>
            </a:r>
            <a:r>
              <a:rPr lang="en-CA" dirty="0" err="1">
                <a:solidFill>
                  <a:srgbClr val="000000"/>
                </a:solidFill>
              </a:rPr>
              <a:t>Exemple</a:t>
            </a:r>
            <a:r>
              <a:rPr lang="en-CA" dirty="0">
                <a:solidFill>
                  <a:srgbClr val="000000"/>
                </a:solidFill>
              </a:rPr>
              <a:t>: </a:t>
            </a:r>
          </a:p>
          <a:p>
            <a:endParaRPr lang="en-CA" dirty="0">
              <a:solidFill>
                <a:srgbClr val="000000"/>
              </a:solidFill>
            </a:endParaRPr>
          </a:p>
          <a:p>
            <a:r>
              <a:rPr lang="en-CA" dirty="0">
                <a:solidFill>
                  <a:srgbClr val="000000"/>
                </a:solidFill>
              </a:rPr>
              <a:t>Four more than a number/ Quatre de plus </a:t>
            </a:r>
            <a:r>
              <a:rPr lang="en-CA" dirty="0" err="1">
                <a:solidFill>
                  <a:srgbClr val="000000"/>
                </a:solidFill>
              </a:rPr>
              <a:t>qu’un</a:t>
            </a:r>
            <a:r>
              <a:rPr lang="en-CA" dirty="0">
                <a:solidFill>
                  <a:srgbClr val="000000"/>
                </a:solidFill>
              </a:rPr>
              <a:t> </a:t>
            </a:r>
            <a:r>
              <a:rPr lang="en-CA" dirty="0" err="1">
                <a:solidFill>
                  <a:srgbClr val="000000"/>
                </a:solidFill>
              </a:rPr>
              <a:t>nombre</a:t>
            </a:r>
            <a:r>
              <a:rPr lang="en-CA" dirty="0">
                <a:solidFill>
                  <a:srgbClr val="000000"/>
                </a:solidFill>
              </a:rPr>
              <a:t>       </a:t>
            </a:r>
            <a:r>
              <a:rPr lang="en-CA" u="sng" dirty="0">
                <a:solidFill>
                  <a:srgbClr val="000000"/>
                </a:solidFill>
              </a:rPr>
              <a:t>4  +   n    or    n +  4  </a:t>
            </a:r>
          </a:p>
          <a:p>
            <a:endParaRPr lang="en-CA" dirty="0">
              <a:solidFill>
                <a:srgbClr val="000000"/>
              </a:solidFill>
            </a:endParaRPr>
          </a:p>
          <a:p>
            <a:r>
              <a:rPr lang="en-CA" dirty="0">
                <a:solidFill>
                  <a:srgbClr val="000000"/>
                </a:solidFill>
              </a:rPr>
              <a:t>1. Five more than a number/ Cinq de plus </a:t>
            </a:r>
            <a:r>
              <a:rPr lang="en-CA" dirty="0" err="1">
                <a:solidFill>
                  <a:srgbClr val="000000"/>
                </a:solidFill>
              </a:rPr>
              <a:t>qu’un</a:t>
            </a:r>
            <a:r>
              <a:rPr lang="en-CA" dirty="0">
                <a:solidFill>
                  <a:srgbClr val="000000"/>
                </a:solidFill>
              </a:rPr>
              <a:t> </a:t>
            </a:r>
            <a:r>
              <a:rPr lang="en-CA" dirty="0" err="1">
                <a:solidFill>
                  <a:srgbClr val="000000"/>
                </a:solidFill>
              </a:rPr>
              <a:t>nombre</a:t>
            </a:r>
            <a:r>
              <a:rPr lang="en-CA" dirty="0">
                <a:solidFill>
                  <a:srgbClr val="000000"/>
                </a:solidFill>
              </a:rPr>
              <a:t>      ____________ </a:t>
            </a:r>
          </a:p>
          <a:p>
            <a:endParaRPr lang="en-CA" dirty="0">
              <a:solidFill>
                <a:srgbClr val="000000"/>
              </a:solidFill>
            </a:endParaRPr>
          </a:p>
          <a:p>
            <a:r>
              <a:rPr lang="en-CA" dirty="0">
                <a:solidFill>
                  <a:srgbClr val="000000"/>
                </a:solidFill>
              </a:rPr>
              <a:t>2. Six times a number/ Six </a:t>
            </a:r>
            <a:r>
              <a:rPr lang="en-CA" dirty="0" err="1">
                <a:solidFill>
                  <a:srgbClr val="000000"/>
                </a:solidFill>
              </a:rPr>
              <a:t>fois</a:t>
            </a:r>
            <a:r>
              <a:rPr lang="en-CA" dirty="0">
                <a:solidFill>
                  <a:srgbClr val="000000"/>
                </a:solidFill>
              </a:rPr>
              <a:t> un </a:t>
            </a:r>
            <a:r>
              <a:rPr lang="en-CA" dirty="0" err="1">
                <a:solidFill>
                  <a:srgbClr val="000000"/>
                </a:solidFill>
              </a:rPr>
              <a:t>nombre</a:t>
            </a:r>
            <a:r>
              <a:rPr lang="en-CA" dirty="0">
                <a:solidFill>
                  <a:srgbClr val="000000"/>
                </a:solidFill>
              </a:rPr>
              <a:t>               ____________</a:t>
            </a:r>
          </a:p>
          <a:p>
            <a:r>
              <a:rPr lang="en-CA" dirty="0">
                <a:solidFill>
                  <a:srgbClr val="000000"/>
                </a:solidFill>
              </a:rPr>
              <a:t>     </a:t>
            </a:r>
          </a:p>
          <a:p>
            <a:r>
              <a:rPr lang="en-CA" dirty="0">
                <a:solidFill>
                  <a:srgbClr val="000000"/>
                </a:solidFill>
              </a:rPr>
              <a:t>3. Four less than a number/ Quatre de </a:t>
            </a:r>
            <a:r>
              <a:rPr lang="en-CA" dirty="0" err="1">
                <a:solidFill>
                  <a:srgbClr val="000000"/>
                </a:solidFill>
              </a:rPr>
              <a:t>moins</a:t>
            </a:r>
            <a:r>
              <a:rPr lang="en-CA" dirty="0">
                <a:solidFill>
                  <a:srgbClr val="000000"/>
                </a:solidFill>
              </a:rPr>
              <a:t> </a:t>
            </a:r>
            <a:r>
              <a:rPr lang="en-CA" dirty="0" err="1">
                <a:solidFill>
                  <a:srgbClr val="000000"/>
                </a:solidFill>
              </a:rPr>
              <a:t>qu’un</a:t>
            </a:r>
            <a:r>
              <a:rPr lang="en-CA" dirty="0">
                <a:solidFill>
                  <a:srgbClr val="000000"/>
                </a:solidFill>
              </a:rPr>
              <a:t> </a:t>
            </a:r>
            <a:r>
              <a:rPr lang="en-CA" dirty="0" err="1">
                <a:solidFill>
                  <a:srgbClr val="000000"/>
                </a:solidFill>
              </a:rPr>
              <a:t>nombre</a:t>
            </a:r>
            <a:r>
              <a:rPr lang="en-CA" dirty="0">
                <a:solidFill>
                  <a:srgbClr val="000000"/>
                </a:solidFill>
              </a:rPr>
              <a:t>       ____________</a:t>
            </a:r>
          </a:p>
          <a:p>
            <a:endParaRPr lang="en-CA" dirty="0">
              <a:solidFill>
                <a:srgbClr val="000000"/>
              </a:solidFill>
            </a:endParaRPr>
          </a:p>
          <a:p>
            <a:r>
              <a:rPr lang="en-CA" dirty="0">
                <a:solidFill>
                  <a:srgbClr val="000000"/>
                </a:solidFill>
              </a:rPr>
              <a:t>4. A number divided by 25/ Un  </a:t>
            </a:r>
            <a:r>
              <a:rPr lang="en-CA" dirty="0" err="1">
                <a:solidFill>
                  <a:srgbClr val="000000"/>
                </a:solidFill>
              </a:rPr>
              <a:t>nombre</a:t>
            </a:r>
            <a:r>
              <a:rPr lang="en-CA" dirty="0">
                <a:solidFill>
                  <a:srgbClr val="000000"/>
                </a:solidFill>
              </a:rPr>
              <a:t> </a:t>
            </a:r>
            <a:r>
              <a:rPr lang="en-CA" dirty="0" err="1">
                <a:solidFill>
                  <a:srgbClr val="000000"/>
                </a:solidFill>
              </a:rPr>
              <a:t>divisé</a:t>
            </a:r>
            <a:r>
              <a:rPr lang="en-CA" dirty="0">
                <a:solidFill>
                  <a:srgbClr val="000000"/>
                </a:solidFill>
              </a:rPr>
              <a:t> par 25        ____________</a:t>
            </a:r>
          </a:p>
          <a:p>
            <a:endParaRPr lang="en-CA" sz="2400" dirty="0">
              <a:solidFill>
                <a:srgbClr val="000000"/>
              </a:solidFill>
              <a:latin typeface="Times New Roman - 26"/>
            </a:endParaRPr>
          </a:p>
          <a:p>
            <a:endParaRPr lang="en-CA" sz="3200" dirty="0">
              <a:solidFill>
                <a:srgbClr val="000000"/>
              </a:solidFill>
              <a:latin typeface="Times New Roman - 26"/>
            </a:endParaRPr>
          </a:p>
          <a:p>
            <a:endParaRPr lang="en-CA" sz="1600" u="sng" dirty="0">
              <a:solidFill>
                <a:srgbClr val="000000"/>
              </a:solidFill>
              <a:latin typeface="Times New Roman - 26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51F51B7-B53C-4D74-A6EF-85404D9BEED1}"/>
              </a:ext>
            </a:extLst>
          </p:cNvPr>
          <p:cNvCxnSpPr/>
          <p:nvPr/>
        </p:nvCxnSpPr>
        <p:spPr>
          <a:xfrm>
            <a:off x="440944" y="5429440"/>
            <a:ext cx="905991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7A886EA-5D24-4FBC-845F-B3FE5DC2DAFB}"/>
              </a:ext>
            </a:extLst>
          </p:cNvPr>
          <p:cNvSpPr txBox="1"/>
          <p:nvPr/>
        </p:nvSpPr>
        <p:spPr>
          <a:xfrm>
            <a:off x="440944" y="5650844"/>
            <a:ext cx="9278112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dirty="0">
                <a:solidFill>
                  <a:srgbClr val="000000"/>
                </a:solidFill>
              </a:rPr>
              <a:t>Les expressions </a:t>
            </a:r>
            <a:r>
              <a:rPr lang="en-CA" sz="2000" dirty="0" err="1">
                <a:solidFill>
                  <a:srgbClr val="000000"/>
                </a:solidFill>
              </a:rPr>
              <a:t>algébriques</a:t>
            </a:r>
            <a:r>
              <a:rPr lang="en-CA" sz="2000" dirty="0">
                <a:solidFill>
                  <a:srgbClr val="000000"/>
                </a:solidFill>
              </a:rPr>
              <a:t> - </a:t>
            </a:r>
            <a:r>
              <a:rPr lang="fr-FR" sz="2000" dirty="0">
                <a:solidFill>
                  <a:srgbClr val="000000"/>
                </a:solidFill>
              </a:rPr>
              <a:t>Tu peux utiliser une variable pour représenter un nombre dans une expression. </a:t>
            </a:r>
          </a:p>
          <a:p>
            <a:endParaRPr lang="fr-FR" sz="1800" b="1" dirty="0">
              <a:solidFill>
                <a:srgbClr val="000000"/>
              </a:solidFill>
            </a:endParaRPr>
          </a:p>
          <a:p>
            <a:r>
              <a:rPr lang="en-CA" sz="1800" b="1" dirty="0">
                <a:solidFill>
                  <a:srgbClr val="000000"/>
                </a:solidFill>
              </a:rPr>
              <a:t>Lis</a:t>
            </a:r>
            <a:r>
              <a:rPr lang="en-CA" sz="1800" dirty="0">
                <a:solidFill>
                  <a:srgbClr val="000000"/>
                </a:solidFill>
              </a:rPr>
              <a:t> les pages 16-17 (</a:t>
            </a:r>
            <a:r>
              <a:rPr lang="en-CA" sz="1800" b="1" dirty="0" err="1">
                <a:solidFill>
                  <a:srgbClr val="000000"/>
                </a:solidFill>
              </a:rPr>
              <a:t>copie</a:t>
            </a:r>
            <a:r>
              <a:rPr lang="en-CA" sz="1800" dirty="0">
                <a:solidFill>
                  <a:srgbClr val="000000"/>
                </a:solidFill>
              </a:rPr>
              <a:t> des notes)</a:t>
            </a:r>
            <a:r>
              <a:rPr lang="en-CA" dirty="0">
                <a:solidFill>
                  <a:srgbClr val="000000"/>
                </a:solidFill>
              </a:rPr>
              <a:t>. </a:t>
            </a:r>
            <a:r>
              <a:rPr lang="fr-FR" sz="1800" dirty="0">
                <a:solidFill>
                  <a:srgbClr val="000000"/>
                </a:solidFill>
              </a:rPr>
              <a:t>Écris une expression algébriques qui représente les phrases </a:t>
            </a:r>
            <a:r>
              <a:rPr lang="fr-FR" dirty="0">
                <a:solidFill>
                  <a:srgbClr val="000000"/>
                </a:solidFill>
              </a:rPr>
              <a:t>ci-dessus</a:t>
            </a:r>
            <a:r>
              <a:rPr lang="fr-FR" sz="1800" dirty="0">
                <a:solidFill>
                  <a:srgbClr val="000000"/>
                </a:solidFill>
              </a:rPr>
              <a:t>. Copie et écris cela dans ton cahier. Discute tes </a:t>
            </a:r>
            <a:r>
              <a:rPr lang="fr-FR" sz="1800" dirty="0" err="1">
                <a:solidFill>
                  <a:srgbClr val="000000"/>
                </a:solidFill>
              </a:rPr>
              <a:t>résponses</a:t>
            </a:r>
            <a:r>
              <a:rPr lang="fr-FR" sz="1800" dirty="0">
                <a:solidFill>
                  <a:srgbClr val="000000"/>
                </a:solidFill>
              </a:rPr>
              <a:t> avec un(e) partenaire.</a:t>
            </a:r>
            <a:endParaRPr lang="en-CA" sz="1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636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535" y="217948"/>
            <a:ext cx="8320532" cy="380104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fr-FR" sz="1600" dirty="0" err="1">
                <a:solidFill>
                  <a:srgbClr val="000000"/>
                </a:solidFill>
              </a:rPr>
              <a:t>When</a:t>
            </a:r>
            <a:r>
              <a:rPr lang="fr-FR" sz="1600" dirty="0">
                <a:solidFill>
                  <a:srgbClr val="000000"/>
                </a:solidFill>
              </a:rPr>
              <a:t> </a:t>
            </a:r>
            <a:r>
              <a:rPr lang="fr-FR" sz="1600" dirty="0" err="1">
                <a:solidFill>
                  <a:srgbClr val="000000"/>
                </a:solidFill>
              </a:rPr>
              <a:t>you</a:t>
            </a:r>
            <a:r>
              <a:rPr lang="fr-FR" sz="1600" dirty="0">
                <a:solidFill>
                  <a:srgbClr val="000000"/>
                </a:solidFill>
              </a:rPr>
              <a:t> replace a variable </a:t>
            </a:r>
            <a:r>
              <a:rPr lang="fr-FR" sz="1600" dirty="0" err="1">
                <a:solidFill>
                  <a:srgbClr val="000000"/>
                </a:solidFill>
              </a:rPr>
              <a:t>with</a:t>
            </a:r>
            <a:r>
              <a:rPr lang="fr-FR" sz="1600" dirty="0">
                <a:solidFill>
                  <a:srgbClr val="000000"/>
                </a:solidFill>
              </a:rPr>
              <a:t> a </a:t>
            </a:r>
            <a:r>
              <a:rPr lang="fr-FR" sz="1600" dirty="0" err="1">
                <a:solidFill>
                  <a:srgbClr val="000000"/>
                </a:solidFill>
              </a:rPr>
              <a:t>number</a:t>
            </a:r>
            <a:r>
              <a:rPr lang="fr-FR" sz="1600" dirty="0">
                <a:solidFill>
                  <a:srgbClr val="000000"/>
                </a:solidFill>
              </a:rPr>
              <a:t> in an </a:t>
            </a:r>
            <a:r>
              <a:rPr lang="fr-FR" sz="1600" dirty="0" err="1">
                <a:solidFill>
                  <a:srgbClr val="000000"/>
                </a:solidFill>
              </a:rPr>
              <a:t>algebraic</a:t>
            </a:r>
            <a:r>
              <a:rPr lang="fr-FR" sz="1600" dirty="0">
                <a:solidFill>
                  <a:srgbClr val="000000"/>
                </a:solidFill>
              </a:rPr>
              <a:t> expression </a:t>
            </a:r>
            <a:r>
              <a:rPr lang="fr-FR" sz="1600" dirty="0" err="1">
                <a:solidFill>
                  <a:srgbClr val="000000"/>
                </a:solidFill>
              </a:rPr>
              <a:t>you</a:t>
            </a:r>
            <a:r>
              <a:rPr lang="fr-FR" sz="1600" dirty="0">
                <a:solidFill>
                  <a:srgbClr val="000000"/>
                </a:solidFill>
              </a:rPr>
              <a:t> can </a:t>
            </a:r>
            <a:r>
              <a:rPr lang="fr-FR" sz="1600" dirty="0" err="1">
                <a:solidFill>
                  <a:srgbClr val="000000"/>
                </a:solidFill>
              </a:rPr>
              <a:t>evaluate</a:t>
            </a:r>
            <a:r>
              <a:rPr lang="fr-FR" sz="1600" dirty="0">
                <a:solidFill>
                  <a:srgbClr val="000000"/>
                </a:solidFill>
              </a:rPr>
              <a:t>/solve the expression.</a:t>
            </a:r>
          </a:p>
          <a:p>
            <a:endParaRPr lang="en-CA" sz="1600" dirty="0">
              <a:solidFill>
                <a:srgbClr val="000000"/>
              </a:solidFill>
            </a:endParaRPr>
          </a:p>
          <a:p>
            <a:r>
              <a:rPr lang="fr-FR" sz="1600" dirty="0">
                <a:solidFill>
                  <a:srgbClr val="000000"/>
                </a:solidFill>
              </a:rPr>
              <a:t>For </a:t>
            </a:r>
            <a:r>
              <a:rPr lang="fr-FR" sz="1600" dirty="0" err="1">
                <a:solidFill>
                  <a:srgbClr val="000000"/>
                </a:solidFill>
              </a:rPr>
              <a:t>example</a:t>
            </a:r>
            <a:r>
              <a:rPr lang="fr-FR" sz="1600" dirty="0">
                <a:solidFill>
                  <a:srgbClr val="000000"/>
                </a:solidFill>
              </a:rPr>
              <a:t>:  Solve  5k +2 if k = 3    </a:t>
            </a:r>
            <a:r>
              <a:rPr lang="fr-FR" sz="1600" dirty="0" err="1">
                <a:solidFill>
                  <a:srgbClr val="000000"/>
                </a:solidFill>
              </a:rPr>
              <a:t>Answer</a:t>
            </a:r>
            <a:r>
              <a:rPr lang="fr-FR" sz="1600" dirty="0">
                <a:solidFill>
                  <a:srgbClr val="000000"/>
                </a:solidFill>
              </a:rPr>
              <a:t>:  5 x 3 + 2 = 15 + 2 = 17</a:t>
            </a:r>
          </a:p>
          <a:p>
            <a:endParaRPr lang="fr-FR" sz="1600" dirty="0">
              <a:solidFill>
                <a:srgbClr val="000000"/>
              </a:solidFill>
            </a:endParaRPr>
          </a:p>
          <a:p>
            <a:r>
              <a:rPr lang="en-CA" sz="1600" b="1" dirty="0">
                <a:solidFill>
                  <a:srgbClr val="000000"/>
                </a:solidFill>
              </a:rPr>
              <a:t>Note:   In the expression  5</a:t>
            </a:r>
            <a:r>
              <a:rPr lang="en-CA" sz="1600" b="1" i="1" dirty="0">
                <a:solidFill>
                  <a:srgbClr val="000000"/>
                </a:solidFill>
              </a:rPr>
              <a:t>k</a:t>
            </a:r>
            <a:r>
              <a:rPr lang="en-CA" sz="1600" b="1" dirty="0">
                <a:solidFill>
                  <a:srgbClr val="000000"/>
                </a:solidFill>
              </a:rPr>
              <a:t>  +  2,</a:t>
            </a:r>
          </a:p>
          <a:p>
            <a:endParaRPr lang="en-CA" sz="1600" dirty="0">
              <a:solidFill>
                <a:srgbClr val="000000"/>
              </a:solidFill>
            </a:endParaRPr>
          </a:p>
          <a:p>
            <a:r>
              <a:rPr lang="en-CA" sz="1600" dirty="0">
                <a:solidFill>
                  <a:srgbClr val="000000"/>
                </a:solidFill>
              </a:rPr>
              <a:t>5 is the </a:t>
            </a:r>
            <a:r>
              <a:rPr lang="en-CA" sz="1600" b="1" dirty="0">
                <a:solidFill>
                  <a:srgbClr val="000000"/>
                </a:solidFill>
              </a:rPr>
              <a:t>numerical coefficient </a:t>
            </a:r>
            <a:r>
              <a:rPr lang="en-CA" sz="1600" dirty="0">
                <a:solidFill>
                  <a:srgbClr val="000000"/>
                </a:solidFill>
              </a:rPr>
              <a:t>of the variable</a:t>
            </a:r>
          </a:p>
          <a:p>
            <a:r>
              <a:rPr lang="en-CA" sz="1600" dirty="0">
                <a:solidFill>
                  <a:srgbClr val="000000"/>
                </a:solidFill>
              </a:rPr>
              <a:t>2 is the </a:t>
            </a:r>
            <a:r>
              <a:rPr lang="en-CA" sz="1600" b="1" dirty="0">
                <a:solidFill>
                  <a:srgbClr val="000000"/>
                </a:solidFill>
              </a:rPr>
              <a:t>constant term</a:t>
            </a:r>
          </a:p>
          <a:p>
            <a:r>
              <a:rPr lang="en-CA" sz="1600" i="1" dirty="0">
                <a:solidFill>
                  <a:srgbClr val="000000"/>
                </a:solidFill>
              </a:rPr>
              <a:t>k </a:t>
            </a:r>
            <a:r>
              <a:rPr lang="en-CA" sz="1600" b="1" dirty="0">
                <a:solidFill>
                  <a:srgbClr val="000000"/>
                </a:solidFill>
              </a:rPr>
              <a:t>is the variable</a:t>
            </a:r>
          </a:p>
          <a:p>
            <a:endParaRPr lang="en-CA" sz="1600" b="1" dirty="0">
              <a:solidFill>
                <a:srgbClr val="000000"/>
              </a:solidFill>
            </a:endParaRPr>
          </a:p>
          <a:p>
            <a:r>
              <a:rPr lang="en-CA" sz="1600" b="1" dirty="0">
                <a:solidFill>
                  <a:srgbClr val="000000"/>
                </a:solidFill>
              </a:rPr>
              <a:t>** variable </a:t>
            </a:r>
            <a:r>
              <a:rPr lang="en-CA" sz="1600" b="1" i="1" dirty="0">
                <a:solidFill>
                  <a:srgbClr val="000000"/>
                </a:solidFill>
              </a:rPr>
              <a:t>k </a:t>
            </a:r>
            <a:r>
              <a:rPr lang="en-CA" sz="1600" dirty="0">
                <a:solidFill>
                  <a:srgbClr val="000000"/>
                </a:solidFill>
              </a:rPr>
              <a:t>can be interchanged with any/all symbols</a:t>
            </a:r>
            <a:r>
              <a:rPr lang="en-CA" sz="1600" b="1" dirty="0">
                <a:solidFill>
                  <a:srgbClr val="000000"/>
                </a:solidFill>
              </a:rPr>
              <a:t>.</a:t>
            </a:r>
          </a:p>
          <a:p>
            <a:r>
              <a:rPr lang="en-CA" sz="1600" b="1" dirty="0">
                <a:solidFill>
                  <a:srgbClr val="000000"/>
                </a:solidFill>
              </a:rPr>
              <a:t>(</a:t>
            </a:r>
            <a:r>
              <a:rPr lang="en-CA" sz="1600" dirty="0">
                <a:solidFill>
                  <a:srgbClr val="000000"/>
                </a:solidFill>
              </a:rPr>
              <a:t>usually letter symbols-example </a:t>
            </a:r>
            <a:r>
              <a:rPr lang="en-CA" sz="1600" i="1" dirty="0" err="1">
                <a:solidFill>
                  <a:srgbClr val="000000"/>
                </a:solidFill>
              </a:rPr>
              <a:t>n,t,s</a:t>
            </a:r>
            <a:r>
              <a:rPr lang="en-CA" sz="1600" dirty="0">
                <a:solidFill>
                  <a:srgbClr val="000000"/>
                </a:solidFill>
              </a:rPr>
              <a:t> </a:t>
            </a:r>
            <a:r>
              <a:rPr lang="en-CA" sz="1600" dirty="0" err="1">
                <a:solidFill>
                  <a:srgbClr val="000000"/>
                </a:solidFill>
              </a:rPr>
              <a:t>etc</a:t>
            </a:r>
            <a:r>
              <a:rPr lang="en-CA" sz="1600" b="1" i="1" dirty="0">
                <a:solidFill>
                  <a:srgbClr val="000000"/>
                </a:solidFill>
              </a:rPr>
              <a:t>)</a:t>
            </a:r>
          </a:p>
          <a:p>
            <a:endParaRPr lang="en-CA" sz="2000" b="1" i="1" dirty="0">
              <a:solidFill>
                <a:srgbClr val="000000"/>
              </a:solidFill>
            </a:endParaRPr>
          </a:p>
          <a:p>
            <a:endParaRPr lang="en-CA" sz="1300" dirty="0">
              <a:solidFill>
                <a:srgbClr val="000000"/>
              </a:solidFill>
              <a:latin typeface="Times New Roman - 23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F7EE60-2AD1-4FE8-A872-170D8FD1303A}"/>
              </a:ext>
            </a:extLst>
          </p:cNvPr>
          <p:cNvSpPr txBox="1"/>
          <p:nvPr/>
        </p:nvSpPr>
        <p:spPr>
          <a:xfrm>
            <a:off x="310535" y="4018989"/>
            <a:ext cx="884329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</a:rPr>
              <a:t>Quand tu remplaces une variable par un nombre dans une expression </a:t>
            </a:r>
            <a:r>
              <a:rPr lang="en-CA" sz="1600" dirty="0" err="1">
                <a:solidFill>
                  <a:srgbClr val="000000"/>
                </a:solidFill>
              </a:rPr>
              <a:t>algébriques</a:t>
            </a:r>
            <a:r>
              <a:rPr lang="en-CA" sz="1600" dirty="0">
                <a:solidFill>
                  <a:srgbClr val="000000"/>
                </a:solidFill>
              </a:rPr>
              <a:t>, </a:t>
            </a:r>
            <a:r>
              <a:rPr lang="en-CA" sz="1600" dirty="0" err="1">
                <a:solidFill>
                  <a:srgbClr val="000000"/>
                </a:solidFill>
              </a:rPr>
              <a:t>tu</a:t>
            </a:r>
            <a:r>
              <a:rPr lang="en-CA" sz="1600" dirty="0">
                <a:solidFill>
                  <a:srgbClr val="000000"/>
                </a:solidFill>
              </a:rPr>
              <a:t> </a:t>
            </a:r>
            <a:r>
              <a:rPr lang="en-CA" sz="1600" u="sng" dirty="0" err="1">
                <a:solidFill>
                  <a:srgbClr val="000000"/>
                </a:solidFill>
              </a:rPr>
              <a:t>évalues</a:t>
            </a:r>
            <a:r>
              <a:rPr lang="fr-FR" sz="1600" dirty="0">
                <a:solidFill>
                  <a:srgbClr val="000000"/>
                </a:solidFill>
              </a:rPr>
              <a:t> l`expression.  Tu détermines la valeur de l`expression pour une valeur particulière de la variable.</a:t>
            </a:r>
          </a:p>
          <a:p>
            <a:endParaRPr lang="en-CA" sz="1600" dirty="0">
              <a:solidFill>
                <a:srgbClr val="000000"/>
              </a:solidFill>
            </a:endParaRPr>
          </a:p>
          <a:p>
            <a:r>
              <a:rPr lang="fr-FR" sz="1600" dirty="0">
                <a:solidFill>
                  <a:srgbClr val="000000"/>
                </a:solidFill>
              </a:rPr>
              <a:t>Par exemple: 5k +2 si k = 3  alors 5 x 3 + 2 = 15 + 2 = 17</a:t>
            </a:r>
          </a:p>
          <a:p>
            <a:endParaRPr lang="fr-FR" sz="1600" dirty="0">
              <a:solidFill>
                <a:srgbClr val="000000"/>
              </a:solidFill>
            </a:endParaRPr>
          </a:p>
          <a:p>
            <a:r>
              <a:rPr lang="fr-FR" sz="1600" b="1" dirty="0">
                <a:solidFill>
                  <a:srgbClr val="000000"/>
                </a:solidFill>
              </a:rPr>
              <a:t>Noter</a:t>
            </a:r>
            <a:r>
              <a:rPr lang="fr-FR" sz="1600" dirty="0">
                <a:solidFill>
                  <a:srgbClr val="000000"/>
                </a:solidFill>
              </a:rPr>
              <a:t>:  Dans l’expression  5</a:t>
            </a:r>
            <a:r>
              <a:rPr lang="fr-FR" sz="1600" i="1" dirty="0">
                <a:solidFill>
                  <a:srgbClr val="000000"/>
                </a:solidFill>
              </a:rPr>
              <a:t>k</a:t>
            </a:r>
            <a:r>
              <a:rPr lang="fr-FR" sz="1600" dirty="0">
                <a:solidFill>
                  <a:srgbClr val="000000"/>
                </a:solidFill>
              </a:rPr>
              <a:t>  + 2:</a:t>
            </a:r>
          </a:p>
          <a:p>
            <a:endParaRPr lang="fr-FR" sz="1600" dirty="0">
              <a:solidFill>
                <a:srgbClr val="000000"/>
              </a:solidFill>
            </a:endParaRPr>
          </a:p>
          <a:p>
            <a:r>
              <a:rPr lang="fr-FR" sz="1600" dirty="0">
                <a:solidFill>
                  <a:srgbClr val="000000"/>
                </a:solidFill>
              </a:rPr>
              <a:t>  5 est le </a:t>
            </a:r>
            <a:r>
              <a:rPr lang="fr-FR" sz="1600" b="1" dirty="0">
                <a:solidFill>
                  <a:srgbClr val="000000"/>
                </a:solidFill>
              </a:rPr>
              <a:t>coefficient numérique </a:t>
            </a:r>
            <a:r>
              <a:rPr lang="fr-FR" sz="1600" dirty="0">
                <a:solidFill>
                  <a:srgbClr val="000000"/>
                </a:solidFill>
              </a:rPr>
              <a:t>de la variable;</a:t>
            </a:r>
          </a:p>
          <a:p>
            <a:r>
              <a:rPr lang="fr-FR" sz="1600" dirty="0">
                <a:solidFill>
                  <a:srgbClr val="000000"/>
                </a:solidFill>
              </a:rPr>
              <a:t>  2 est le </a:t>
            </a:r>
            <a:r>
              <a:rPr lang="fr-FR" sz="1600" b="1" dirty="0">
                <a:solidFill>
                  <a:srgbClr val="000000"/>
                </a:solidFill>
              </a:rPr>
              <a:t>terme constant</a:t>
            </a:r>
          </a:p>
          <a:p>
            <a:r>
              <a:rPr lang="fr-FR" sz="1600" dirty="0">
                <a:solidFill>
                  <a:srgbClr val="000000"/>
                </a:solidFill>
              </a:rPr>
              <a:t>  </a:t>
            </a:r>
            <a:r>
              <a:rPr lang="fr-FR" sz="1600" b="1" i="1" dirty="0">
                <a:solidFill>
                  <a:srgbClr val="000000"/>
                </a:solidFill>
              </a:rPr>
              <a:t>k</a:t>
            </a:r>
            <a:r>
              <a:rPr lang="fr-FR" sz="1600" dirty="0">
                <a:solidFill>
                  <a:srgbClr val="000000"/>
                </a:solidFill>
              </a:rPr>
              <a:t> est </a:t>
            </a:r>
            <a:r>
              <a:rPr lang="fr-FR" sz="1600" b="1" dirty="0">
                <a:solidFill>
                  <a:srgbClr val="000000"/>
                </a:solidFill>
              </a:rPr>
              <a:t>la </a:t>
            </a:r>
            <a:r>
              <a:rPr lang="fr-FR" sz="1600" b="1" i="1" dirty="0">
                <a:solidFill>
                  <a:srgbClr val="000000"/>
                </a:solidFill>
              </a:rPr>
              <a:t>variable</a:t>
            </a:r>
          </a:p>
          <a:p>
            <a:r>
              <a:rPr lang="fr-FR" sz="1600" dirty="0">
                <a:solidFill>
                  <a:srgbClr val="000000"/>
                </a:solidFill>
              </a:rPr>
              <a:t> </a:t>
            </a:r>
          </a:p>
          <a:p>
            <a:r>
              <a:rPr lang="fr-FR" sz="1600" dirty="0">
                <a:solidFill>
                  <a:srgbClr val="000000"/>
                </a:solidFill>
              </a:rPr>
              <a:t>**(le k peut être n`importe de quel nombre, il n`y a pas une </a:t>
            </a:r>
            <a:r>
              <a:rPr lang="en-CA" sz="1600" dirty="0" err="1">
                <a:solidFill>
                  <a:srgbClr val="000000"/>
                </a:solidFill>
              </a:rPr>
              <a:t>seule</a:t>
            </a:r>
            <a:r>
              <a:rPr lang="en-CA" sz="1600" dirty="0">
                <a:solidFill>
                  <a:srgbClr val="000000"/>
                </a:solidFill>
              </a:rPr>
              <a:t> </a:t>
            </a:r>
            <a:r>
              <a:rPr lang="en-CA" sz="1600" dirty="0" err="1">
                <a:solidFill>
                  <a:srgbClr val="000000"/>
                </a:solidFill>
              </a:rPr>
              <a:t>réponse</a:t>
            </a:r>
            <a:r>
              <a:rPr lang="en-CA" sz="1600" dirty="0">
                <a:solidFill>
                  <a:srgbClr val="000000"/>
                </a:solidFill>
              </a:rPr>
              <a:t> - </a:t>
            </a:r>
            <a:r>
              <a:rPr lang="en-CA" sz="1600" dirty="0" err="1">
                <a:solidFill>
                  <a:srgbClr val="000000"/>
                </a:solidFill>
              </a:rPr>
              <a:t>exemple</a:t>
            </a:r>
            <a:r>
              <a:rPr lang="en-CA" sz="1600" dirty="0">
                <a:solidFill>
                  <a:srgbClr val="000000"/>
                </a:solidFill>
              </a:rPr>
              <a:t>: </a:t>
            </a:r>
            <a:r>
              <a:rPr lang="en-CA" sz="1600" dirty="0" err="1">
                <a:solidFill>
                  <a:srgbClr val="000000"/>
                </a:solidFill>
              </a:rPr>
              <a:t>n,t,s</a:t>
            </a:r>
            <a:r>
              <a:rPr lang="en-CA" sz="1600" dirty="0">
                <a:solidFill>
                  <a:srgbClr val="000000"/>
                </a:solidFill>
              </a:rPr>
              <a:t> </a:t>
            </a:r>
            <a:r>
              <a:rPr lang="en-CA" sz="1600" dirty="0" err="1">
                <a:solidFill>
                  <a:srgbClr val="000000"/>
                </a:solidFill>
              </a:rPr>
              <a:t>etc</a:t>
            </a:r>
            <a:r>
              <a:rPr lang="en-CA" sz="1600" dirty="0">
                <a:solidFill>
                  <a:srgbClr val="000000"/>
                </a:solidFill>
              </a:rPr>
              <a:t>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76E41B4-621B-49CE-9E47-CAC80184E74A}"/>
              </a:ext>
            </a:extLst>
          </p:cNvPr>
          <p:cNvCxnSpPr/>
          <p:nvPr/>
        </p:nvCxnSpPr>
        <p:spPr>
          <a:xfrm>
            <a:off x="310535" y="3728459"/>
            <a:ext cx="905991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513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3B383B-5CE5-45C2-B1E6-EAA686FE805B}"/>
              </a:ext>
            </a:extLst>
          </p:cNvPr>
          <p:cNvSpPr txBox="1"/>
          <p:nvPr/>
        </p:nvSpPr>
        <p:spPr>
          <a:xfrm>
            <a:off x="560439" y="704378"/>
            <a:ext cx="9458633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Identify</a:t>
            </a:r>
            <a:r>
              <a:rPr lang="en-CA" sz="2000" dirty="0">
                <a:solidFill>
                  <a:srgbClr val="000000"/>
                </a:solidFill>
              </a:rPr>
              <a:t> the  </a:t>
            </a:r>
            <a:r>
              <a:rPr lang="en-CA" sz="2000" i="1" dirty="0">
                <a:solidFill>
                  <a:srgbClr val="000000"/>
                </a:solidFill>
              </a:rPr>
              <a:t>numerical coefficient, constant term </a:t>
            </a:r>
            <a:r>
              <a:rPr lang="en-CA" sz="2000" dirty="0">
                <a:solidFill>
                  <a:srgbClr val="000000"/>
                </a:solidFill>
              </a:rPr>
              <a:t>and</a:t>
            </a:r>
            <a:r>
              <a:rPr lang="en-CA" sz="2000" i="1" dirty="0">
                <a:solidFill>
                  <a:srgbClr val="000000"/>
                </a:solidFill>
              </a:rPr>
              <a:t> variable</a:t>
            </a:r>
            <a:r>
              <a:rPr lang="en-CA" sz="2000" b="1" i="1" dirty="0">
                <a:solidFill>
                  <a:srgbClr val="000000"/>
                </a:solidFill>
              </a:rPr>
              <a:t> </a:t>
            </a:r>
            <a:r>
              <a:rPr lang="en-CA" sz="2000" dirty="0">
                <a:solidFill>
                  <a:srgbClr val="000000"/>
                </a:solidFill>
              </a:rPr>
              <a:t>in the following expression.  </a:t>
            </a:r>
            <a:r>
              <a:rPr lang="en-CA" sz="2000" b="1" dirty="0">
                <a:solidFill>
                  <a:srgbClr val="000000"/>
                </a:solidFill>
              </a:rPr>
              <a:t>       4n  -   7</a:t>
            </a:r>
          </a:p>
          <a:p>
            <a:r>
              <a:rPr lang="en-CA" sz="2000" b="1" i="1" dirty="0">
                <a:solidFill>
                  <a:srgbClr val="000000"/>
                </a:solidFill>
              </a:rPr>
              <a:t>				</a:t>
            </a:r>
          </a:p>
          <a:p>
            <a:endParaRPr lang="en-CA" sz="1400" dirty="0">
              <a:solidFill>
                <a:srgbClr val="000000"/>
              </a:solidFill>
            </a:endParaRPr>
          </a:p>
          <a:p>
            <a:r>
              <a:rPr lang="en-CA" dirty="0">
                <a:solidFill>
                  <a:srgbClr val="000000"/>
                </a:solidFill>
              </a:rPr>
              <a:t>Then,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b="1" dirty="0">
                <a:solidFill>
                  <a:srgbClr val="000000"/>
                </a:solidFill>
              </a:rPr>
              <a:t>copy</a:t>
            </a:r>
            <a:r>
              <a:rPr lang="fr-FR" dirty="0">
                <a:solidFill>
                  <a:srgbClr val="000000"/>
                </a:solidFill>
              </a:rPr>
              <a:t> the </a:t>
            </a:r>
            <a:r>
              <a:rPr lang="fr-FR" dirty="0" err="1">
                <a:solidFill>
                  <a:srgbClr val="000000"/>
                </a:solidFill>
              </a:rPr>
              <a:t>example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found</a:t>
            </a:r>
            <a:r>
              <a:rPr lang="fr-FR" dirty="0">
                <a:solidFill>
                  <a:srgbClr val="000000"/>
                </a:solidFill>
              </a:rPr>
              <a:t> on page 17 </a:t>
            </a:r>
            <a:r>
              <a:rPr lang="fr-FR" dirty="0" err="1">
                <a:solidFill>
                  <a:srgbClr val="000000"/>
                </a:solidFill>
              </a:rPr>
              <a:t>into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your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dutoang</a:t>
            </a:r>
            <a:r>
              <a:rPr lang="fr-FR" dirty="0">
                <a:solidFill>
                  <a:srgbClr val="000000"/>
                </a:solidFill>
              </a:rPr>
              <a:t>.</a:t>
            </a:r>
          </a:p>
          <a:p>
            <a:endParaRPr lang="fr-FR" dirty="0">
              <a:solidFill>
                <a:srgbClr val="000000"/>
              </a:solidFill>
            </a:endParaRPr>
          </a:p>
          <a:p>
            <a:r>
              <a:rPr lang="fr-FR" b="1" dirty="0">
                <a:solidFill>
                  <a:srgbClr val="000000"/>
                </a:solidFill>
              </a:rPr>
              <a:t>                                             </a:t>
            </a:r>
            <a:r>
              <a:rPr lang="en-CA" b="1" dirty="0">
                <a:solidFill>
                  <a:srgbClr val="000000"/>
                </a:solidFill>
              </a:rPr>
              <a:t>32 - </a:t>
            </a:r>
            <a:r>
              <a:rPr lang="en-CA" b="1" u="sng" dirty="0">
                <a:solidFill>
                  <a:srgbClr val="000000"/>
                </a:solidFill>
              </a:rPr>
              <a:t> x </a:t>
            </a:r>
            <a:r>
              <a:rPr lang="fr-FR" b="1" dirty="0">
                <a:solidFill>
                  <a:srgbClr val="000000"/>
                </a:solidFill>
              </a:rPr>
              <a:t>  si x = 20   </a:t>
            </a:r>
            <a:r>
              <a:rPr lang="fr-FR" dirty="0">
                <a:solidFill>
                  <a:srgbClr val="000000"/>
                </a:solidFill>
              </a:rPr>
              <a:t>(</a:t>
            </a:r>
            <a:r>
              <a:rPr lang="fr-FR" dirty="0" err="1">
                <a:solidFill>
                  <a:srgbClr val="000000"/>
                </a:solidFill>
              </a:rPr>
              <a:t>Remember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order</a:t>
            </a:r>
            <a:r>
              <a:rPr lang="fr-FR" dirty="0">
                <a:solidFill>
                  <a:srgbClr val="000000"/>
                </a:solidFill>
              </a:rPr>
              <a:t> of </a:t>
            </a:r>
            <a:r>
              <a:rPr lang="fr-FR" dirty="0" err="1">
                <a:solidFill>
                  <a:srgbClr val="000000"/>
                </a:solidFill>
              </a:rPr>
              <a:t>operations</a:t>
            </a:r>
            <a:r>
              <a:rPr lang="fr-FR" dirty="0">
                <a:solidFill>
                  <a:srgbClr val="000000"/>
                </a:solidFill>
              </a:rPr>
              <a:t>!)</a:t>
            </a:r>
          </a:p>
          <a:p>
            <a:r>
              <a:rPr lang="en-CA" b="1" dirty="0">
                <a:solidFill>
                  <a:srgbClr val="000000"/>
                </a:solidFill>
              </a:rPr>
              <a:t>                                                     4</a:t>
            </a:r>
          </a:p>
          <a:p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EE586A-D687-4FDE-9AFB-5BB4020CD714}"/>
              </a:ext>
            </a:extLst>
          </p:cNvPr>
          <p:cNvSpPr txBox="1"/>
          <p:nvPr/>
        </p:nvSpPr>
        <p:spPr>
          <a:xfrm>
            <a:off x="591574" y="4283402"/>
            <a:ext cx="939636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 dirty="0" err="1">
                <a:solidFill>
                  <a:srgbClr val="000000"/>
                </a:solidFill>
              </a:rPr>
              <a:t>Identifie</a:t>
            </a:r>
            <a:r>
              <a:rPr lang="en-CA" dirty="0">
                <a:solidFill>
                  <a:srgbClr val="000000"/>
                </a:solidFill>
              </a:rPr>
              <a:t> le</a:t>
            </a:r>
            <a:r>
              <a:rPr lang="fr-FR" b="1" dirty="0">
                <a:solidFill>
                  <a:srgbClr val="000000"/>
                </a:solidFill>
              </a:rPr>
              <a:t> </a:t>
            </a:r>
            <a:r>
              <a:rPr lang="fr-FR" i="1" dirty="0">
                <a:solidFill>
                  <a:srgbClr val="000000"/>
                </a:solidFill>
              </a:rPr>
              <a:t>coefficient numérique</a:t>
            </a:r>
            <a:r>
              <a:rPr lang="fr-FR" dirty="0">
                <a:solidFill>
                  <a:srgbClr val="000000"/>
                </a:solidFill>
              </a:rPr>
              <a:t>, le </a:t>
            </a:r>
            <a:r>
              <a:rPr lang="fr-FR" i="1" dirty="0">
                <a:solidFill>
                  <a:srgbClr val="000000"/>
                </a:solidFill>
              </a:rPr>
              <a:t>terme constant </a:t>
            </a:r>
            <a:r>
              <a:rPr lang="fr-FR" dirty="0">
                <a:solidFill>
                  <a:srgbClr val="000000"/>
                </a:solidFill>
              </a:rPr>
              <a:t>et la </a:t>
            </a:r>
            <a:r>
              <a:rPr lang="fr-FR" i="1" dirty="0">
                <a:solidFill>
                  <a:srgbClr val="000000"/>
                </a:solidFill>
              </a:rPr>
              <a:t>variable</a:t>
            </a:r>
            <a:r>
              <a:rPr lang="fr-FR" dirty="0">
                <a:solidFill>
                  <a:srgbClr val="000000"/>
                </a:solidFill>
              </a:rPr>
              <a:t> dans l’expression ci-dessous. </a:t>
            </a:r>
          </a:p>
          <a:p>
            <a:r>
              <a:rPr lang="fr-FR" b="1" dirty="0">
                <a:solidFill>
                  <a:srgbClr val="000000"/>
                </a:solidFill>
              </a:rPr>
              <a:t>                                               4n   -   7</a:t>
            </a:r>
          </a:p>
          <a:p>
            <a:endParaRPr lang="en-CA" dirty="0">
              <a:solidFill>
                <a:srgbClr val="000000"/>
              </a:solidFill>
              <a:latin typeface="Times New Roman - 27"/>
            </a:endParaRPr>
          </a:p>
          <a:p>
            <a:r>
              <a:rPr lang="en-CA" sz="1800" b="1" dirty="0" err="1">
                <a:solidFill>
                  <a:srgbClr val="000000"/>
                </a:solidFill>
              </a:rPr>
              <a:t>Copie</a:t>
            </a:r>
            <a:r>
              <a:rPr lang="en-CA" sz="1800" dirty="0">
                <a:solidFill>
                  <a:srgbClr val="000000"/>
                </a:solidFill>
              </a:rPr>
              <a:t> </a:t>
            </a:r>
            <a:r>
              <a:rPr lang="en-CA" sz="1800" dirty="0" err="1">
                <a:solidFill>
                  <a:srgbClr val="000000"/>
                </a:solidFill>
              </a:rPr>
              <a:t>l’exemple</a:t>
            </a:r>
            <a:r>
              <a:rPr lang="en-CA" sz="1800" dirty="0">
                <a:solidFill>
                  <a:srgbClr val="000000"/>
                </a:solidFill>
              </a:rPr>
              <a:t> sur page 17 :</a:t>
            </a:r>
          </a:p>
          <a:p>
            <a:endParaRPr lang="en-CA" sz="1800" dirty="0">
              <a:solidFill>
                <a:srgbClr val="000000"/>
              </a:solidFill>
            </a:endParaRPr>
          </a:p>
          <a:p>
            <a:r>
              <a:rPr lang="en-CA" sz="1800" dirty="0">
                <a:solidFill>
                  <a:srgbClr val="000000"/>
                </a:solidFill>
              </a:rPr>
              <a:t>		  </a:t>
            </a:r>
            <a:r>
              <a:rPr lang="en-CA" sz="1800" b="1" dirty="0">
                <a:solidFill>
                  <a:srgbClr val="000000"/>
                </a:solidFill>
              </a:rPr>
              <a:t>32 - </a:t>
            </a:r>
            <a:r>
              <a:rPr lang="en-CA" sz="1800" b="1" u="sng" dirty="0">
                <a:solidFill>
                  <a:srgbClr val="000000"/>
                </a:solidFill>
              </a:rPr>
              <a:t> x </a:t>
            </a:r>
            <a:r>
              <a:rPr lang="fr-FR" sz="1800" b="1" dirty="0">
                <a:solidFill>
                  <a:srgbClr val="000000"/>
                </a:solidFill>
              </a:rPr>
              <a:t>  si x = 20</a:t>
            </a:r>
            <a:r>
              <a:rPr lang="fr-FR" sz="1800" dirty="0">
                <a:solidFill>
                  <a:srgbClr val="000000"/>
                </a:solidFill>
              </a:rPr>
              <a:t>   (Attention à la priorité des opérations!)</a:t>
            </a:r>
          </a:p>
          <a:p>
            <a:r>
              <a:rPr lang="en-CA" sz="1800" dirty="0">
                <a:solidFill>
                  <a:srgbClr val="000000"/>
                </a:solidFill>
              </a:rPr>
              <a:t>                                             </a:t>
            </a:r>
            <a:r>
              <a:rPr lang="en-CA" sz="1800" b="1" dirty="0">
                <a:solidFill>
                  <a:srgbClr val="000000"/>
                </a:solidFill>
              </a:rPr>
              <a:t>4</a:t>
            </a:r>
          </a:p>
          <a:p>
            <a:endParaRPr lang="fr-FR" i="1" dirty="0">
              <a:solidFill>
                <a:srgbClr val="000000"/>
              </a:solidFill>
            </a:endParaRPr>
          </a:p>
          <a:p>
            <a:endParaRPr lang="fr-FR" i="1" dirty="0">
              <a:solidFill>
                <a:srgbClr val="000000"/>
              </a:solidFill>
              <a:latin typeface="Times New Roman - 23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6A7A472-F570-4114-81F1-EC7632B403CA}"/>
              </a:ext>
            </a:extLst>
          </p:cNvPr>
          <p:cNvCxnSpPr/>
          <p:nvPr/>
        </p:nvCxnSpPr>
        <p:spPr>
          <a:xfrm>
            <a:off x="550041" y="3620305"/>
            <a:ext cx="905991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601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034" y="1847235"/>
            <a:ext cx="9698482" cy="246221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fr-FR" sz="2800" b="1" dirty="0">
                <a:solidFill>
                  <a:srgbClr val="000000"/>
                </a:solidFill>
              </a:rPr>
              <a:t>Complete</a:t>
            </a:r>
            <a:r>
              <a:rPr lang="fr-FR" sz="2800" dirty="0">
                <a:solidFill>
                  <a:srgbClr val="000000"/>
                </a:solidFill>
              </a:rPr>
              <a:t> questions 1, 3, 4, 7 and 8 on pages 18 and 19 in </a:t>
            </a:r>
            <a:r>
              <a:rPr lang="fr-FR" sz="2800" dirty="0" err="1">
                <a:solidFill>
                  <a:srgbClr val="000000"/>
                </a:solidFill>
              </a:rPr>
              <a:t>your</a:t>
            </a:r>
            <a:r>
              <a:rPr lang="fr-FR" sz="2800" dirty="0">
                <a:solidFill>
                  <a:srgbClr val="000000"/>
                </a:solidFill>
              </a:rPr>
              <a:t> </a:t>
            </a:r>
            <a:r>
              <a:rPr lang="fr-FR" sz="2800" dirty="0" err="1">
                <a:solidFill>
                  <a:srgbClr val="000000"/>
                </a:solidFill>
              </a:rPr>
              <a:t>scribbler</a:t>
            </a:r>
            <a:r>
              <a:rPr lang="fr-FR" sz="2800" dirty="0">
                <a:solidFill>
                  <a:srgbClr val="000000"/>
                </a:solidFill>
              </a:rPr>
              <a:t>.</a:t>
            </a:r>
          </a:p>
          <a:p>
            <a:endParaRPr lang="en-CA" sz="3600" dirty="0">
              <a:solidFill>
                <a:srgbClr val="000000"/>
              </a:solidFill>
              <a:latin typeface="Times New Roman - 22"/>
            </a:endParaRPr>
          </a:p>
          <a:p>
            <a:r>
              <a:rPr lang="fr-FR" sz="3600" dirty="0">
                <a:solidFill>
                  <a:srgbClr val="000000"/>
                </a:solidFill>
                <a:latin typeface="Times New Roman - 22"/>
              </a:rPr>
              <a:t> </a:t>
            </a:r>
            <a:r>
              <a:rPr lang="en-CA" sz="3600" dirty="0">
                <a:solidFill>
                  <a:srgbClr val="000000"/>
                </a:solidFill>
                <a:latin typeface="Times New Roman - 22"/>
              </a:rPr>
              <a:t> </a:t>
            </a:r>
          </a:p>
          <a:p>
            <a:endParaRPr lang="en-CA" sz="1300" dirty="0">
              <a:solidFill>
                <a:srgbClr val="000000"/>
              </a:solidFill>
              <a:latin typeface="Times New Roman - 22"/>
            </a:endParaRPr>
          </a:p>
          <a:p>
            <a:endParaRPr lang="en-CA" sz="1300" dirty="0">
              <a:solidFill>
                <a:srgbClr val="000000"/>
              </a:solidFill>
              <a:latin typeface="Times New Roman - 22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1493EB4-BFF8-4556-BBDD-13639F6FCEC0}"/>
              </a:ext>
            </a:extLst>
          </p:cNvPr>
          <p:cNvCxnSpPr/>
          <p:nvPr/>
        </p:nvCxnSpPr>
        <p:spPr>
          <a:xfrm>
            <a:off x="550041" y="3620305"/>
            <a:ext cx="905991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F22330E-F466-4FC2-8D31-938B28E611CA}"/>
              </a:ext>
            </a:extLst>
          </p:cNvPr>
          <p:cNvSpPr txBox="1"/>
          <p:nvPr/>
        </p:nvSpPr>
        <p:spPr>
          <a:xfrm>
            <a:off x="435078" y="4747045"/>
            <a:ext cx="92496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000000"/>
                </a:solidFill>
              </a:rPr>
              <a:t>Compléter</a:t>
            </a:r>
            <a:r>
              <a:rPr lang="fr-FR" sz="2800" dirty="0">
                <a:solidFill>
                  <a:srgbClr val="000000"/>
                </a:solidFill>
              </a:rPr>
              <a:t> les questions 1, 3, 4, 7 et 8 aux pages 18 et 19 dans ton cahier.</a:t>
            </a:r>
          </a:p>
        </p:txBody>
      </p:sp>
    </p:spTree>
    <p:extLst>
      <p:ext uri="{BB962C8B-B14F-4D97-AF65-F5344CB8AC3E}">
        <p14:creationId xmlns:p14="http://schemas.microsoft.com/office/powerpoint/2010/main" val="95431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55D1864-EBBE-43C3-AD27-C2D8D549A1F1}"/>
              </a:ext>
            </a:extLst>
          </p:cNvPr>
          <p:cNvCxnSpPr/>
          <p:nvPr/>
        </p:nvCxnSpPr>
        <p:spPr>
          <a:xfrm>
            <a:off x="550041" y="3620305"/>
            <a:ext cx="905991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09C3F50-B2AC-4033-94D3-4644C097B5AA}"/>
              </a:ext>
            </a:extLst>
          </p:cNvPr>
          <p:cNvSpPr txBox="1"/>
          <p:nvPr/>
        </p:nvSpPr>
        <p:spPr>
          <a:xfrm>
            <a:off x="842295" y="2188977"/>
            <a:ext cx="84754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800" dirty="0">
                <a:solidFill>
                  <a:srgbClr val="000000"/>
                </a:solidFill>
              </a:rPr>
              <a:t>Worksheet – 1.3 Algebraic Expressions pages </a:t>
            </a:r>
            <a:r>
              <a:rPr lang="en-CA" dirty="0">
                <a:solidFill>
                  <a:srgbClr val="000000"/>
                </a:solidFill>
              </a:rPr>
              <a:t>9-11</a:t>
            </a:r>
            <a:r>
              <a:rPr lang="en-CA" sz="1800" dirty="0">
                <a:solidFill>
                  <a:srgbClr val="000000"/>
                </a:solidFill>
              </a:rPr>
              <a:t> in Student Homework Book</a:t>
            </a:r>
            <a:endParaRPr lang="en-CA" sz="2000" dirty="0">
              <a:solidFill>
                <a:srgbClr val="0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1D6054-7ECC-4373-A22E-E439A3E50AC2}"/>
              </a:ext>
            </a:extLst>
          </p:cNvPr>
          <p:cNvSpPr txBox="1"/>
          <p:nvPr/>
        </p:nvSpPr>
        <p:spPr>
          <a:xfrm>
            <a:off x="842294" y="4656422"/>
            <a:ext cx="90599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 err="1">
                <a:solidFill>
                  <a:srgbClr val="000000"/>
                </a:solidFill>
              </a:rPr>
              <a:t>Feuille</a:t>
            </a:r>
            <a:r>
              <a:rPr lang="en-CA" dirty="0">
                <a:solidFill>
                  <a:srgbClr val="000000"/>
                </a:solidFill>
              </a:rPr>
              <a:t> de travail</a:t>
            </a:r>
            <a:r>
              <a:rPr lang="en-CA" sz="1800" dirty="0">
                <a:solidFill>
                  <a:srgbClr val="000000"/>
                </a:solidFill>
              </a:rPr>
              <a:t> – 1.3 Algebraic Expressions pages </a:t>
            </a:r>
            <a:r>
              <a:rPr lang="en-CA" dirty="0">
                <a:solidFill>
                  <a:srgbClr val="000000"/>
                </a:solidFill>
              </a:rPr>
              <a:t>9-11</a:t>
            </a:r>
            <a:r>
              <a:rPr lang="en-CA" sz="1800" dirty="0">
                <a:solidFill>
                  <a:srgbClr val="000000"/>
                </a:solidFill>
              </a:rPr>
              <a:t> in Student Homework Book</a:t>
            </a:r>
            <a:endParaRPr lang="en-CA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338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937" y="2934929"/>
            <a:ext cx="8512628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CA" sz="3600" dirty="0">
                <a:solidFill>
                  <a:srgbClr val="000000"/>
                </a:solidFill>
              </a:rPr>
              <a:t>PR5 Journal Question  #  1</a:t>
            </a:r>
          </a:p>
        </p:txBody>
      </p:sp>
    </p:spTree>
    <p:extLst>
      <p:ext uri="{BB962C8B-B14F-4D97-AF65-F5344CB8AC3E}">
        <p14:creationId xmlns:p14="http://schemas.microsoft.com/office/powerpoint/2010/main" val="3753271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640</Words>
  <Application>Microsoft Office PowerPoint</Application>
  <PresentationFormat>Custom</PresentationFormat>
  <Paragraphs>76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Times New Roman - 26</vt:lpstr>
      <vt:lpstr>Times New Roman - 22</vt:lpstr>
      <vt:lpstr>Times New Roman - 27</vt:lpstr>
      <vt:lpstr>Calibri Light</vt:lpstr>
      <vt:lpstr>Times New Roman - 23</vt:lpstr>
      <vt:lpstr>Calibri</vt:lpstr>
      <vt:lpstr>Office Theme</vt:lpstr>
      <vt:lpstr>Copy the outcome in your scribbler.  PR5: I can evaluate and expression given the value of the variable(s)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Cleland, Sandra (ASD-N)</dc:creator>
  <cp:lastModifiedBy>McLellan, Krissy (ASD-N)</cp:lastModifiedBy>
  <cp:revision>20</cp:revision>
  <cp:lastPrinted>2019-02-20T19:11:32Z</cp:lastPrinted>
  <dcterms:created xsi:type="dcterms:W3CDTF">2019-01-25T15:13:47Z</dcterms:created>
  <dcterms:modified xsi:type="dcterms:W3CDTF">2021-02-11T18:34:04Z</dcterms:modified>
</cp:coreProperties>
</file>