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10160000" cy="7620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1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CE39C-5E02-4DEB-BB0D-A21CC7401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00EC05-593A-444C-A3D1-8C2830B2B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7C07A-ED0D-466F-99A8-17EEB37A1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C165-7856-4795-804A-BB0FAF80DFC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4DE00-596A-46BB-9606-A7FCAC007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A64E6-F0B1-45A5-B924-67EC31B09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518E-8119-4D4E-890F-95C61D760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7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9F15F-C64C-47D8-A700-2788D90E5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61F3D-1919-4C4E-95C4-0065100A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943A4-AE74-44E7-A2BE-569800780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C165-7856-4795-804A-BB0FAF80DFC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04BB3-965C-488F-972E-66AA930F6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72FA9-CDB8-4185-B8EA-CDC04DE22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518E-8119-4D4E-890F-95C61D760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3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24D2B7-B9B0-4F71-816F-97AACFA84F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1EFDBB-93B1-485B-B138-A021A665B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013F7-D065-4EFB-8D61-F05BD2289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C165-7856-4795-804A-BB0FAF80DFC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EF251-1BBD-4EEA-96D3-92EBB9367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D0557-9859-4E83-A5CD-8D992DD90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518E-8119-4D4E-890F-95C61D760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53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D9F3C-1F36-4C5B-AAA0-72619B12C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DFA1E-B0C6-4974-886C-FA263A65E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E9612-02E6-486F-B184-B69ECA4B6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C165-7856-4795-804A-BB0FAF80DFC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50422-8200-4EEE-A04D-BD600882D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6C050-D2C2-40F8-87C1-787287E09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518E-8119-4D4E-890F-95C61D760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8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9056-51CA-453F-82B8-AF5E1B66A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8" y="1899710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6F793-60DB-4D36-B318-38CFB979B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208" y="5099405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7590E-E74E-4C57-AD71-AC91B98F4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C165-7856-4795-804A-BB0FAF80DFC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9A0AD-A38E-4CE1-98FF-AEA8A0A63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8D944-3C13-4762-A7D2-179A14DAB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518E-8119-4D4E-890F-95C61D760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9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FB6ED-E02F-4031-9EC2-EF2FB72E1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FA9B7-A7F5-487E-962E-8002B4BD3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2933A2-DFB9-466C-B7D3-325AA8CB3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7800E-AC3D-4648-BE42-BB8F49C7A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C165-7856-4795-804A-BB0FAF80DFC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84BB90-A2BF-459E-8A7C-B4E9C3BF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EB7B5-3872-4B21-BFC7-1BC18EC6E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518E-8119-4D4E-890F-95C61D760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4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FBC60-44DC-47AC-B9E6-AE4D41BE3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3" y="405696"/>
            <a:ext cx="8763000" cy="1472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9BC8B-3832-4EC4-B497-308FCA4D6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FCC032-0142-4E18-BA44-84B207647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23B8C5-A7BD-450A-886B-FAB2C37FC4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1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C944F3-F787-4869-B702-F6408A18DF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1" y="2783417"/>
            <a:ext cx="4319323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1FA35A-3B6C-4D4E-A937-4EC791DA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C165-7856-4795-804A-BB0FAF80DFC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905300-B624-476F-A4FD-9423F59F1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1F5DAF-89CC-41C1-912D-3742FEF71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518E-8119-4D4E-890F-95C61D760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4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89F80-1768-4FC8-9CCE-FFC7A3ABB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4B7601-03AB-435B-A1E1-E3DCBBE42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C165-7856-4795-804A-BB0FAF80DFC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1EA5A-4B96-4D86-9F4F-4784D1288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D5CAC6-0E50-46E5-A288-96D7D84A5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518E-8119-4D4E-890F-95C61D760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36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4FE0DB-5C95-43D1-89A4-EC828648F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C165-7856-4795-804A-BB0FAF80DFC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91B58B-9566-4915-88B2-EDDF543EE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F23889-947B-46C0-8D4A-8C7261A04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518E-8119-4D4E-890F-95C61D760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7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6B344-2B65-4AE4-A7AB-986BAD1D0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A447D-E306-4D0A-A789-1C5074EF2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98E9A2-643C-40CE-BCCF-BDFCC0D91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48BBE1-66DF-4410-A03F-2885CF3AE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C165-7856-4795-804A-BB0FAF80DFC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DF476D-7D5A-4A71-88AD-BC153EE36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67C0CF-7DF1-42A4-A281-B5DBF0397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518E-8119-4D4E-890F-95C61D760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93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390E6-355E-432B-A3B1-176C2962C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5E687D-20CE-4826-AC3B-12ECCFFD86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7C02F-5D35-486B-AF92-733B41722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46D9B1-3331-4E37-8F15-B77C115D9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C165-7856-4795-804A-BB0FAF80DFC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ED071-A73D-4C0A-AE69-BD0A4BECE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6AC4A-1A94-4DEF-93B9-F262884C2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518E-8119-4D4E-890F-95C61D760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77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4A9CB0-3C5F-4629-BA0A-D702CFD38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5C2EDC-1E09-4C61-869A-2AC8BBDD5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1D7B3-BE35-4010-8209-984D04534A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DC165-7856-4795-804A-BB0FAF80DFC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14A8F-6D6C-481D-B2FF-F768017230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7062613"/>
            <a:ext cx="3429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ED4C4-0FC9-4B08-AE8C-832F2ADC57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7518E-8119-4D4E-890F-95C61D760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88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EBA0631-018A-485D-86C0-CAF0087D3B4A}"/>
              </a:ext>
            </a:extLst>
          </p:cNvPr>
          <p:cNvSpPr/>
          <p:nvPr/>
        </p:nvSpPr>
        <p:spPr>
          <a:xfrm>
            <a:off x="1184185" y="2333259"/>
            <a:ext cx="2930615" cy="1806071"/>
          </a:xfrm>
          <a:custGeom>
            <a:avLst/>
            <a:gdLst/>
            <a:ahLst/>
            <a:cxnLst/>
            <a:rect l="0" t="0" r="0" b="0"/>
            <a:pathLst>
              <a:path w="2930615" h="1806071">
                <a:moveTo>
                  <a:pt x="0" y="1806070"/>
                </a:moveTo>
                <a:lnTo>
                  <a:pt x="2930614" y="0"/>
                </a:lnTo>
                <a:lnTo>
                  <a:pt x="2198688" y="1806070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CD19F3C-14A7-4777-85A0-3098E3055743}"/>
              </a:ext>
            </a:extLst>
          </p:cNvPr>
          <p:cNvSpPr/>
          <p:nvPr/>
        </p:nvSpPr>
        <p:spPr>
          <a:xfrm>
            <a:off x="5201919" y="2523107"/>
            <a:ext cx="2880361" cy="1440181"/>
          </a:xfrm>
          <a:custGeom>
            <a:avLst/>
            <a:gdLst/>
            <a:ahLst/>
            <a:cxnLst/>
            <a:rect l="0" t="0" r="0" b="0"/>
            <a:pathLst>
              <a:path w="2880361" h="1440181">
                <a:moveTo>
                  <a:pt x="0" y="0"/>
                </a:moveTo>
                <a:lnTo>
                  <a:pt x="1440180" y="1440180"/>
                </a:lnTo>
                <a:lnTo>
                  <a:pt x="2400300" y="1440180"/>
                </a:lnTo>
                <a:lnTo>
                  <a:pt x="2880360" y="0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35927A-EF39-4DB2-AE79-DB28608D4E24}"/>
              </a:ext>
            </a:extLst>
          </p:cNvPr>
          <p:cNvSpPr txBox="1"/>
          <p:nvPr/>
        </p:nvSpPr>
        <p:spPr>
          <a:xfrm>
            <a:off x="5494019" y="2586607"/>
            <a:ext cx="262533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 - 16"/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62228-46D9-4FED-97EB-395CD9EFAB85}"/>
              </a:ext>
            </a:extLst>
          </p:cNvPr>
          <p:cNvSpPr txBox="1"/>
          <p:nvPr/>
        </p:nvSpPr>
        <p:spPr>
          <a:xfrm>
            <a:off x="7729219" y="2561207"/>
            <a:ext cx="262533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 - 16"/>
              </a:rPr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F835D2-EA14-41A6-912F-627B9FA235A7}"/>
              </a:ext>
            </a:extLst>
          </p:cNvPr>
          <p:cNvSpPr txBox="1"/>
          <p:nvPr/>
        </p:nvSpPr>
        <p:spPr>
          <a:xfrm>
            <a:off x="6560819" y="3704207"/>
            <a:ext cx="273745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 - 16"/>
              </a:rPr>
              <a:t>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01645B-1922-46F6-965D-51AEC5F19AED}"/>
              </a:ext>
            </a:extLst>
          </p:cNvPr>
          <p:cNvSpPr txBox="1"/>
          <p:nvPr/>
        </p:nvSpPr>
        <p:spPr>
          <a:xfrm>
            <a:off x="7360919" y="3716907"/>
            <a:ext cx="273745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 - 16"/>
              </a:rPr>
              <a:t>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8F37E7-DC8A-44B6-9956-42CD143B4405}"/>
              </a:ext>
            </a:extLst>
          </p:cNvPr>
          <p:cNvSpPr txBox="1"/>
          <p:nvPr/>
        </p:nvSpPr>
        <p:spPr>
          <a:xfrm>
            <a:off x="1577885" y="3895359"/>
            <a:ext cx="24001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 - 16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56EDF7-07D4-46DD-923F-B12C85819D53}"/>
              </a:ext>
            </a:extLst>
          </p:cNvPr>
          <p:cNvSpPr txBox="1"/>
          <p:nvPr/>
        </p:nvSpPr>
        <p:spPr>
          <a:xfrm>
            <a:off x="3711485" y="2523759"/>
            <a:ext cx="24001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 - 16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ACF563-B060-4AD2-8AE6-0DFBA1F4DBD9}"/>
              </a:ext>
            </a:extLst>
          </p:cNvPr>
          <p:cNvSpPr txBox="1"/>
          <p:nvPr/>
        </p:nvSpPr>
        <p:spPr>
          <a:xfrm>
            <a:off x="3165385" y="3869959"/>
            <a:ext cx="24001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 - 16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575C56-EF1D-433B-A5F6-A73694768436}"/>
              </a:ext>
            </a:extLst>
          </p:cNvPr>
          <p:cNvSpPr txBox="1"/>
          <p:nvPr/>
        </p:nvSpPr>
        <p:spPr>
          <a:xfrm>
            <a:off x="482462" y="387508"/>
            <a:ext cx="784772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000000"/>
                </a:solidFill>
              </a:rPr>
              <a:t>Copy</a:t>
            </a:r>
            <a:r>
              <a:rPr lang="fr-FR" sz="1800" dirty="0">
                <a:solidFill>
                  <a:srgbClr val="000000"/>
                </a:solidFill>
              </a:rPr>
              <a:t> the </a:t>
            </a:r>
            <a:r>
              <a:rPr lang="fr-FR" sz="1800" dirty="0" err="1">
                <a:solidFill>
                  <a:srgbClr val="000000"/>
                </a:solidFill>
              </a:rPr>
              <a:t>outcome</a:t>
            </a:r>
            <a:r>
              <a:rPr lang="fr-FR" sz="1800" dirty="0">
                <a:solidFill>
                  <a:srgbClr val="000000"/>
                </a:solidFill>
              </a:rPr>
              <a:t> </a:t>
            </a:r>
            <a:r>
              <a:rPr lang="fr-FR" sz="1800" dirty="0" err="1">
                <a:solidFill>
                  <a:srgbClr val="000000"/>
                </a:solidFill>
              </a:rPr>
              <a:t>into</a:t>
            </a:r>
            <a:r>
              <a:rPr lang="fr-FR" sz="1800" dirty="0">
                <a:solidFill>
                  <a:srgbClr val="000000"/>
                </a:solidFill>
              </a:rPr>
              <a:t> </a:t>
            </a:r>
            <a:r>
              <a:rPr lang="fr-FR" sz="1800" dirty="0" err="1">
                <a:solidFill>
                  <a:srgbClr val="000000"/>
                </a:solidFill>
              </a:rPr>
              <a:t>your</a:t>
            </a:r>
            <a:r>
              <a:rPr lang="fr-FR" sz="1800" dirty="0">
                <a:solidFill>
                  <a:srgbClr val="000000"/>
                </a:solidFill>
              </a:rPr>
              <a:t> </a:t>
            </a:r>
            <a:r>
              <a:rPr lang="fr-FR" sz="1800" dirty="0" err="1">
                <a:solidFill>
                  <a:srgbClr val="000000"/>
                </a:solidFill>
              </a:rPr>
              <a:t>scribbler</a:t>
            </a:r>
            <a:r>
              <a:rPr lang="fr-FR" sz="1800" dirty="0">
                <a:solidFill>
                  <a:srgbClr val="000000"/>
                </a:solidFill>
              </a:rPr>
              <a:t>. 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sz="1800" b="1" dirty="0">
                <a:solidFill>
                  <a:srgbClr val="000000"/>
                </a:solidFill>
              </a:rPr>
              <a:t>SS2</a:t>
            </a:r>
            <a:r>
              <a:rPr lang="fr-FR" sz="1800" dirty="0">
                <a:solidFill>
                  <a:srgbClr val="000000"/>
                </a:solidFill>
              </a:rPr>
              <a:t> – </a:t>
            </a:r>
            <a:r>
              <a:rPr lang="en-US" sz="1800" dirty="0">
                <a:solidFill>
                  <a:srgbClr val="000000"/>
                </a:solidFill>
              </a:rPr>
              <a:t>I can d</a:t>
            </a:r>
            <a:r>
              <a:rPr lang="en-US" dirty="0"/>
              <a:t>emonstrate that the sum of interior angles is:</a:t>
            </a:r>
          </a:p>
          <a:p>
            <a:r>
              <a:rPr lang="en-US" dirty="0"/>
              <a:t>	 • 180° in a triangle </a:t>
            </a:r>
          </a:p>
          <a:p>
            <a:r>
              <a:rPr lang="en-US" dirty="0"/>
              <a:t> 	 • 360° in a quadrilateral.</a:t>
            </a:r>
            <a:endParaRPr lang="fr-FR" sz="1800" dirty="0">
              <a:solidFill>
                <a:srgbClr val="000000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2E6CF7-7B35-410C-B1E0-A2B419A5C873}"/>
              </a:ext>
            </a:extLst>
          </p:cNvPr>
          <p:cNvCxnSpPr/>
          <p:nvPr/>
        </p:nvCxnSpPr>
        <p:spPr>
          <a:xfrm>
            <a:off x="414021" y="4476957"/>
            <a:ext cx="928063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22191BA-BE59-45B3-9CB4-5234438096A6}"/>
              </a:ext>
            </a:extLst>
          </p:cNvPr>
          <p:cNvSpPr txBox="1"/>
          <p:nvPr/>
        </p:nvSpPr>
        <p:spPr>
          <a:xfrm>
            <a:off x="556528" y="4990627"/>
            <a:ext cx="866062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000000"/>
                </a:solidFill>
              </a:rPr>
              <a:t>Copie</a:t>
            </a:r>
            <a:r>
              <a:rPr lang="fr-FR" sz="1800" dirty="0">
                <a:solidFill>
                  <a:srgbClr val="000000"/>
                </a:solidFill>
              </a:rPr>
              <a:t> l’objectif d’apprentissage dans ton cahier.</a:t>
            </a:r>
          </a:p>
          <a:p>
            <a:endParaRPr lang="fr-FR" sz="1800" dirty="0">
              <a:solidFill>
                <a:srgbClr val="000000"/>
              </a:solidFill>
            </a:endParaRPr>
          </a:p>
          <a:p>
            <a:r>
              <a:rPr lang="fr-FR" sz="1800" b="1" dirty="0">
                <a:solidFill>
                  <a:srgbClr val="000000"/>
                </a:solidFill>
              </a:rPr>
              <a:t>SS1</a:t>
            </a:r>
            <a:r>
              <a:rPr lang="fr-FR" sz="1800" dirty="0">
                <a:solidFill>
                  <a:srgbClr val="000000"/>
                </a:solidFill>
              </a:rPr>
              <a:t> - Je peux d</a:t>
            </a:r>
            <a:r>
              <a:rPr lang="fr-CA" sz="1800" dirty="0" err="1">
                <a:solidFill>
                  <a:srgbClr val="000000"/>
                </a:solidFill>
              </a:rPr>
              <a:t>émontrer</a:t>
            </a:r>
            <a:r>
              <a:rPr lang="fr-CA" sz="1800" dirty="0">
                <a:solidFill>
                  <a:srgbClr val="000000"/>
                </a:solidFill>
              </a:rPr>
              <a:t> une compréhension de la somme des angles intérieurs est :</a:t>
            </a:r>
          </a:p>
          <a:p>
            <a:r>
              <a:rPr lang="en-US" dirty="0"/>
              <a:t> 	• 180° dans un triangle </a:t>
            </a:r>
          </a:p>
          <a:p>
            <a:r>
              <a:rPr lang="en-US" dirty="0"/>
              <a:t> 	 • 360° dans un </a:t>
            </a:r>
            <a:r>
              <a:rPr lang="en-US" dirty="0" err="1"/>
              <a:t>quadrilatère</a:t>
            </a:r>
            <a:r>
              <a:rPr lang="en-US" dirty="0"/>
              <a:t>.</a:t>
            </a:r>
            <a:endParaRPr lang="fr-FR" sz="1800" dirty="0">
              <a:solidFill>
                <a:srgbClr val="000000"/>
              </a:solidFill>
            </a:endParaRPr>
          </a:p>
          <a:p>
            <a:endParaRPr lang="fr-CA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084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B0FC92-1AD7-4C43-B48E-787EB4A8A05A}"/>
              </a:ext>
            </a:extLst>
          </p:cNvPr>
          <p:cNvSpPr txBox="1"/>
          <p:nvPr/>
        </p:nvSpPr>
        <p:spPr>
          <a:xfrm>
            <a:off x="497840" y="4230624"/>
            <a:ext cx="9451340" cy="30162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</a:rPr>
              <a:t>Activité</a:t>
            </a:r>
            <a:r>
              <a:rPr lang="fr-FR" dirty="0">
                <a:solidFill>
                  <a:srgbClr val="000000"/>
                </a:solidFill>
              </a:rPr>
              <a:t> - </a:t>
            </a:r>
            <a:r>
              <a:rPr lang="fr-FR" u="sng" dirty="0">
                <a:solidFill>
                  <a:srgbClr val="000000"/>
                </a:solidFill>
              </a:rPr>
              <a:t>Ensemble</a:t>
            </a:r>
            <a:r>
              <a:rPr lang="fr-FR" dirty="0">
                <a:solidFill>
                  <a:srgbClr val="000000"/>
                </a:solidFill>
              </a:rPr>
              <a:t> mais tout le monde </a:t>
            </a:r>
            <a:r>
              <a:rPr lang="fr-FR" b="1" dirty="0">
                <a:solidFill>
                  <a:srgbClr val="000000"/>
                </a:solidFill>
              </a:rPr>
              <a:t>complète</a:t>
            </a:r>
            <a:endParaRPr lang="en-US" b="1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1) </a:t>
            </a:r>
            <a:r>
              <a:rPr lang="fr-FR" b="1" dirty="0">
                <a:solidFill>
                  <a:srgbClr val="000000"/>
                </a:solidFill>
              </a:rPr>
              <a:t>Dessiner</a:t>
            </a:r>
            <a:r>
              <a:rPr lang="fr-FR" dirty="0">
                <a:solidFill>
                  <a:srgbClr val="000000"/>
                </a:solidFill>
              </a:rPr>
              <a:t> un triangle avec une règle. </a:t>
            </a:r>
            <a:r>
              <a:rPr lang="fr-FR" b="1" dirty="0">
                <a:solidFill>
                  <a:srgbClr val="000000"/>
                </a:solidFill>
              </a:rPr>
              <a:t>Nommer</a:t>
            </a:r>
            <a:r>
              <a:rPr lang="fr-FR" dirty="0">
                <a:solidFill>
                  <a:srgbClr val="000000"/>
                </a:solidFill>
              </a:rPr>
              <a:t> les trois sommets, A B C. </a:t>
            </a:r>
            <a:r>
              <a:rPr lang="fr-FR" b="1" dirty="0">
                <a:solidFill>
                  <a:srgbClr val="000000"/>
                </a:solidFill>
              </a:rPr>
              <a:t>Découper</a:t>
            </a:r>
            <a:r>
              <a:rPr lang="fr-FR" dirty="0">
                <a:solidFill>
                  <a:srgbClr val="000000"/>
                </a:solidFill>
              </a:rPr>
              <a:t> le triangle avec des ciseaux.</a:t>
            </a:r>
            <a:r>
              <a:rPr lang="fr-FR" b="1" dirty="0">
                <a:solidFill>
                  <a:srgbClr val="000000"/>
                </a:solidFill>
              </a:rPr>
              <a:t> Déchirer</a:t>
            </a:r>
            <a:r>
              <a:rPr lang="fr-FR" dirty="0">
                <a:solidFill>
                  <a:srgbClr val="000000"/>
                </a:solidFill>
              </a:rPr>
              <a:t> les angles et </a:t>
            </a:r>
            <a:r>
              <a:rPr lang="fr-FR" b="1" dirty="0">
                <a:solidFill>
                  <a:srgbClr val="000000"/>
                </a:solidFill>
              </a:rPr>
              <a:t>aligner</a:t>
            </a:r>
            <a:r>
              <a:rPr lang="fr-FR" dirty="0">
                <a:solidFill>
                  <a:srgbClr val="000000"/>
                </a:solidFill>
              </a:rPr>
              <a:t>-les ensembles avec les sommets. </a:t>
            </a:r>
            <a:r>
              <a:rPr lang="fr-FR" b="1" dirty="0">
                <a:solidFill>
                  <a:srgbClr val="000000"/>
                </a:solidFill>
              </a:rPr>
              <a:t>Discuter</a:t>
            </a:r>
            <a:r>
              <a:rPr lang="fr-FR" dirty="0">
                <a:solidFill>
                  <a:srgbClr val="000000"/>
                </a:solidFill>
              </a:rPr>
              <a:t> ce que tu observes.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2) </a:t>
            </a:r>
            <a:r>
              <a:rPr lang="fr-FR" b="1" dirty="0">
                <a:solidFill>
                  <a:srgbClr val="000000"/>
                </a:solidFill>
              </a:rPr>
              <a:t>Dessiner</a:t>
            </a:r>
            <a:r>
              <a:rPr lang="fr-FR" dirty="0">
                <a:solidFill>
                  <a:srgbClr val="000000"/>
                </a:solidFill>
              </a:rPr>
              <a:t> un quadrilatère avec une règle. </a:t>
            </a:r>
            <a:r>
              <a:rPr lang="fr-FR" b="1" dirty="0">
                <a:solidFill>
                  <a:srgbClr val="000000"/>
                </a:solidFill>
              </a:rPr>
              <a:t>Nommer</a:t>
            </a:r>
            <a:r>
              <a:rPr lang="fr-FR" dirty="0">
                <a:solidFill>
                  <a:srgbClr val="000000"/>
                </a:solidFill>
              </a:rPr>
              <a:t> les quatre sommets, 1 2 3 4. </a:t>
            </a:r>
            <a:r>
              <a:rPr lang="fr-FR" b="1" dirty="0">
                <a:solidFill>
                  <a:srgbClr val="000000"/>
                </a:solidFill>
              </a:rPr>
              <a:t>Découper</a:t>
            </a:r>
            <a:r>
              <a:rPr lang="fr-FR" dirty="0">
                <a:solidFill>
                  <a:srgbClr val="000000"/>
                </a:solidFill>
              </a:rPr>
              <a:t> le quadrilatère avec des ciseaux. </a:t>
            </a:r>
            <a:r>
              <a:rPr lang="fr-FR" b="1" dirty="0">
                <a:solidFill>
                  <a:srgbClr val="000000"/>
                </a:solidFill>
              </a:rPr>
              <a:t>Déchirer</a:t>
            </a:r>
            <a:r>
              <a:rPr lang="fr-FR" dirty="0">
                <a:solidFill>
                  <a:srgbClr val="000000"/>
                </a:solidFill>
              </a:rPr>
              <a:t> les angles et </a:t>
            </a:r>
            <a:r>
              <a:rPr lang="fr-FR" b="1" dirty="0">
                <a:solidFill>
                  <a:srgbClr val="000000"/>
                </a:solidFill>
              </a:rPr>
              <a:t>placer</a:t>
            </a:r>
            <a:r>
              <a:rPr lang="fr-FR" dirty="0">
                <a:solidFill>
                  <a:srgbClr val="000000"/>
                </a:solidFill>
              </a:rPr>
              <a:t>-les un à côté de l'autre avec leur sommet. </a:t>
            </a:r>
            <a:r>
              <a:rPr lang="fr-FR" b="1" dirty="0">
                <a:solidFill>
                  <a:srgbClr val="000000"/>
                </a:solidFill>
              </a:rPr>
              <a:t>Discuter</a:t>
            </a:r>
            <a:r>
              <a:rPr lang="fr-FR" dirty="0">
                <a:solidFill>
                  <a:srgbClr val="000000"/>
                </a:solidFill>
              </a:rPr>
              <a:t> ce que tu observes. 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endParaRPr lang="en-US" sz="1200" dirty="0">
              <a:solidFill>
                <a:srgbClr val="000000"/>
              </a:solidFill>
              <a:latin typeface="Arial - 2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01C09A1-3F99-4100-B545-1B9835BC2909}"/>
              </a:ext>
            </a:extLst>
          </p:cNvPr>
          <p:cNvCxnSpPr/>
          <p:nvPr/>
        </p:nvCxnSpPr>
        <p:spPr>
          <a:xfrm>
            <a:off x="304293" y="3736293"/>
            <a:ext cx="928063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243749E-EF0A-44E1-BD8D-D80EEC0CFA59}"/>
              </a:ext>
            </a:extLst>
          </p:cNvPr>
          <p:cNvSpPr txBox="1"/>
          <p:nvPr/>
        </p:nvSpPr>
        <p:spPr>
          <a:xfrm>
            <a:off x="497840" y="636169"/>
            <a:ext cx="908708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Activity</a:t>
            </a:r>
            <a:r>
              <a:rPr lang="en-US" dirty="0"/>
              <a:t> – </a:t>
            </a:r>
            <a:r>
              <a:rPr lang="en-US" u="sng" dirty="0"/>
              <a:t>Together</a:t>
            </a:r>
            <a:r>
              <a:rPr lang="en-US" dirty="0"/>
              <a:t> but everyone </a:t>
            </a:r>
            <a:r>
              <a:rPr lang="en-US" b="1" dirty="0"/>
              <a:t>completes</a:t>
            </a:r>
            <a:r>
              <a:rPr lang="en-US" dirty="0"/>
              <a:t> their own. </a:t>
            </a:r>
          </a:p>
          <a:p>
            <a:endParaRPr lang="en-US" dirty="0"/>
          </a:p>
          <a:p>
            <a:pPr marL="342900" indent="-342900">
              <a:buAutoNum type="arabicParenR"/>
            </a:pPr>
            <a:r>
              <a:rPr lang="en-US" b="1" dirty="0"/>
              <a:t>Draw</a:t>
            </a:r>
            <a:r>
              <a:rPr lang="en-US" dirty="0"/>
              <a:t> a triangle of any type using a ruler and </a:t>
            </a:r>
            <a:r>
              <a:rPr lang="en-US" b="1" dirty="0"/>
              <a:t>label</a:t>
            </a:r>
            <a:r>
              <a:rPr lang="en-US" dirty="0"/>
              <a:t> its angles A, B, C. </a:t>
            </a:r>
            <a:r>
              <a:rPr lang="en-US" b="1" dirty="0"/>
              <a:t>Cut</a:t>
            </a:r>
            <a:r>
              <a:rPr lang="en-US" dirty="0"/>
              <a:t> it out with scissors. </a:t>
            </a:r>
            <a:r>
              <a:rPr lang="en-US" b="1" dirty="0"/>
              <a:t>Tear</a:t>
            </a:r>
            <a:r>
              <a:rPr lang="en-US" dirty="0"/>
              <a:t> off the three angles and </a:t>
            </a:r>
            <a:r>
              <a:rPr lang="en-US" b="1" dirty="0"/>
              <a:t>place</a:t>
            </a:r>
            <a:r>
              <a:rPr lang="en-US" dirty="0"/>
              <a:t> the three vertices together side by side. </a:t>
            </a:r>
            <a:r>
              <a:rPr lang="en-US" b="1" dirty="0"/>
              <a:t>Discuss</a:t>
            </a:r>
            <a:r>
              <a:rPr lang="en-US" dirty="0"/>
              <a:t> what you observe.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Draw a quadrilateral of any type using a ruler and </a:t>
            </a:r>
            <a:r>
              <a:rPr lang="en-US" b="1" dirty="0"/>
              <a:t>label</a:t>
            </a:r>
            <a:r>
              <a:rPr lang="en-US" dirty="0"/>
              <a:t> its angles 1, 2, 3, 4. </a:t>
            </a:r>
            <a:r>
              <a:rPr lang="en-US" b="1" dirty="0"/>
              <a:t>Cut</a:t>
            </a:r>
            <a:r>
              <a:rPr lang="en-US" dirty="0"/>
              <a:t> it out. </a:t>
            </a:r>
            <a:r>
              <a:rPr lang="en-US" b="1" dirty="0"/>
              <a:t>Tear</a:t>
            </a:r>
            <a:r>
              <a:rPr lang="en-US" dirty="0"/>
              <a:t> off the four angles and </a:t>
            </a:r>
            <a:r>
              <a:rPr lang="en-US" b="1" dirty="0"/>
              <a:t>place</a:t>
            </a:r>
            <a:r>
              <a:rPr lang="en-US" dirty="0"/>
              <a:t> the four vertices together side by side. </a:t>
            </a:r>
            <a:r>
              <a:rPr lang="en-US" b="1" dirty="0"/>
              <a:t>Discuss</a:t>
            </a:r>
            <a:r>
              <a:rPr lang="en-US" dirty="0"/>
              <a:t> what you observe. </a:t>
            </a:r>
          </a:p>
        </p:txBody>
      </p:sp>
    </p:spTree>
    <p:extLst>
      <p:ext uri="{BB962C8B-B14F-4D97-AF65-F5344CB8AC3E}">
        <p14:creationId xmlns:p14="http://schemas.microsoft.com/office/powerpoint/2010/main" val="612565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92E995-2FF2-47BE-8767-D87936D89376}"/>
              </a:ext>
            </a:extLst>
          </p:cNvPr>
          <p:cNvSpPr txBox="1"/>
          <p:nvPr/>
        </p:nvSpPr>
        <p:spPr>
          <a:xfrm>
            <a:off x="240792" y="151035"/>
            <a:ext cx="6767626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</a:rPr>
              <a:t>In </a:t>
            </a:r>
            <a:r>
              <a:rPr lang="fr-FR" sz="1400" dirty="0" err="1">
                <a:solidFill>
                  <a:srgbClr val="000000"/>
                </a:solidFill>
              </a:rPr>
              <a:t>your</a:t>
            </a:r>
            <a:r>
              <a:rPr lang="fr-FR" sz="1400" dirty="0">
                <a:solidFill>
                  <a:srgbClr val="000000"/>
                </a:solidFill>
              </a:rPr>
              <a:t> </a:t>
            </a:r>
            <a:r>
              <a:rPr lang="fr-FR" sz="1400" dirty="0" err="1">
                <a:solidFill>
                  <a:srgbClr val="000000"/>
                </a:solidFill>
              </a:rPr>
              <a:t>scribbler</a:t>
            </a:r>
            <a:r>
              <a:rPr lang="fr-FR" sz="1400" dirty="0">
                <a:solidFill>
                  <a:srgbClr val="000000"/>
                </a:solidFill>
              </a:rPr>
              <a:t>, </a:t>
            </a:r>
            <a:r>
              <a:rPr lang="fr-FR" sz="1400" b="1" dirty="0" err="1">
                <a:solidFill>
                  <a:srgbClr val="000000"/>
                </a:solidFill>
              </a:rPr>
              <a:t>find</a:t>
            </a:r>
            <a:r>
              <a:rPr lang="fr-FR" sz="1400" dirty="0">
                <a:solidFill>
                  <a:srgbClr val="000000"/>
                </a:solidFill>
              </a:rPr>
              <a:t> the </a:t>
            </a:r>
            <a:r>
              <a:rPr lang="fr-FR" sz="1400" dirty="0" err="1">
                <a:solidFill>
                  <a:srgbClr val="000000"/>
                </a:solidFill>
              </a:rPr>
              <a:t>missing</a:t>
            </a:r>
            <a:r>
              <a:rPr lang="fr-FR" sz="1400" dirty="0">
                <a:solidFill>
                  <a:srgbClr val="000000"/>
                </a:solidFill>
              </a:rPr>
              <a:t> </a:t>
            </a:r>
            <a:r>
              <a:rPr lang="fr-FR" sz="1400" dirty="0" err="1">
                <a:solidFill>
                  <a:srgbClr val="000000"/>
                </a:solidFill>
              </a:rPr>
              <a:t>measure</a:t>
            </a:r>
            <a:r>
              <a:rPr lang="fr-FR" sz="1400" dirty="0">
                <a:solidFill>
                  <a:srgbClr val="000000"/>
                </a:solidFill>
              </a:rPr>
              <a:t> by </a:t>
            </a:r>
            <a:r>
              <a:rPr lang="fr-FR" sz="1400" dirty="0" err="1">
                <a:solidFill>
                  <a:srgbClr val="000000"/>
                </a:solidFill>
              </a:rPr>
              <a:t>calculating</a:t>
            </a:r>
            <a:r>
              <a:rPr lang="fr-FR" sz="1400" dirty="0">
                <a:solidFill>
                  <a:srgbClr val="000000"/>
                </a:solidFill>
              </a:rPr>
              <a:t> the </a:t>
            </a:r>
            <a:r>
              <a:rPr lang="fr-FR" sz="1400" dirty="0" err="1">
                <a:solidFill>
                  <a:srgbClr val="000000"/>
                </a:solidFill>
              </a:rPr>
              <a:t>sum</a:t>
            </a:r>
            <a:r>
              <a:rPr lang="fr-FR" sz="1400" dirty="0">
                <a:solidFill>
                  <a:srgbClr val="000000"/>
                </a:solidFill>
              </a:rPr>
              <a:t>.</a:t>
            </a:r>
          </a:p>
          <a:p>
            <a:endParaRPr lang="fr-FR" sz="1400" dirty="0">
              <a:solidFill>
                <a:srgbClr val="000000"/>
              </a:solidFill>
            </a:endParaRPr>
          </a:p>
          <a:p>
            <a:r>
              <a:rPr lang="fr-FR" sz="1400" dirty="0">
                <a:solidFill>
                  <a:srgbClr val="000000"/>
                </a:solidFill>
              </a:rPr>
              <a:t> </a:t>
            </a:r>
          </a:p>
          <a:p>
            <a:r>
              <a:rPr lang="fr-FR" sz="1400" dirty="0">
                <a:solidFill>
                  <a:srgbClr val="000000"/>
                </a:solidFill>
              </a:rPr>
              <a:t>Dans ton cahier, </a:t>
            </a:r>
            <a:r>
              <a:rPr lang="fr-FR" sz="1400" b="1" dirty="0">
                <a:solidFill>
                  <a:srgbClr val="000000"/>
                </a:solidFill>
              </a:rPr>
              <a:t>détermine</a:t>
            </a:r>
            <a:r>
              <a:rPr lang="fr-FR" sz="1400" dirty="0">
                <a:solidFill>
                  <a:srgbClr val="000000"/>
                </a:solidFill>
              </a:rPr>
              <a:t> la mesure de l'angle inconnu par le calcul.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49BCB3-144A-4141-8474-8F9421E194C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" y="1378966"/>
            <a:ext cx="3060827" cy="21297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01DD55-D5A2-45CB-9800-8530F24A3F3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119" y="1478407"/>
            <a:ext cx="3754501" cy="15822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0C1061-59E7-47E5-9F4C-9B849A6CFE9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06" y="3574288"/>
            <a:ext cx="2675382" cy="16835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A8EB9A-9741-4E2C-BBF3-9015165A4B9F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5638800"/>
            <a:ext cx="3719576" cy="16742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A29B4F-DFAB-43CD-89C9-0B1E0B806D3F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00" y="5257800"/>
            <a:ext cx="2783713" cy="21656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05C126-BAB1-4E68-B2BC-E837926A417A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826" y="3348131"/>
            <a:ext cx="3050794" cy="20129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79178C-AF5B-4D02-8EFE-4F2A61557509}"/>
              </a:ext>
            </a:extLst>
          </p:cNvPr>
          <p:cNvCxnSpPr>
            <a:cxnSpLocks/>
          </p:cNvCxnSpPr>
          <p:nvPr/>
        </p:nvCxnSpPr>
        <p:spPr>
          <a:xfrm>
            <a:off x="172721" y="636477"/>
            <a:ext cx="550570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AC52A73-AAAE-47C4-B9EB-47C6031B1E0D}"/>
              </a:ext>
            </a:extLst>
          </p:cNvPr>
          <p:cNvSpPr txBox="1"/>
          <p:nvPr/>
        </p:nvSpPr>
        <p:spPr>
          <a:xfrm>
            <a:off x="172721" y="1378966"/>
            <a:ext cx="67676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AutoNum type="arabicPeriod"/>
            </a:pPr>
            <a:r>
              <a:rPr lang="fr-CA" dirty="0"/>
              <a:t>                                                                             4.</a:t>
            </a:r>
          </a:p>
          <a:p>
            <a:pPr marL="342900" indent="-342900">
              <a:buAutoNum type="arabicPeriod"/>
            </a:pPr>
            <a:endParaRPr lang="fr-CA" dirty="0"/>
          </a:p>
          <a:p>
            <a:pPr marL="342900" indent="-342900">
              <a:buAutoNum type="arabicPeriod"/>
            </a:pPr>
            <a:endParaRPr lang="fr-CA" dirty="0"/>
          </a:p>
          <a:p>
            <a:pPr marL="342900" indent="-342900">
              <a:buAutoNum type="arabicPeriod"/>
            </a:pPr>
            <a:endParaRPr lang="fr-CA" dirty="0"/>
          </a:p>
          <a:p>
            <a:pPr marL="342900" indent="-342900">
              <a:buAutoNum type="arabicPeriod"/>
            </a:pPr>
            <a:endParaRPr lang="fr-CA" dirty="0"/>
          </a:p>
          <a:p>
            <a:pPr marL="342900" indent="-342900">
              <a:buAutoNum type="arabicPeriod"/>
            </a:pPr>
            <a:endParaRPr lang="fr-CA" dirty="0"/>
          </a:p>
          <a:p>
            <a:pPr marL="342900" indent="-342900">
              <a:buAutoNum type="arabicPeriod"/>
            </a:pPr>
            <a:endParaRPr lang="fr-CA" dirty="0"/>
          </a:p>
          <a:p>
            <a:pPr marL="342900" indent="-342900">
              <a:buAutoNum type="arabicPeriod"/>
            </a:pPr>
            <a:endParaRPr lang="fr-CA" dirty="0"/>
          </a:p>
          <a:p>
            <a:pPr lvl="1"/>
            <a:r>
              <a:rPr lang="en-US" dirty="0"/>
              <a:t>2.                                                                               5.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lvl="1"/>
            <a:r>
              <a:rPr lang="fr-CA" dirty="0"/>
              <a:t>3.                                                                                              6.</a:t>
            </a:r>
          </a:p>
        </p:txBody>
      </p:sp>
    </p:spTree>
    <p:extLst>
      <p:ext uri="{BB962C8B-B14F-4D97-AF65-F5344CB8AC3E}">
        <p14:creationId xmlns:p14="http://schemas.microsoft.com/office/powerpoint/2010/main" val="2553289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7D9B5E-7CA8-4082-8B8F-5F71B96F393A}"/>
              </a:ext>
            </a:extLst>
          </p:cNvPr>
          <p:cNvSpPr txBox="1"/>
          <p:nvPr/>
        </p:nvSpPr>
        <p:spPr>
          <a:xfrm>
            <a:off x="434226" y="1503187"/>
            <a:ext cx="9291548" cy="7386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dirty="0"/>
              <a:t>A. Can a triangle have more than one obtuse angle? Why or why not? Explain using numbers, pictures, and/or words. </a:t>
            </a:r>
            <a:endParaRPr lang="fr-FR" sz="1400" dirty="0">
              <a:solidFill>
                <a:srgbClr val="000000"/>
              </a:solidFill>
            </a:endParaRPr>
          </a:p>
          <a:p>
            <a:endParaRPr lang="fr-FR" sz="1400" dirty="0">
              <a:solidFill>
                <a:srgbClr val="000000"/>
              </a:solidFill>
            </a:endParaRPr>
          </a:p>
          <a:p>
            <a:r>
              <a:rPr lang="fr-FR" sz="1400" dirty="0">
                <a:solidFill>
                  <a:srgbClr val="000000"/>
                </a:solidFill>
              </a:rPr>
              <a:t>A. Est-ce qu'un triangle peut comporter plus d’un angle obtus? Pourquoi ou pourquoi pas?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9C1B3F6-D4C5-4283-B5D3-BFC95F6FD5D3}"/>
              </a:ext>
            </a:extLst>
          </p:cNvPr>
          <p:cNvSpPr/>
          <p:nvPr/>
        </p:nvSpPr>
        <p:spPr>
          <a:xfrm>
            <a:off x="6200141" y="1962179"/>
            <a:ext cx="1974596" cy="1057148"/>
          </a:xfrm>
          <a:custGeom>
            <a:avLst/>
            <a:gdLst/>
            <a:ahLst/>
            <a:cxnLst/>
            <a:rect l="0" t="0" r="0" b="0"/>
            <a:pathLst>
              <a:path w="2754325" h="1690816">
                <a:moveTo>
                  <a:pt x="0" y="1690815"/>
                </a:moveTo>
                <a:lnTo>
                  <a:pt x="2754324" y="0"/>
                </a:lnTo>
                <a:lnTo>
                  <a:pt x="2066427" y="1690815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 w="889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E33CD3-993A-447A-94F2-D5AB67C893B8}"/>
              </a:ext>
            </a:extLst>
          </p:cNvPr>
          <p:cNvSpPr txBox="1"/>
          <p:nvPr/>
        </p:nvSpPr>
        <p:spPr>
          <a:xfrm>
            <a:off x="556767" y="3329211"/>
            <a:ext cx="9575800" cy="7386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dirty="0"/>
              <a:t>B. Can a triangle have two right angles? Why or why not? Explain using numbers, pictures, and/or words. </a:t>
            </a:r>
            <a:endParaRPr lang="fr-FR" sz="1400" dirty="0">
              <a:solidFill>
                <a:srgbClr val="000000"/>
              </a:solidFill>
            </a:endParaRPr>
          </a:p>
          <a:p>
            <a:endParaRPr lang="fr-FR" sz="1400" dirty="0">
              <a:solidFill>
                <a:srgbClr val="000000"/>
              </a:solidFill>
            </a:endParaRPr>
          </a:p>
          <a:p>
            <a:r>
              <a:rPr lang="fr-FR" sz="1400" dirty="0">
                <a:solidFill>
                  <a:srgbClr val="000000"/>
                </a:solidFill>
              </a:rPr>
              <a:t>B. Est-ce qu'un triangle peut comporter deux angles droits? Pourquoi ou pourquoi pas?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68CB925-102A-4C38-AEC7-0711A448CC35}"/>
              </a:ext>
            </a:extLst>
          </p:cNvPr>
          <p:cNvSpPr/>
          <p:nvPr/>
        </p:nvSpPr>
        <p:spPr>
          <a:xfrm>
            <a:off x="2925573" y="4105571"/>
            <a:ext cx="1710436" cy="1169551"/>
          </a:xfrm>
          <a:custGeom>
            <a:avLst/>
            <a:gdLst/>
            <a:ahLst/>
            <a:cxnLst/>
            <a:rect l="0" t="0" r="0" b="0"/>
            <a:pathLst>
              <a:path w="2349267" h="1548479">
                <a:moveTo>
                  <a:pt x="0" y="1548478"/>
                </a:moveTo>
                <a:lnTo>
                  <a:pt x="0" y="0"/>
                </a:lnTo>
                <a:lnTo>
                  <a:pt x="2349266" y="1548478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 w="10287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BBB413-45A2-44F0-910E-9E813064B75A}"/>
              </a:ext>
            </a:extLst>
          </p:cNvPr>
          <p:cNvSpPr txBox="1"/>
          <p:nvPr/>
        </p:nvSpPr>
        <p:spPr>
          <a:xfrm>
            <a:off x="520192" y="5439448"/>
            <a:ext cx="885240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</a:rPr>
              <a:t>C.</a:t>
            </a:r>
            <a:r>
              <a:rPr lang="en-US" sz="1400" dirty="0"/>
              <a:t> Explain how knowing that the sum of the angles in a triangle equals 180 helps you to know the sum of the angles in a quadrilateral. Explain your thinking using numbers, pictures, and/or words.</a:t>
            </a:r>
            <a:r>
              <a:rPr lang="fr-FR" sz="1400" dirty="0">
                <a:solidFill>
                  <a:srgbClr val="000000"/>
                </a:solidFill>
              </a:rPr>
              <a:t>  </a:t>
            </a:r>
          </a:p>
          <a:p>
            <a:endParaRPr lang="fr-FR" sz="1400" dirty="0">
              <a:solidFill>
                <a:srgbClr val="000000"/>
              </a:solidFill>
            </a:endParaRPr>
          </a:p>
          <a:p>
            <a:r>
              <a:rPr lang="fr-FR" sz="1400" dirty="0">
                <a:solidFill>
                  <a:srgbClr val="000000"/>
                </a:solidFill>
              </a:rPr>
              <a:t>C. Expliquer comment le fait de savoir que la somme des angles d’un triangle est </a:t>
            </a:r>
            <a:r>
              <a:rPr lang="en-US" sz="1400" dirty="0" err="1">
                <a:solidFill>
                  <a:srgbClr val="000000"/>
                </a:solidFill>
              </a:rPr>
              <a:t>égale</a:t>
            </a:r>
            <a:r>
              <a:rPr lang="en-US" sz="1400" dirty="0">
                <a:solidFill>
                  <a:srgbClr val="000000"/>
                </a:solidFill>
              </a:rPr>
              <a:t> à 180°</a:t>
            </a:r>
            <a:r>
              <a:rPr lang="fr-FR" sz="1400" dirty="0">
                <a:solidFill>
                  <a:srgbClr val="000000"/>
                </a:solidFill>
              </a:rPr>
              <a:t> peut t'aider à savoir la somme des angles d’un quadrilatère.</a:t>
            </a:r>
            <a:endParaRPr lang="en-US" sz="14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F1478E3-7F17-4272-8FF3-A26EFA0C3C20}"/>
              </a:ext>
            </a:extLst>
          </p:cNvPr>
          <p:cNvCxnSpPr>
            <a:cxnSpLocks/>
          </p:cNvCxnSpPr>
          <p:nvPr/>
        </p:nvCxnSpPr>
        <p:spPr>
          <a:xfrm>
            <a:off x="331725" y="1872519"/>
            <a:ext cx="890371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989EE7-8054-4AB3-9E95-ECE62E780B5C}"/>
              </a:ext>
            </a:extLst>
          </p:cNvPr>
          <p:cNvCxnSpPr>
            <a:cxnSpLocks/>
          </p:cNvCxnSpPr>
          <p:nvPr/>
        </p:nvCxnSpPr>
        <p:spPr>
          <a:xfrm>
            <a:off x="494538" y="3698543"/>
            <a:ext cx="805510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8CC428-7BC6-41A7-AC1A-FEB2E4A08D86}"/>
              </a:ext>
            </a:extLst>
          </p:cNvPr>
          <p:cNvCxnSpPr>
            <a:cxnSpLocks/>
          </p:cNvCxnSpPr>
          <p:nvPr/>
        </p:nvCxnSpPr>
        <p:spPr>
          <a:xfrm>
            <a:off x="520192" y="6024223"/>
            <a:ext cx="890371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7E2BDFC-5A06-44D5-81EE-4CA053365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087" y="6461608"/>
            <a:ext cx="1226458" cy="87955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EFD0D1E-DA47-42BC-B37C-7FE623B666EB}"/>
              </a:ext>
            </a:extLst>
          </p:cNvPr>
          <p:cNvSpPr txBox="1"/>
          <p:nvPr/>
        </p:nvSpPr>
        <p:spPr>
          <a:xfrm>
            <a:off x="329566" y="147677"/>
            <a:ext cx="8612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/>
              <a:t>Discuss</a:t>
            </a:r>
            <a:r>
              <a:rPr lang="fr-CA" dirty="0"/>
              <a:t> the </a:t>
            </a:r>
            <a:r>
              <a:rPr lang="fr-CA" dirty="0" err="1"/>
              <a:t>following</a:t>
            </a:r>
            <a:r>
              <a:rPr lang="fr-CA" dirty="0"/>
              <a:t> questions </a:t>
            </a:r>
            <a:r>
              <a:rPr lang="fr-CA" dirty="0" err="1"/>
              <a:t>with</a:t>
            </a:r>
            <a:r>
              <a:rPr lang="fr-CA" dirty="0"/>
              <a:t> a </a:t>
            </a:r>
            <a:r>
              <a:rPr lang="fr-CA" dirty="0" err="1"/>
              <a:t>partner</a:t>
            </a:r>
            <a:r>
              <a:rPr lang="fr-CA" dirty="0"/>
              <a:t> </a:t>
            </a:r>
            <a:r>
              <a:rPr lang="fr-CA" dirty="0" err="1"/>
              <a:t>then</a:t>
            </a:r>
            <a:r>
              <a:rPr lang="fr-CA" dirty="0"/>
              <a:t> </a:t>
            </a:r>
            <a:r>
              <a:rPr lang="fr-CA" b="1" dirty="0" err="1"/>
              <a:t>write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answers</a:t>
            </a:r>
            <a:r>
              <a:rPr lang="fr-CA" dirty="0"/>
              <a:t> in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scribbler</a:t>
            </a:r>
            <a:r>
              <a:rPr lang="fr-CA" dirty="0"/>
              <a:t>. </a:t>
            </a:r>
          </a:p>
          <a:p>
            <a:endParaRPr lang="fr-CA" dirty="0"/>
          </a:p>
          <a:p>
            <a:r>
              <a:rPr lang="fr-CA" b="1" dirty="0"/>
              <a:t>Discuter</a:t>
            </a:r>
            <a:r>
              <a:rPr lang="fr-CA" dirty="0"/>
              <a:t> les questions suivantes avec un partenaire ensuite </a:t>
            </a:r>
            <a:r>
              <a:rPr lang="fr-CA" b="1" dirty="0"/>
              <a:t>écrire</a:t>
            </a:r>
            <a:r>
              <a:rPr lang="fr-CA" dirty="0"/>
              <a:t> tes réponses dans ton cahier.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9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571FE3-630D-4254-B9C0-1BC6CD4DAC85}"/>
              </a:ext>
            </a:extLst>
          </p:cNvPr>
          <p:cNvSpPr txBox="1"/>
          <p:nvPr/>
        </p:nvSpPr>
        <p:spPr>
          <a:xfrm>
            <a:off x="400050" y="820835"/>
            <a:ext cx="8305038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Practice!</a:t>
            </a:r>
          </a:p>
          <a:p>
            <a:endParaRPr lang="en-US" sz="1800" dirty="0">
              <a:solidFill>
                <a:srgbClr val="000000"/>
              </a:solidFill>
            </a:endParaRPr>
          </a:p>
          <a:p>
            <a:r>
              <a:rPr lang="fr-FR" sz="1800" b="1" dirty="0">
                <a:solidFill>
                  <a:srgbClr val="000000"/>
                </a:solidFill>
              </a:rPr>
              <a:t>Complete</a:t>
            </a:r>
            <a:r>
              <a:rPr lang="fr-FR" sz="1800" dirty="0">
                <a:solidFill>
                  <a:srgbClr val="000000"/>
                </a:solidFill>
              </a:rPr>
              <a:t> the </a:t>
            </a:r>
            <a:r>
              <a:rPr lang="fr-FR" sz="1800" dirty="0" err="1">
                <a:solidFill>
                  <a:srgbClr val="000000"/>
                </a:solidFill>
              </a:rPr>
              <a:t>following</a:t>
            </a:r>
            <a:r>
              <a:rPr lang="fr-FR" sz="1800" dirty="0">
                <a:solidFill>
                  <a:srgbClr val="000000"/>
                </a:solidFill>
              </a:rPr>
              <a:t> questions in </a:t>
            </a:r>
            <a:r>
              <a:rPr lang="fr-FR" sz="1800" dirty="0" err="1">
                <a:solidFill>
                  <a:srgbClr val="000000"/>
                </a:solidFill>
              </a:rPr>
              <a:t>your</a:t>
            </a:r>
            <a:r>
              <a:rPr lang="fr-FR" sz="1800" dirty="0">
                <a:solidFill>
                  <a:srgbClr val="000000"/>
                </a:solidFill>
              </a:rPr>
              <a:t> </a:t>
            </a:r>
            <a:r>
              <a:rPr lang="fr-FR" sz="1800" dirty="0" err="1">
                <a:solidFill>
                  <a:srgbClr val="000000"/>
                </a:solidFill>
              </a:rPr>
              <a:t>scribbler</a:t>
            </a:r>
            <a:r>
              <a:rPr lang="fr-FR" sz="1800" dirty="0">
                <a:solidFill>
                  <a:srgbClr val="000000"/>
                </a:solidFill>
              </a:rPr>
              <a:t>:</a:t>
            </a:r>
          </a:p>
          <a:p>
            <a:endParaRPr lang="en-US" sz="1800" dirty="0">
              <a:solidFill>
                <a:srgbClr val="000000"/>
              </a:solidFill>
              <a:latin typeface="Arial - 22"/>
            </a:endParaRPr>
          </a:p>
          <a:p>
            <a:r>
              <a:rPr lang="fr-FR" sz="1800" dirty="0">
                <a:solidFill>
                  <a:srgbClr val="000000"/>
                </a:solidFill>
              </a:rPr>
              <a:t>	page 148  # 2, 3 (b and c), 8 (a and c)</a:t>
            </a:r>
          </a:p>
          <a:p>
            <a:endParaRPr lang="en-US" sz="1800" dirty="0">
              <a:solidFill>
                <a:srgbClr val="000000"/>
              </a:solidFill>
            </a:endParaRPr>
          </a:p>
          <a:p>
            <a:r>
              <a:rPr lang="pt-BR" sz="1800" dirty="0">
                <a:solidFill>
                  <a:srgbClr val="000000"/>
                </a:solidFill>
              </a:rPr>
              <a:t>	page 152  # 2 (a, c, d and e), 6 a</a:t>
            </a:r>
            <a:endParaRPr lang="en-US" sz="1800" dirty="0">
              <a:solidFill>
                <a:srgbClr val="000000"/>
              </a:solidFill>
            </a:endParaRPr>
          </a:p>
          <a:p>
            <a:endParaRPr lang="fr-FR" sz="1800" dirty="0">
              <a:solidFill>
                <a:srgbClr val="000000"/>
              </a:solidFill>
            </a:endParaRPr>
          </a:p>
          <a:p>
            <a:endParaRPr lang="fr-FR" sz="1800" dirty="0">
              <a:solidFill>
                <a:srgbClr val="000000"/>
              </a:solidFill>
            </a:endParaRPr>
          </a:p>
          <a:p>
            <a:endParaRPr lang="en-US" sz="1200" dirty="0">
              <a:solidFill>
                <a:srgbClr val="000000"/>
              </a:solidFill>
              <a:latin typeface="Arial - 23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73A0DA-318D-4404-8368-558D28DF6025}"/>
              </a:ext>
            </a:extLst>
          </p:cNvPr>
          <p:cNvCxnSpPr>
            <a:cxnSpLocks/>
          </p:cNvCxnSpPr>
          <p:nvPr/>
        </p:nvCxnSpPr>
        <p:spPr>
          <a:xfrm>
            <a:off x="400050" y="3362991"/>
            <a:ext cx="890371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47F6024-2839-406A-9E86-FAE29C5D89E1}"/>
              </a:ext>
            </a:extLst>
          </p:cNvPr>
          <p:cNvSpPr txBox="1"/>
          <p:nvPr/>
        </p:nvSpPr>
        <p:spPr>
          <a:xfrm>
            <a:off x="564642" y="4122712"/>
            <a:ext cx="83964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Pratique!</a:t>
            </a:r>
          </a:p>
          <a:p>
            <a:endParaRPr lang="en-US" sz="1800" dirty="0">
              <a:solidFill>
                <a:srgbClr val="000000"/>
              </a:solidFill>
            </a:endParaRPr>
          </a:p>
          <a:p>
            <a:r>
              <a:rPr lang="fr-FR" sz="1800" b="1" dirty="0" err="1">
                <a:solidFill>
                  <a:srgbClr val="000000"/>
                </a:solidFill>
              </a:rPr>
              <a:t>Compléte</a:t>
            </a:r>
            <a:r>
              <a:rPr lang="fr-FR" sz="1800" dirty="0">
                <a:solidFill>
                  <a:srgbClr val="000000"/>
                </a:solidFill>
              </a:rPr>
              <a:t> les questions </a:t>
            </a:r>
            <a:r>
              <a:rPr lang="fr-FR" dirty="0">
                <a:solidFill>
                  <a:srgbClr val="000000"/>
                </a:solidFill>
              </a:rPr>
              <a:t>suivantes </a:t>
            </a:r>
            <a:r>
              <a:rPr lang="fr-FR" sz="1800" dirty="0">
                <a:solidFill>
                  <a:srgbClr val="000000"/>
                </a:solidFill>
              </a:rPr>
              <a:t>dans ton cahier.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sz="1800" dirty="0">
                <a:solidFill>
                  <a:srgbClr val="000000"/>
                </a:solidFill>
              </a:rPr>
              <a:t>	page 148  # 2, 3 (b et c), 8 (a et c)</a:t>
            </a:r>
          </a:p>
          <a:p>
            <a:endParaRPr lang="en-US" sz="1800" dirty="0">
              <a:solidFill>
                <a:srgbClr val="000000"/>
              </a:solidFill>
            </a:endParaRPr>
          </a:p>
          <a:p>
            <a:r>
              <a:rPr lang="pt-BR" sz="1800" dirty="0">
                <a:solidFill>
                  <a:srgbClr val="000000"/>
                </a:solidFill>
              </a:rPr>
              <a:t>	page 152  # 2 (a, c, d et e), 6 a</a:t>
            </a:r>
            <a:endParaRPr lang="en-US" sz="1800" dirty="0">
              <a:solidFill>
                <a:srgbClr val="000000"/>
              </a:solidFill>
            </a:endParaRPr>
          </a:p>
          <a:p>
            <a:endParaRPr lang="fr-FR" sz="1800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  <a:p>
            <a:endParaRPr lang="fr-FR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181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8739AA-73DA-4508-B910-1F1E191B2035}"/>
              </a:ext>
            </a:extLst>
          </p:cNvPr>
          <p:cNvSpPr txBox="1"/>
          <p:nvPr/>
        </p:nvSpPr>
        <p:spPr>
          <a:xfrm>
            <a:off x="2852928" y="2249424"/>
            <a:ext cx="4690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Journal Question SS2 #1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3919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603</Words>
  <Application>Microsoft Office PowerPoint</Application>
  <PresentationFormat>Custom</PresentationFormat>
  <Paragraphs>78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 - 22</vt:lpstr>
      <vt:lpstr>Arial - 23</vt:lpstr>
      <vt:lpstr>Calibri Light</vt:lpstr>
      <vt:lpstr>Arial - 16</vt:lpstr>
      <vt:lpstr>Calibri</vt:lpstr>
      <vt:lpstr>Arial - 20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krissy.mclellan@nbed.nb.ca</dc:creator>
  <cp:lastModifiedBy>krissy.mclellan@nbed.nb.ca</cp:lastModifiedBy>
  <cp:revision>9</cp:revision>
  <dcterms:created xsi:type="dcterms:W3CDTF">2021-02-16T00:58:00Z</dcterms:created>
  <dcterms:modified xsi:type="dcterms:W3CDTF">2021-02-17T12:55:48Z</dcterms:modified>
</cp:coreProperties>
</file>