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72" r:id="rId3"/>
    <p:sldId id="263" r:id="rId4"/>
    <p:sldId id="291" r:id="rId5"/>
    <p:sldId id="256" r:id="rId6"/>
    <p:sldId id="268" r:id="rId7"/>
    <p:sldId id="289" r:id="rId8"/>
    <p:sldId id="269" r:id="rId9"/>
    <p:sldId id="290" r:id="rId10"/>
    <p:sldId id="271" r:id="rId11"/>
    <p:sldId id="264" r:id="rId12"/>
    <p:sldId id="288" r:id="rId13"/>
    <p:sldId id="265" r:id="rId14"/>
  </p:sldIdLst>
  <p:sldSz cx="10160000" cy="7620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21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E8D8031-628E-4C8F-92DF-FBC0DA46D84F}"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31368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8D8031-628E-4C8F-92DF-FBC0DA46D84F}"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29215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405694"/>
            <a:ext cx="2190750" cy="64575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8D8031-628E-4C8F-92DF-FBC0DA46D84F}"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108793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8D8031-628E-4C8F-92DF-FBC0DA46D84F}"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269521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899710"/>
            <a:ext cx="8763000" cy="3169708"/>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5099405"/>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D8031-628E-4C8F-92DF-FBC0DA46D84F}" type="datetimeFigureOut">
              <a:rPr lang="en-CA" smtClean="0"/>
              <a:t>2021-01-21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297066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E8D8031-628E-4C8F-92DF-FBC0DA46D84F}" type="datetimeFigureOut">
              <a:rPr lang="en-CA" smtClean="0"/>
              <a:t>2021-01-21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181864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405696"/>
            <a:ext cx="8763000" cy="1472848"/>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1"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1"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E8D8031-628E-4C8F-92DF-FBC0DA46D84F}" type="datetimeFigureOut">
              <a:rPr lang="en-CA" smtClean="0"/>
              <a:t>2021-01-21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337637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E8D8031-628E-4C8F-92DF-FBC0DA46D84F}" type="datetimeFigureOut">
              <a:rPr lang="en-CA" smtClean="0"/>
              <a:t>2021-01-21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236500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D8031-628E-4C8F-92DF-FBC0DA46D84F}" type="datetimeFigureOut">
              <a:rPr lang="en-CA" smtClean="0"/>
              <a:t>2021-01-21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150620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1097141"/>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CE8D8031-628E-4C8F-92DF-FBC0DA46D84F}" type="datetimeFigureOut">
              <a:rPr lang="en-CA" smtClean="0"/>
              <a:t>2021-01-21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263860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508000"/>
            <a:ext cx="3276864" cy="17780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1097141"/>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p>
            <a:fld id="{CE8D8031-628E-4C8F-92DF-FBC0DA46D84F}" type="datetimeFigureOut">
              <a:rPr lang="en-CA" smtClean="0"/>
              <a:t>2021-01-21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305612-515A-4F08-B3F0-0E479080326C}" type="slidenum">
              <a:rPr lang="en-CA" smtClean="0"/>
              <a:t>‹#›</a:t>
            </a:fld>
            <a:endParaRPr lang="en-CA"/>
          </a:p>
        </p:txBody>
      </p:sp>
    </p:spTree>
    <p:extLst>
      <p:ext uri="{BB962C8B-B14F-4D97-AF65-F5344CB8AC3E}">
        <p14:creationId xmlns:p14="http://schemas.microsoft.com/office/powerpoint/2010/main" val="62674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405696"/>
            <a:ext cx="8763000" cy="147284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7062613"/>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CE8D8031-628E-4C8F-92DF-FBC0DA46D84F}" type="datetimeFigureOut">
              <a:rPr lang="en-CA" smtClean="0"/>
              <a:t>2021-01-21</a:t>
            </a:fld>
            <a:endParaRPr lang="en-CA"/>
          </a:p>
        </p:txBody>
      </p:sp>
      <p:sp>
        <p:nvSpPr>
          <p:cNvPr id="5" name="Footer Placeholder 4"/>
          <p:cNvSpPr>
            <a:spLocks noGrp="1"/>
          </p:cNvSpPr>
          <p:nvPr>
            <p:ph type="ftr" sz="quarter" idx="3"/>
          </p:nvPr>
        </p:nvSpPr>
        <p:spPr>
          <a:xfrm>
            <a:off x="3365500" y="7062613"/>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7062613"/>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34305612-515A-4F08-B3F0-0E479080326C}" type="slidenum">
              <a:rPr lang="en-CA" smtClean="0"/>
              <a:t>‹#›</a:t>
            </a:fld>
            <a:endParaRPr lang="en-CA"/>
          </a:p>
        </p:txBody>
      </p:sp>
    </p:spTree>
    <p:extLst>
      <p:ext uri="{BB962C8B-B14F-4D97-AF65-F5344CB8AC3E}">
        <p14:creationId xmlns:p14="http://schemas.microsoft.com/office/powerpoint/2010/main" val="246185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khanacademy.org/math/cc-fifth-grade-math/multiplication-and-division/cc-5th-dividing-decimals/v/approximating-dividing-by-decimals" TargetMode="External"/><Relationship Id="rId2" Type="http://schemas.openxmlformats.org/officeDocument/2006/relationships/hyperlink" Target="https://www.youtube.com/watch?v=GSgM9HMcxO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000" b="1" dirty="0">
                <a:latin typeface="+mn-lt"/>
              </a:rPr>
              <a:t>Review</a:t>
            </a:r>
            <a:r>
              <a:rPr lang="en-CA" sz="2000" dirty="0">
                <a:latin typeface="+mn-lt"/>
              </a:rPr>
              <a:t> N2 continued…</a:t>
            </a:r>
            <a:br>
              <a:rPr lang="en-CA" sz="2000" dirty="0">
                <a:latin typeface="+mn-lt"/>
              </a:rPr>
            </a:br>
            <a:r>
              <a:rPr lang="en-CA" sz="2000" dirty="0">
                <a:latin typeface="+mn-lt"/>
              </a:rPr>
              <a:t>N2: I can demonstrate an understanding of the addition, subtraction, multiplication and division of decimals (for more than 1-digit divisors or 2-digit multipliers, the use of technology is expected) to solve problems.</a:t>
            </a:r>
          </a:p>
        </p:txBody>
      </p:sp>
      <p:sp>
        <p:nvSpPr>
          <p:cNvPr id="3" name="Content Placeholder 2"/>
          <p:cNvSpPr>
            <a:spLocks noGrp="1"/>
          </p:cNvSpPr>
          <p:nvPr>
            <p:ph idx="1"/>
          </p:nvPr>
        </p:nvSpPr>
        <p:spPr>
          <a:xfrm>
            <a:off x="698500" y="1830264"/>
            <a:ext cx="8763000" cy="4834820"/>
          </a:xfrm>
        </p:spPr>
        <p:txBody>
          <a:bodyPr>
            <a:normAutofit/>
          </a:bodyPr>
          <a:lstStyle/>
          <a:p>
            <a:r>
              <a:rPr lang="en-CA" sz="1800" dirty="0"/>
              <a:t>Solve a given problem involving the addition of two or more decimal numbers.</a:t>
            </a:r>
          </a:p>
          <a:p>
            <a:r>
              <a:rPr lang="en-CA" sz="1800" dirty="0"/>
              <a:t>Solve a given problem involving subtraction of decimal numbers.</a:t>
            </a:r>
          </a:p>
          <a:p>
            <a:r>
              <a:rPr lang="en-CA" sz="1800" dirty="0"/>
              <a:t>Solve a given problem involving the multiplication of decimal numbers (with and without technology)</a:t>
            </a:r>
          </a:p>
          <a:p>
            <a:r>
              <a:rPr lang="en-CA" sz="1800" b="1" dirty="0"/>
              <a:t>Solve a given problem involving the division of decimal numbers (with and without technology)</a:t>
            </a:r>
          </a:p>
          <a:p>
            <a:r>
              <a:rPr lang="en-CA" sz="1800" dirty="0"/>
              <a:t>Place the decimal in a sum or difference using front-end estimation.</a:t>
            </a:r>
          </a:p>
          <a:p>
            <a:r>
              <a:rPr lang="en-CA" sz="1800" dirty="0"/>
              <a:t>Place the decimal in a product using front-end estimation.</a:t>
            </a:r>
          </a:p>
          <a:p>
            <a:r>
              <a:rPr lang="en-CA" sz="1800" b="1" dirty="0"/>
              <a:t>Place the decimal in a quotient using front-end estimation.</a:t>
            </a:r>
          </a:p>
          <a:p>
            <a:r>
              <a:rPr lang="en-CA" sz="1800" b="1" dirty="0"/>
              <a:t>Check the reasonableness of solutions using estimation</a:t>
            </a:r>
          </a:p>
          <a:p>
            <a:r>
              <a:rPr lang="en-CA" sz="1800" dirty="0"/>
              <a:t>Solve a given problem that involves the order of operations on decimals.</a:t>
            </a:r>
          </a:p>
        </p:txBody>
      </p:sp>
      <p:sp>
        <p:nvSpPr>
          <p:cNvPr id="5" name="TextBox 4">
            <a:extLst>
              <a:ext uri="{FF2B5EF4-FFF2-40B4-BE49-F238E27FC236}">
                <a16:creationId xmlns:a16="http://schemas.microsoft.com/office/drawing/2014/main" id="{C3FBE10D-6D9B-4B33-91D4-99507A7EC899}"/>
              </a:ext>
            </a:extLst>
          </p:cNvPr>
          <p:cNvSpPr txBox="1"/>
          <p:nvPr/>
        </p:nvSpPr>
        <p:spPr>
          <a:xfrm>
            <a:off x="698500" y="5577714"/>
            <a:ext cx="855804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fr-CA" sz="1800" b="1" i="0" u="none" strike="noStrike" kern="1200" cap="none" spc="0" normalizeH="0" baseline="0" noProof="0" dirty="0" err="1">
                <a:ln>
                  <a:noFill/>
                </a:ln>
                <a:solidFill>
                  <a:prstClr val="black"/>
                </a:solidFill>
                <a:effectLst/>
                <a:uLnTx/>
                <a:uFillTx/>
                <a:latin typeface="Calibri" panose="020F0502020204030204"/>
                <a:ea typeface="+mn-ea"/>
                <a:cs typeface="+mn-cs"/>
              </a:rPr>
              <a:t>évise</a:t>
            </a:r>
            <a:r>
              <a:rPr kumimoji="0" lang="fr-CA"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rPr>
              <a:t>N2 continué…</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N2 : Je peux démontrer une compréhension de l’addition, de la soustraction, de la multiplication et de la division de nombres décimaux et l’appliquer pour résoudre des problèmes. (Dans les cas où le diviseur comporte plus qu’un chiffre ou que le multiplicateur comporte plus que deux chiffres, on s’attend à ce que la technologie soit utilisée.)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7821BF2-E58D-4B5F-BE83-659A19DDF06E}"/>
              </a:ext>
            </a:extLst>
          </p:cNvPr>
          <p:cNvCxnSpPr/>
          <p:nvPr/>
        </p:nvCxnSpPr>
        <p:spPr>
          <a:xfrm>
            <a:off x="329324" y="5499301"/>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32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2071062"/>
            <a:ext cx="9296400" cy="3477875"/>
          </a:xfrm>
          <a:prstGeom prst="rect">
            <a:avLst/>
          </a:prstGeom>
          <a:noFill/>
        </p:spPr>
        <p:txBody>
          <a:bodyPr vert="horz" wrap="square" rtlCol="0">
            <a:spAutoFit/>
          </a:bodyPr>
          <a:lstStyle/>
          <a:p>
            <a:r>
              <a:rPr lang="fr-FR" sz="2000" dirty="0">
                <a:solidFill>
                  <a:srgbClr val="000000"/>
                </a:solidFill>
              </a:rPr>
              <a:t>Practice - In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 </a:t>
            </a:r>
            <a:r>
              <a:rPr lang="fr-FR" sz="2000" dirty="0" err="1">
                <a:solidFill>
                  <a:srgbClr val="000000"/>
                </a:solidFill>
              </a:rPr>
              <a:t>complete</a:t>
            </a:r>
            <a:r>
              <a:rPr lang="fr-FR" sz="2000" dirty="0">
                <a:solidFill>
                  <a:srgbClr val="000000"/>
                </a:solidFill>
              </a:rPr>
              <a:t> the </a:t>
            </a:r>
            <a:r>
              <a:rPr lang="fr-FR" sz="2000" dirty="0" err="1">
                <a:solidFill>
                  <a:srgbClr val="000000"/>
                </a:solidFill>
              </a:rPr>
              <a:t>following</a:t>
            </a:r>
            <a:r>
              <a:rPr lang="fr-FR" sz="2000" dirty="0">
                <a:solidFill>
                  <a:srgbClr val="000000"/>
                </a:solidFill>
              </a:rPr>
              <a:t> questions on pages 106 &amp; 107.</a:t>
            </a:r>
          </a:p>
          <a:p>
            <a:r>
              <a:rPr lang="fr-FR" sz="2000" dirty="0">
                <a:solidFill>
                  <a:srgbClr val="000000"/>
                </a:solidFill>
              </a:rPr>
              <a:t>        	 </a:t>
            </a:r>
            <a:r>
              <a:rPr lang="en-CA" sz="2000" dirty="0"/>
              <a:t># 1- b and c, # 3, # 4, # 5- a and b, # 6, # 7, #9</a:t>
            </a:r>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Pratiquer - Dans ton cahier, compléter les questions suivantes aux pages 106 &amp; 107.</a:t>
            </a:r>
          </a:p>
          <a:p>
            <a:r>
              <a:rPr lang="fr-FR" sz="2000" dirty="0">
                <a:solidFill>
                  <a:srgbClr val="000000"/>
                </a:solidFill>
              </a:rPr>
              <a:t>	</a:t>
            </a:r>
            <a:r>
              <a:rPr lang="en-CA" sz="2000" dirty="0"/>
              <a:t># 1- b and c, # 3, # 4, # 5- a and b, # 6, # 7, #9</a:t>
            </a:r>
            <a:endParaRPr lang="fr-FR" sz="2000" dirty="0">
              <a:solidFill>
                <a:srgbClr val="000000"/>
              </a:solidFill>
            </a:endParaRPr>
          </a:p>
          <a:p>
            <a:pPr marL="457200" indent="-457200">
              <a:buAutoNum type="arabicPeriod"/>
            </a:pPr>
            <a:endParaRPr lang="fr-FR" sz="2000" dirty="0">
              <a:solidFill>
                <a:srgbClr val="000000"/>
              </a:solidFill>
              <a:latin typeface="Times New Roman - 34"/>
            </a:endParaRPr>
          </a:p>
          <a:p>
            <a:endParaRPr lang="en-CA" sz="2000" dirty="0">
              <a:solidFill>
                <a:srgbClr val="000000"/>
              </a:solidFill>
              <a:latin typeface="Times New Roman - 34"/>
            </a:endParaRPr>
          </a:p>
          <a:p>
            <a:endParaRPr lang="en-CA" sz="2000" dirty="0">
              <a:solidFill>
                <a:srgbClr val="000000"/>
              </a:solidFill>
              <a:latin typeface="Times New Roman - 34"/>
            </a:endParaRPr>
          </a:p>
        </p:txBody>
      </p:sp>
      <p:cxnSp>
        <p:nvCxnSpPr>
          <p:cNvPr id="3" name="Straight Connector 2">
            <a:extLst>
              <a:ext uri="{FF2B5EF4-FFF2-40B4-BE49-F238E27FC236}">
                <a16:creationId xmlns:a16="http://schemas.microsoft.com/office/drawing/2014/main" id="{222D0300-C08E-4943-A09C-322C1285E431}"/>
              </a:ext>
            </a:extLst>
          </p:cNvPr>
          <p:cNvCxnSpPr/>
          <p:nvPr/>
        </p:nvCxnSpPr>
        <p:spPr>
          <a:xfrm>
            <a:off x="326008" y="3534369"/>
            <a:ext cx="9296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02338" y="3163669"/>
            <a:ext cx="5791200" cy="646331"/>
          </a:xfrm>
          <a:prstGeom prst="rect">
            <a:avLst/>
          </a:prstGeom>
          <a:noFill/>
        </p:spPr>
        <p:txBody>
          <a:bodyPr vert="horz" rtlCol="0">
            <a:spAutoFit/>
          </a:bodyPr>
          <a:lstStyle/>
          <a:p>
            <a:r>
              <a:rPr lang="fr-FR" sz="3600" dirty="0">
                <a:solidFill>
                  <a:srgbClr val="000000"/>
                </a:solidFill>
              </a:rPr>
              <a:t>N2  Journal Question # 6</a:t>
            </a:r>
            <a:endParaRPr lang="en-CA" sz="3600" dirty="0">
              <a:solidFill>
                <a:srgbClr val="000000"/>
              </a:solidFill>
            </a:endParaRPr>
          </a:p>
        </p:txBody>
      </p:sp>
    </p:spTree>
    <p:extLst>
      <p:ext uri="{BB962C8B-B14F-4D97-AF65-F5344CB8AC3E}">
        <p14:creationId xmlns:p14="http://schemas.microsoft.com/office/powerpoint/2010/main" val="166158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25CA71-0C09-4746-91C4-5ED08C253641}"/>
              </a:ext>
            </a:extLst>
          </p:cNvPr>
          <p:cNvCxnSpPr/>
          <p:nvPr/>
        </p:nvCxnSpPr>
        <p:spPr>
          <a:xfrm>
            <a:off x="439682" y="374543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5E621BB-9CED-4777-9E16-6DE44050AE49}"/>
              </a:ext>
            </a:extLst>
          </p:cNvPr>
          <p:cNvSpPr txBox="1"/>
          <p:nvPr/>
        </p:nvSpPr>
        <p:spPr>
          <a:xfrm>
            <a:off x="957943" y="2167652"/>
            <a:ext cx="8663577" cy="369332"/>
          </a:xfrm>
          <a:prstGeom prst="rect">
            <a:avLst/>
          </a:prstGeom>
          <a:noFill/>
        </p:spPr>
        <p:txBody>
          <a:bodyPr wrap="square" rtlCol="0">
            <a:spAutoFit/>
          </a:bodyPr>
          <a:lstStyle/>
          <a:p>
            <a:r>
              <a:rPr lang="fr-CA" dirty="0" err="1"/>
              <a:t>Worksheet</a:t>
            </a:r>
            <a:r>
              <a:rPr lang="fr-CA" dirty="0"/>
              <a:t> – </a:t>
            </a:r>
            <a:r>
              <a:rPr lang="fr-CA" dirty="0" err="1"/>
              <a:t>Dividing</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60-63 )</a:t>
            </a:r>
            <a:endParaRPr lang="en-US" dirty="0"/>
          </a:p>
        </p:txBody>
      </p:sp>
      <p:sp>
        <p:nvSpPr>
          <p:cNvPr id="5" name="TextBox 4">
            <a:extLst>
              <a:ext uri="{FF2B5EF4-FFF2-40B4-BE49-F238E27FC236}">
                <a16:creationId xmlns:a16="http://schemas.microsoft.com/office/drawing/2014/main" id="{ABBCA2C3-EFCC-484A-9BE6-55975D303E9B}"/>
              </a:ext>
            </a:extLst>
          </p:cNvPr>
          <p:cNvSpPr txBox="1"/>
          <p:nvPr/>
        </p:nvSpPr>
        <p:spPr>
          <a:xfrm>
            <a:off x="699224" y="4953891"/>
            <a:ext cx="8761549" cy="369332"/>
          </a:xfrm>
          <a:prstGeom prst="rect">
            <a:avLst/>
          </a:prstGeom>
          <a:noFill/>
        </p:spPr>
        <p:txBody>
          <a:bodyPr wrap="square">
            <a:spAutoFit/>
          </a:bodyPr>
          <a:lstStyle/>
          <a:p>
            <a:r>
              <a:rPr lang="fr-CA" dirty="0"/>
              <a:t>Feuille de travail – </a:t>
            </a:r>
            <a:r>
              <a:rPr lang="fr-CA" dirty="0" err="1"/>
              <a:t>Dividing</a:t>
            </a:r>
            <a:r>
              <a:rPr lang="fr-CA" dirty="0"/>
              <a:t> </a:t>
            </a:r>
            <a:r>
              <a:rPr lang="fr-CA" dirty="0" err="1"/>
              <a:t>Decimals</a:t>
            </a:r>
            <a:r>
              <a:rPr lang="fr-CA" dirty="0"/>
              <a:t> (</a:t>
            </a:r>
            <a:r>
              <a:rPr lang="fr-CA" dirty="0" err="1"/>
              <a:t>Student</a:t>
            </a:r>
            <a:r>
              <a:rPr lang="fr-CA" dirty="0"/>
              <a:t> Practice and Homework Book </a:t>
            </a:r>
            <a:r>
              <a:rPr lang="fr-CA" dirty="0" err="1"/>
              <a:t>pgs</a:t>
            </a:r>
            <a:r>
              <a:rPr lang="fr-CA" dirty="0"/>
              <a:t>. 60-63)</a:t>
            </a:r>
            <a:endParaRPr lang="en-US" dirty="0"/>
          </a:p>
        </p:txBody>
      </p:sp>
    </p:spTree>
    <p:extLst>
      <p:ext uri="{BB962C8B-B14F-4D97-AF65-F5344CB8AC3E}">
        <p14:creationId xmlns:p14="http://schemas.microsoft.com/office/powerpoint/2010/main" val="426381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31451" y="2988879"/>
            <a:ext cx="6113780" cy="646331"/>
          </a:xfrm>
          <a:prstGeom prst="rect">
            <a:avLst/>
          </a:prstGeom>
          <a:noFill/>
        </p:spPr>
        <p:txBody>
          <a:bodyPr vert="horz" wrap="square" rtlCol="0">
            <a:spAutoFit/>
          </a:bodyPr>
          <a:lstStyle/>
          <a:p>
            <a:pPr algn="ctr"/>
            <a:r>
              <a:rPr lang="en-CA" sz="3600" dirty="0">
                <a:solidFill>
                  <a:srgbClr val="000000"/>
                </a:solidFill>
              </a:rPr>
              <a:t>N2 Journal Question # 7</a:t>
            </a:r>
          </a:p>
        </p:txBody>
      </p:sp>
    </p:spTree>
    <p:extLst>
      <p:ext uri="{BB962C8B-B14F-4D97-AF65-F5344CB8AC3E}">
        <p14:creationId xmlns:p14="http://schemas.microsoft.com/office/powerpoint/2010/main" val="33126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C5B590-DF21-4AB2-9AA2-BE4655029A94}"/>
              </a:ext>
            </a:extLst>
          </p:cNvPr>
          <p:cNvSpPr txBox="1"/>
          <p:nvPr/>
        </p:nvSpPr>
        <p:spPr>
          <a:xfrm>
            <a:off x="272142" y="626554"/>
            <a:ext cx="9615714" cy="2693558"/>
          </a:xfrm>
          <a:prstGeom prst="rect">
            <a:avLst/>
          </a:prstGeom>
          <a:noFill/>
        </p:spPr>
        <p:txBody>
          <a:bodyPr wrap="square">
            <a:spAutoFit/>
          </a:bodyPr>
          <a:lstStyle/>
          <a:p>
            <a:r>
              <a:rPr lang="fr-FR" dirty="0" err="1">
                <a:solidFill>
                  <a:srgbClr val="000000"/>
                </a:solidFill>
              </a:rPr>
              <a:t>Estimating</a:t>
            </a:r>
            <a:r>
              <a:rPr lang="fr-FR" dirty="0">
                <a:solidFill>
                  <a:srgbClr val="000000"/>
                </a:solidFill>
              </a:rPr>
              <a:t> Quotients</a:t>
            </a:r>
            <a:r>
              <a:rPr lang="fr-FR" sz="1800" dirty="0">
                <a:solidFill>
                  <a:srgbClr val="000000"/>
                </a:solidFill>
              </a:rPr>
              <a:t> – Watch the </a:t>
            </a:r>
            <a:r>
              <a:rPr lang="fr-FR" sz="1800" dirty="0" err="1">
                <a:solidFill>
                  <a:srgbClr val="000000"/>
                </a:solidFill>
              </a:rPr>
              <a:t>following</a:t>
            </a:r>
            <a:r>
              <a:rPr lang="fr-FR" sz="1800" dirty="0">
                <a:solidFill>
                  <a:srgbClr val="000000"/>
                </a:solidFill>
              </a:rPr>
              <a:t> </a:t>
            </a:r>
            <a:r>
              <a:rPr lang="fr-FR" sz="1800" dirty="0" err="1">
                <a:solidFill>
                  <a:srgbClr val="000000"/>
                </a:solidFill>
              </a:rPr>
              <a:t>videos</a:t>
            </a:r>
            <a:r>
              <a:rPr lang="fr-FR" sz="1800" dirty="0">
                <a:solidFill>
                  <a:srgbClr val="000000"/>
                </a:solidFill>
              </a:rPr>
              <a:t> to </a:t>
            </a:r>
            <a:r>
              <a:rPr lang="fr-FR" sz="1800" dirty="0" err="1">
                <a:solidFill>
                  <a:srgbClr val="000000"/>
                </a:solidFill>
              </a:rPr>
              <a:t>see</a:t>
            </a:r>
            <a:r>
              <a:rPr lang="fr-FR" sz="1800" dirty="0">
                <a:solidFill>
                  <a:srgbClr val="000000"/>
                </a:solidFill>
              </a:rPr>
              <a:t> how to use compatible </a:t>
            </a:r>
            <a:r>
              <a:rPr lang="fr-FR" sz="1800" dirty="0" err="1">
                <a:solidFill>
                  <a:srgbClr val="000000"/>
                </a:solidFill>
              </a:rPr>
              <a:t>numbers</a:t>
            </a:r>
            <a:r>
              <a:rPr lang="fr-FR" sz="1800" dirty="0">
                <a:solidFill>
                  <a:srgbClr val="000000"/>
                </a:solidFill>
              </a:rPr>
              <a:t> </a:t>
            </a:r>
            <a:r>
              <a:rPr lang="fr-FR" sz="1800" dirty="0" err="1">
                <a:solidFill>
                  <a:srgbClr val="000000"/>
                </a:solidFill>
              </a:rPr>
              <a:t>when</a:t>
            </a:r>
            <a:r>
              <a:rPr lang="fr-FR" sz="1800" dirty="0">
                <a:solidFill>
                  <a:srgbClr val="000000"/>
                </a:solidFill>
              </a:rPr>
              <a:t> </a:t>
            </a:r>
            <a:r>
              <a:rPr lang="fr-FR" sz="1800" dirty="0" err="1">
                <a:solidFill>
                  <a:srgbClr val="000000"/>
                </a:solidFill>
              </a:rPr>
              <a:t>estimating</a:t>
            </a:r>
            <a:r>
              <a:rPr lang="fr-FR" sz="1800" dirty="0">
                <a:solidFill>
                  <a:srgbClr val="000000"/>
                </a:solidFill>
              </a:rPr>
              <a:t> quotients for </a:t>
            </a:r>
            <a:r>
              <a:rPr lang="fr-FR" sz="1800" dirty="0" err="1">
                <a:solidFill>
                  <a:srgbClr val="000000"/>
                </a:solidFill>
              </a:rPr>
              <a:t>decimals</a:t>
            </a:r>
            <a:r>
              <a:rPr lang="fr-FR" sz="1800" dirty="0">
                <a:solidFill>
                  <a:srgbClr val="000000"/>
                </a:solidFill>
              </a:rPr>
              <a:t>.</a:t>
            </a:r>
          </a:p>
          <a:p>
            <a:endParaRPr lang="fr-FR" sz="1800" dirty="0">
              <a:solidFill>
                <a:srgbClr val="000000"/>
              </a:solidFill>
            </a:endParaRPr>
          </a:p>
          <a:p>
            <a:pPr marL="0" marR="0">
              <a:lnSpc>
                <a:spcPct val="107000"/>
              </a:lnSpc>
              <a:spcBef>
                <a:spcPts val="0"/>
              </a:spcBef>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https://www.youtube.com/watch?v=GSgM9HMcxO0</a:t>
            </a:r>
            <a:r>
              <a:rPr lang="en-CA"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-watch between 6:20 and 9:00 for the division part of the video</a:t>
            </a:r>
          </a:p>
          <a:p>
            <a:pPr marL="0" marR="0">
              <a:lnSpc>
                <a:spcPct val="107000"/>
              </a:lnSpc>
              <a:spcBef>
                <a:spcPts val="0"/>
              </a:spcBef>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https://www.khanacademy.org/math/cc-fifth-grade-math/multiplication-and-division/cc-5th-dividing-decimals/v/approximating-dividing-by-decimals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rgbClr val="000000"/>
              </a:solidFill>
            </a:endParaRPr>
          </a:p>
        </p:txBody>
      </p:sp>
      <p:cxnSp>
        <p:nvCxnSpPr>
          <p:cNvPr id="4" name="Straight Connector 3">
            <a:extLst>
              <a:ext uri="{FF2B5EF4-FFF2-40B4-BE49-F238E27FC236}">
                <a16:creationId xmlns:a16="http://schemas.microsoft.com/office/drawing/2014/main" id="{975C2570-C2EE-4737-BB75-273F7EA4C37C}"/>
              </a:ext>
            </a:extLst>
          </p:cNvPr>
          <p:cNvCxnSpPr/>
          <p:nvPr/>
        </p:nvCxnSpPr>
        <p:spPr>
          <a:xfrm>
            <a:off x="439682" y="3407979"/>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5B34945-F80F-4167-A566-92AAFE0507F7}"/>
              </a:ext>
            </a:extLst>
          </p:cNvPr>
          <p:cNvSpPr txBox="1"/>
          <p:nvPr/>
        </p:nvSpPr>
        <p:spPr>
          <a:xfrm>
            <a:off x="439681" y="4052892"/>
            <a:ext cx="8788401" cy="2652521"/>
          </a:xfrm>
          <a:prstGeom prst="rect">
            <a:avLst/>
          </a:prstGeom>
          <a:noFill/>
        </p:spPr>
        <p:txBody>
          <a:bodyPr wrap="square">
            <a:spAutoFit/>
          </a:bodyPr>
          <a:lstStyle/>
          <a:p>
            <a:r>
              <a:rPr lang="fr-FR" sz="2000" dirty="0">
                <a:solidFill>
                  <a:srgbClr val="000000"/>
                </a:solidFill>
              </a:rPr>
              <a:t>Estimer les quotients– Visionner les vidéos suivantes pour comprendre comment utiliser les nombres compatibles avec la division des nombres décimaux. </a:t>
            </a:r>
          </a:p>
          <a:p>
            <a:endParaRPr lang="fr-FR" dirty="0">
              <a:solidFill>
                <a:srgbClr val="000000"/>
              </a:solidFill>
            </a:endParaRPr>
          </a:p>
          <a:p>
            <a:pPr marL="0" marR="0">
              <a:lnSpc>
                <a:spcPct val="107000"/>
              </a:lnSpc>
              <a:spcBef>
                <a:spcPts val="0"/>
              </a:spcBef>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https://www.youtube.com/watch?v=GSgM9HMcxO0</a:t>
            </a:r>
            <a:r>
              <a:rPr lang="en-CA"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visionne</a:t>
            </a:r>
            <a:r>
              <a:rPr lang="en-US" dirty="0" err="1">
                <a:latin typeface="Calibri" panose="020F0502020204030204" pitchFamily="34" charset="0"/>
                <a:ea typeface="Calibri" panose="020F0502020204030204" pitchFamily="34" charset="0"/>
                <a:cs typeface="Times New Roman" panose="02020603050405020304" pitchFamily="18" charset="0"/>
              </a:rPr>
              <a:t>r</a:t>
            </a:r>
            <a:r>
              <a:rPr lang="en-US" dirty="0">
                <a:latin typeface="Calibri" panose="020F0502020204030204" pitchFamily="34" charset="0"/>
                <a:ea typeface="Calibri" panose="020F0502020204030204" pitchFamily="34" charset="0"/>
                <a:cs typeface="Times New Roman" panose="02020603050405020304" pitchFamily="18" charset="0"/>
              </a:rPr>
              <a:t> entre 6:20 et 9:00 pour la </a:t>
            </a:r>
            <a:r>
              <a:rPr lang="en-US" dirty="0" err="1">
                <a:latin typeface="Calibri" panose="020F0502020204030204" pitchFamily="34" charset="0"/>
                <a:ea typeface="Calibri" panose="020F0502020204030204" pitchFamily="34" charset="0"/>
                <a:cs typeface="Times New Roman" panose="02020603050405020304" pitchFamily="18" charset="0"/>
              </a:rPr>
              <a:t>partie</a:t>
            </a:r>
            <a:r>
              <a:rPr lang="en-US" dirty="0">
                <a:latin typeface="Calibri" panose="020F0502020204030204" pitchFamily="34" charset="0"/>
                <a:ea typeface="Calibri" panose="020F0502020204030204" pitchFamily="34" charset="0"/>
                <a:cs typeface="Times New Roman" panose="02020603050405020304" pitchFamily="18" charset="0"/>
              </a:rPr>
              <a:t> de division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https://www.khanacademy.org/math/cc-fifth-grade-math/multiplication-and-division/cc-5th-dividing-decimals/v/approximating-dividing-by-decimals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000"/>
              </a:solidFill>
            </a:endParaRPr>
          </a:p>
        </p:txBody>
      </p:sp>
    </p:spTree>
    <p:extLst>
      <p:ext uri="{BB962C8B-B14F-4D97-AF65-F5344CB8AC3E}">
        <p14:creationId xmlns:p14="http://schemas.microsoft.com/office/powerpoint/2010/main" val="371559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E30830-A60B-4F53-A8D7-66B011AD3F54}"/>
              </a:ext>
            </a:extLst>
          </p:cNvPr>
          <p:cNvSpPr txBox="1"/>
          <p:nvPr/>
        </p:nvSpPr>
        <p:spPr>
          <a:xfrm>
            <a:off x="538678" y="3943194"/>
            <a:ext cx="8886698" cy="615553"/>
          </a:xfrm>
          <a:prstGeom prst="rect">
            <a:avLst/>
          </a:prstGeom>
          <a:noFill/>
        </p:spPr>
        <p:txBody>
          <a:bodyPr vert="horz" rtlCol="0">
            <a:spAutoFit/>
          </a:bodyPr>
          <a:lstStyle/>
          <a:p>
            <a:r>
              <a:rPr lang="fr-FR" sz="1600" b="1" dirty="0">
                <a:solidFill>
                  <a:srgbClr val="000000"/>
                </a:solidFill>
              </a:rPr>
              <a:t>Copie</a:t>
            </a:r>
            <a:r>
              <a:rPr lang="fr-FR" sz="1600" dirty="0">
                <a:solidFill>
                  <a:srgbClr val="000000"/>
                </a:solidFill>
              </a:rPr>
              <a:t> les notes suivantes dans ton cahier ensuite </a:t>
            </a:r>
            <a:r>
              <a:rPr lang="fr-FR" sz="1600" b="1" dirty="0">
                <a:solidFill>
                  <a:srgbClr val="000000"/>
                </a:solidFill>
              </a:rPr>
              <a:t>complète</a:t>
            </a:r>
            <a:r>
              <a:rPr lang="fr-FR" sz="1600" dirty="0">
                <a:solidFill>
                  <a:srgbClr val="000000"/>
                </a:solidFill>
              </a:rPr>
              <a:t> les questions à pratiquer ci-dessous.</a:t>
            </a:r>
          </a:p>
          <a:p>
            <a:pPr algn="ctr"/>
            <a:r>
              <a:rPr lang="fr-FR" u="sng" dirty="0">
                <a:solidFill>
                  <a:srgbClr val="000000"/>
                </a:solidFill>
              </a:rPr>
              <a:t>La division des nombres décimaux par un nombre naturel</a:t>
            </a:r>
            <a:endParaRPr lang="en-US" u="sng" dirty="0">
              <a:solidFill>
                <a:srgbClr val="000000"/>
              </a:solidFill>
            </a:endParaRPr>
          </a:p>
        </p:txBody>
      </p:sp>
      <p:sp>
        <p:nvSpPr>
          <p:cNvPr id="3" name="TextBox 2">
            <a:extLst>
              <a:ext uri="{FF2B5EF4-FFF2-40B4-BE49-F238E27FC236}">
                <a16:creationId xmlns:a16="http://schemas.microsoft.com/office/drawing/2014/main" id="{824810F5-9E6A-4BEA-900C-1C9C20F4D418}"/>
              </a:ext>
            </a:extLst>
          </p:cNvPr>
          <p:cNvSpPr txBox="1"/>
          <p:nvPr/>
        </p:nvSpPr>
        <p:spPr>
          <a:xfrm>
            <a:off x="153025" y="4537306"/>
            <a:ext cx="10167657" cy="3046988"/>
          </a:xfrm>
          <a:prstGeom prst="rect">
            <a:avLst/>
          </a:prstGeom>
          <a:noFill/>
        </p:spPr>
        <p:txBody>
          <a:bodyPr vert="horz" wrap="square" rtlCol="0">
            <a:spAutoFit/>
          </a:bodyPr>
          <a:lstStyle/>
          <a:p>
            <a:r>
              <a:rPr lang="fr-FR" sz="1600" dirty="0">
                <a:solidFill>
                  <a:srgbClr val="000000"/>
                </a:solidFill>
              </a:rPr>
              <a:t>Placer la virgule décimale dans un quotient à l'aide de la stratégie des premiers chiffres ou des nombres compatibles</a:t>
            </a:r>
          </a:p>
          <a:p>
            <a:endParaRPr lang="en-US" sz="1600" dirty="0">
              <a:solidFill>
                <a:srgbClr val="000000"/>
              </a:solidFill>
            </a:endParaRPr>
          </a:p>
          <a:p>
            <a:r>
              <a:rPr lang="en-US" sz="1600" dirty="0">
                <a:solidFill>
                  <a:srgbClr val="000000"/>
                </a:solidFill>
              </a:rPr>
              <a:t>	Par </a:t>
            </a:r>
            <a:r>
              <a:rPr lang="en-US" sz="1600" dirty="0" err="1">
                <a:solidFill>
                  <a:srgbClr val="000000"/>
                </a:solidFill>
              </a:rPr>
              <a:t>exemple</a:t>
            </a:r>
            <a:r>
              <a:rPr lang="en-US" sz="1600" dirty="0">
                <a:solidFill>
                  <a:srgbClr val="000000"/>
                </a:solidFill>
              </a:rPr>
              <a:t>: 32,83 ÷ 3,5 = 938  </a:t>
            </a:r>
            <a:r>
              <a:rPr lang="en-US" sz="1600" dirty="0" err="1">
                <a:solidFill>
                  <a:srgbClr val="000000"/>
                </a:solidFill>
              </a:rPr>
              <a:t>penser</a:t>
            </a:r>
            <a:r>
              <a:rPr lang="en-US" sz="1600" dirty="0">
                <a:solidFill>
                  <a:srgbClr val="000000"/>
                </a:solidFill>
              </a:rPr>
              <a:t> à 33 ÷ 3 = 11</a:t>
            </a:r>
          </a:p>
          <a:p>
            <a:r>
              <a:rPr lang="en-US" sz="1600" dirty="0">
                <a:solidFill>
                  <a:srgbClr val="000000"/>
                </a:solidFill>
              </a:rPr>
              <a:t>		</a:t>
            </a:r>
          </a:p>
          <a:p>
            <a:r>
              <a:rPr lang="en-US" sz="1600" dirty="0">
                <a:solidFill>
                  <a:srgbClr val="000000"/>
                </a:solidFill>
              </a:rPr>
              <a:t>	</a:t>
            </a:r>
            <a:r>
              <a:rPr lang="fr-FR" sz="1600" dirty="0">
                <a:solidFill>
                  <a:srgbClr val="000000"/>
                </a:solidFill>
              </a:rPr>
              <a:t>alors le quotient est inférieur à 11 et </a:t>
            </a:r>
            <a:r>
              <a:rPr lang="en-US" sz="1600" dirty="0">
                <a:solidFill>
                  <a:srgbClr val="000000"/>
                </a:solidFill>
              </a:rPr>
              <a:t>32.83 ÷ 3,5 = 9,38 </a:t>
            </a:r>
            <a:endParaRPr lang="fr-FR"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b="1" dirty="0">
                <a:solidFill>
                  <a:srgbClr val="000000"/>
                </a:solidFill>
              </a:rPr>
              <a:t>a) </a:t>
            </a:r>
            <a:r>
              <a:rPr lang="en-US" sz="1600" dirty="0">
                <a:solidFill>
                  <a:srgbClr val="000000"/>
                </a:solidFill>
              </a:rPr>
              <a:t>40,56 ÷ 5,2 = 78  </a:t>
            </a:r>
          </a:p>
          <a:p>
            <a:endParaRPr lang="en-US" sz="1600" dirty="0">
              <a:solidFill>
                <a:srgbClr val="000000"/>
              </a:solidFill>
            </a:endParaRPr>
          </a:p>
          <a:p>
            <a:r>
              <a:rPr lang="en-US" sz="1600" b="1" dirty="0">
                <a:solidFill>
                  <a:srgbClr val="000000"/>
                </a:solidFill>
              </a:rPr>
              <a:t>b) </a:t>
            </a:r>
            <a:r>
              <a:rPr lang="en-US" sz="1600" dirty="0">
                <a:solidFill>
                  <a:srgbClr val="000000"/>
                </a:solidFill>
              </a:rPr>
              <a:t>44,53 ÷ 12,2  = 365</a:t>
            </a:r>
          </a:p>
          <a:p>
            <a:endParaRPr lang="en-US" sz="1600" dirty="0">
              <a:solidFill>
                <a:srgbClr val="000000"/>
              </a:solidFill>
            </a:endParaRPr>
          </a:p>
          <a:p>
            <a:r>
              <a:rPr lang="en-US" sz="1600" b="1" dirty="0">
                <a:solidFill>
                  <a:srgbClr val="000000"/>
                </a:solidFill>
              </a:rPr>
              <a:t>c) </a:t>
            </a:r>
            <a:r>
              <a:rPr lang="en-US" sz="1600" dirty="0">
                <a:solidFill>
                  <a:srgbClr val="000000"/>
                </a:solidFill>
              </a:rPr>
              <a:t>16,086 ÷ 0,2 = 8043 </a:t>
            </a:r>
          </a:p>
        </p:txBody>
      </p:sp>
      <p:sp>
        <p:nvSpPr>
          <p:cNvPr id="4" name="TextBox 3">
            <a:extLst>
              <a:ext uri="{FF2B5EF4-FFF2-40B4-BE49-F238E27FC236}">
                <a16:creationId xmlns:a16="http://schemas.microsoft.com/office/drawing/2014/main" id="{4BE36180-1DD6-49C9-91C3-37FD598A5021}"/>
              </a:ext>
            </a:extLst>
          </p:cNvPr>
          <p:cNvSpPr txBox="1"/>
          <p:nvPr/>
        </p:nvSpPr>
        <p:spPr>
          <a:xfrm>
            <a:off x="665680" y="680762"/>
            <a:ext cx="9142349" cy="3046988"/>
          </a:xfrm>
          <a:prstGeom prst="rect">
            <a:avLst/>
          </a:prstGeom>
          <a:noFill/>
        </p:spPr>
        <p:txBody>
          <a:bodyPr vert="horz" wrap="square" rtlCol="0">
            <a:spAutoFit/>
          </a:bodyPr>
          <a:lstStyle/>
          <a:p>
            <a:r>
              <a:rPr lang="fr-FR" sz="1600" dirty="0">
                <a:solidFill>
                  <a:srgbClr val="000000"/>
                </a:solidFill>
              </a:rPr>
              <a:t>Place the </a:t>
            </a:r>
            <a:r>
              <a:rPr lang="fr-FR" sz="1600" dirty="0" err="1">
                <a:solidFill>
                  <a:srgbClr val="000000"/>
                </a:solidFill>
              </a:rPr>
              <a:t>decimal</a:t>
            </a:r>
            <a:r>
              <a:rPr lang="fr-FR" sz="1600" dirty="0">
                <a:solidFill>
                  <a:srgbClr val="000000"/>
                </a:solidFill>
              </a:rPr>
              <a:t> in the quotient </a:t>
            </a:r>
            <a:r>
              <a:rPr lang="fr-FR" sz="1600" dirty="0" err="1">
                <a:solidFill>
                  <a:srgbClr val="000000"/>
                </a:solidFill>
              </a:rPr>
              <a:t>using</a:t>
            </a:r>
            <a:r>
              <a:rPr lang="fr-FR" sz="1600" dirty="0">
                <a:solidFill>
                  <a:srgbClr val="000000"/>
                </a:solidFill>
              </a:rPr>
              <a:t> the </a:t>
            </a:r>
            <a:r>
              <a:rPr lang="fr-FR" sz="1600" dirty="0" err="1">
                <a:solidFill>
                  <a:srgbClr val="000000"/>
                </a:solidFill>
              </a:rPr>
              <a:t>strategy</a:t>
            </a:r>
            <a:r>
              <a:rPr lang="fr-FR" sz="1600" dirty="0">
                <a:solidFill>
                  <a:srgbClr val="000000"/>
                </a:solidFill>
              </a:rPr>
              <a:t> of </a:t>
            </a:r>
            <a:r>
              <a:rPr lang="fr-FR" sz="1600" dirty="0" err="1">
                <a:solidFill>
                  <a:srgbClr val="000000"/>
                </a:solidFill>
              </a:rPr>
              <a:t>front-end</a:t>
            </a:r>
            <a:r>
              <a:rPr lang="fr-FR" sz="1600" dirty="0">
                <a:solidFill>
                  <a:srgbClr val="000000"/>
                </a:solidFill>
              </a:rPr>
              <a:t> estimation or compatible </a:t>
            </a:r>
            <a:r>
              <a:rPr lang="fr-FR" sz="1600" dirty="0" err="1">
                <a:solidFill>
                  <a:srgbClr val="000000"/>
                </a:solidFill>
              </a:rPr>
              <a:t>numbers</a:t>
            </a:r>
            <a:r>
              <a:rPr lang="fr-FR" sz="1600" dirty="0">
                <a:solidFill>
                  <a:srgbClr val="000000"/>
                </a:solidFill>
              </a:rPr>
              <a:t> </a:t>
            </a:r>
          </a:p>
          <a:p>
            <a:endParaRPr lang="en-US" sz="1600" dirty="0">
              <a:solidFill>
                <a:srgbClr val="000000"/>
              </a:solidFill>
            </a:endParaRPr>
          </a:p>
          <a:p>
            <a:r>
              <a:rPr lang="en-US" sz="1600" dirty="0">
                <a:solidFill>
                  <a:srgbClr val="000000"/>
                </a:solidFill>
              </a:rPr>
              <a:t>	For example: 32.83 ÷ 3.5 = 938  think of 33 ÷ 3 = 11</a:t>
            </a:r>
          </a:p>
          <a:p>
            <a:r>
              <a:rPr lang="en-US" sz="1600" dirty="0">
                <a:solidFill>
                  <a:srgbClr val="000000"/>
                </a:solidFill>
              </a:rPr>
              <a:t>		</a:t>
            </a:r>
          </a:p>
          <a:p>
            <a:r>
              <a:rPr lang="en-US" sz="1600" dirty="0">
                <a:solidFill>
                  <a:srgbClr val="000000"/>
                </a:solidFill>
              </a:rPr>
              <a:t>	therefore the quotient is less than 11 so 32.83 ÷ 3.5 = 9.38 </a:t>
            </a:r>
            <a:endParaRPr lang="fr-FR"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b="1" dirty="0">
                <a:solidFill>
                  <a:srgbClr val="000000"/>
                </a:solidFill>
              </a:rPr>
              <a:t>a) </a:t>
            </a:r>
            <a:r>
              <a:rPr lang="en-US" sz="1600" dirty="0">
                <a:solidFill>
                  <a:srgbClr val="000000"/>
                </a:solidFill>
              </a:rPr>
              <a:t>40.56 ÷ 5.2 = 78  </a:t>
            </a:r>
          </a:p>
          <a:p>
            <a:endParaRPr lang="en-US" sz="1600" dirty="0">
              <a:solidFill>
                <a:srgbClr val="000000"/>
              </a:solidFill>
            </a:endParaRPr>
          </a:p>
          <a:p>
            <a:r>
              <a:rPr lang="en-US" sz="1600" b="1" dirty="0">
                <a:solidFill>
                  <a:srgbClr val="000000"/>
                </a:solidFill>
              </a:rPr>
              <a:t>b) </a:t>
            </a:r>
            <a:r>
              <a:rPr lang="en-US" sz="1600" dirty="0">
                <a:solidFill>
                  <a:srgbClr val="000000"/>
                </a:solidFill>
              </a:rPr>
              <a:t>44.53 ÷ 12.2  = 365</a:t>
            </a:r>
          </a:p>
          <a:p>
            <a:endParaRPr lang="en-US" sz="1600" dirty="0">
              <a:solidFill>
                <a:srgbClr val="000000"/>
              </a:solidFill>
            </a:endParaRPr>
          </a:p>
          <a:p>
            <a:r>
              <a:rPr lang="en-US" sz="1600" b="1" dirty="0">
                <a:solidFill>
                  <a:srgbClr val="000000"/>
                </a:solidFill>
              </a:rPr>
              <a:t>c) </a:t>
            </a:r>
            <a:r>
              <a:rPr lang="en-US" sz="1600" dirty="0">
                <a:solidFill>
                  <a:srgbClr val="000000"/>
                </a:solidFill>
              </a:rPr>
              <a:t>16.086 ÷ 0.2 = 8043 </a:t>
            </a:r>
          </a:p>
        </p:txBody>
      </p:sp>
      <p:cxnSp>
        <p:nvCxnSpPr>
          <p:cNvPr id="5" name="Straight Connector 4">
            <a:extLst>
              <a:ext uri="{FF2B5EF4-FFF2-40B4-BE49-F238E27FC236}">
                <a16:creationId xmlns:a16="http://schemas.microsoft.com/office/drawing/2014/main" id="{FCD7AB7B-4D2D-43F3-A26A-0847AC95DF65}"/>
              </a:ext>
            </a:extLst>
          </p:cNvPr>
          <p:cNvCxnSpPr/>
          <p:nvPr/>
        </p:nvCxnSpPr>
        <p:spPr>
          <a:xfrm>
            <a:off x="341710" y="3843407"/>
            <a:ext cx="92806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914B73-E6AA-4B5C-B06C-5A27BE708E5F}"/>
              </a:ext>
            </a:extLst>
          </p:cNvPr>
          <p:cNvSpPr txBox="1"/>
          <p:nvPr/>
        </p:nvSpPr>
        <p:spPr>
          <a:xfrm>
            <a:off x="341711" y="76882"/>
            <a:ext cx="9466318" cy="615553"/>
          </a:xfrm>
          <a:prstGeom prst="rect">
            <a:avLst/>
          </a:prstGeom>
          <a:noFill/>
        </p:spPr>
        <p:txBody>
          <a:bodyPr wrap="square">
            <a:spAutoFit/>
          </a:bodyPr>
          <a:lstStyle/>
          <a:p>
            <a:r>
              <a:rPr lang="fr-FR" sz="1600" b="1" dirty="0">
                <a:solidFill>
                  <a:srgbClr val="000000"/>
                </a:solidFill>
              </a:rPr>
              <a:t>Copy</a:t>
            </a:r>
            <a:r>
              <a:rPr lang="fr-FR" sz="1600" dirty="0">
                <a:solidFill>
                  <a:srgbClr val="000000"/>
                </a:solidFill>
              </a:rPr>
              <a:t> the </a:t>
            </a:r>
            <a:r>
              <a:rPr lang="fr-FR" sz="1600" dirty="0" err="1">
                <a:solidFill>
                  <a:srgbClr val="000000"/>
                </a:solidFill>
              </a:rPr>
              <a:t>following</a:t>
            </a:r>
            <a:r>
              <a:rPr lang="fr-FR" sz="1600" dirty="0">
                <a:solidFill>
                  <a:srgbClr val="000000"/>
                </a:solidFill>
              </a:rPr>
              <a:t> notes in </a:t>
            </a:r>
            <a:r>
              <a:rPr lang="fr-FR" sz="1600" dirty="0" err="1">
                <a:solidFill>
                  <a:srgbClr val="000000"/>
                </a:solidFill>
              </a:rPr>
              <a:t>your</a:t>
            </a:r>
            <a:r>
              <a:rPr lang="fr-FR" sz="1600" dirty="0">
                <a:solidFill>
                  <a:srgbClr val="000000"/>
                </a:solidFill>
              </a:rPr>
              <a:t> </a:t>
            </a:r>
            <a:r>
              <a:rPr lang="fr-FR" sz="1600" dirty="0" err="1">
                <a:solidFill>
                  <a:srgbClr val="000000"/>
                </a:solidFill>
              </a:rPr>
              <a:t>scribbler</a:t>
            </a:r>
            <a:r>
              <a:rPr lang="fr-FR" sz="1600" dirty="0">
                <a:solidFill>
                  <a:srgbClr val="000000"/>
                </a:solidFill>
              </a:rPr>
              <a:t> </a:t>
            </a:r>
            <a:r>
              <a:rPr lang="fr-FR" sz="1600" dirty="0" err="1">
                <a:solidFill>
                  <a:srgbClr val="000000"/>
                </a:solidFill>
              </a:rPr>
              <a:t>then</a:t>
            </a:r>
            <a:r>
              <a:rPr lang="fr-FR" sz="1600" dirty="0">
                <a:solidFill>
                  <a:srgbClr val="000000"/>
                </a:solidFill>
              </a:rPr>
              <a:t> </a:t>
            </a:r>
            <a:r>
              <a:rPr lang="fr-FR" sz="1600" b="1" dirty="0" err="1">
                <a:solidFill>
                  <a:srgbClr val="000000"/>
                </a:solidFill>
              </a:rPr>
              <a:t>complete</a:t>
            </a:r>
            <a:r>
              <a:rPr lang="fr-FR" sz="1600" dirty="0">
                <a:solidFill>
                  <a:srgbClr val="000000"/>
                </a:solidFill>
              </a:rPr>
              <a:t> the practice questions </a:t>
            </a:r>
            <a:r>
              <a:rPr lang="fr-FR" sz="1600" dirty="0" err="1">
                <a:solidFill>
                  <a:srgbClr val="000000"/>
                </a:solidFill>
              </a:rPr>
              <a:t>below</a:t>
            </a:r>
            <a:r>
              <a:rPr lang="fr-FR" sz="1600" dirty="0">
                <a:solidFill>
                  <a:srgbClr val="000000"/>
                </a:solidFill>
              </a:rPr>
              <a:t>. </a:t>
            </a:r>
          </a:p>
          <a:p>
            <a:pPr algn="ctr"/>
            <a:r>
              <a:rPr lang="fr-FR" u="sng" dirty="0" err="1">
                <a:solidFill>
                  <a:srgbClr val="000000"/>
                </a:solidFill>
              </a:rPr>
              <a:t>Dividing</a:t>
            </a:r>
            <a:r>
              <a:rPr lang="fr-FR" u="sng" dirty="0">
                <a:solidFill>
                  <a:srgbClr val="000000"/>
                </a:solidFill>
              </a:rPr>
              <a:t> </a:t>
            </a:r>
            <a:r>
              <a:rPr lang="fr-FR" u="sng" dirty="0" err="1">
                <a:solidFill>
                  <a:srgbClr val="000000"/>
                </a:solidFill>
              </a:rPr>
              <a:t>decimals</a:t>
            </a:r>
            <a:r>
              <a:rPr lang="fr-FR" u="sng" dirty="0">
                <a:solidFill>
                  <a:srgbClr val="000000"/>
                </a:solidFill>
              </a:rPr>
              <a:t> by a </a:t>
            </a:r>
            <a:r>
              <a:rPr lang="fr-FR" u="sng" dirty="0" err="1">
                <a:solidFill>
                  <a:srgbClr val="000000"/>
                </a:solidFill>
              </a:rPr>
              <a:t>whole</a:t>
            </a:r>
            <a:r>
              <a:rPr lang="fr-FR" u="sng" dirty="0">
                <a:solidFill>
                  <a:srgbClr val="000000"/>
                </a:solidFill>
              </a:rPr>
              <a:t> </a:t>
            </a:r>
            <a:r>
              <a:rPr lang="fr-FR" u="sng" dirty="0" err="1">
                <a:solidFill>
                  <a:srgbClr val="000000"/>
                </a:solidFill>
              </a:rPr>
              <a:t>number</a:t>
            </a:r>
            <a:endParaRPr lang="en-US" sz="1800" u="sng" dirty="0">
              <a:solidFill>
                <a:srgbClr val="000000"/>
              </a:solidFill>
            </a:endParaRPr>
          </a:p>
        </p:txBody>
      </p:sp>
    </p:spTree>
    <p:extLst>
      <p:ext uri="{BB962C8B-B14F-4D97-AF65-F5344CB8AC3E}">
        <p14:creationId xmlns:p14="http://schemas.microsoft.com/office/powerpoint/2010/main" val="35408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ADD02-AD9F-4F88-BEB0-7A7EF07A9CCD}"/>
              </a:ext>
            </a:extLst>
          </p:cNvPr>
          <p:cNvSpPr txBox="1"/>
          <p:nvPr/>
        </p:nvSpPr>
        <p:spPr>
          <a:xfrm>
            <a:off x="3039836" y="2841562"/>
            <a:ext cx="5078184" cy="523220"/>
          </a:xfrm>
          <a:prstGeom prst="rect">
            <a:avLst/>
          </a:prstGeom>
          <a:noFill/>
        </p:spPr>
        <p:txBody>
          <a:bodyPr wrap="square">
            <a:spAutoFit/>
          </a:bodyPr>
          <a:lstStyle/>
          <a:p>
            <a:r>
              <a:rPr lang="fr-CA" sz="2800" dirty="0"/>
              <a:t>Journal Question N8 #5</a:t>
            </a:r>
            <a:endParaRPr lang="en-US" sz="2800" dirty="0"/>
          </a:p>
        </p:txBody>
      </p:sp>
    </p:spTree>
    <p:extLst>
      <p:ext uri="{BB962C8B-B14F-4D97-AF65-F5344CB8AC3E}">
        <p14:creationId xmlns:p14="http://schemas.microsoft.com/office/powerpoint/2010/main" val="268980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355984" y="296250"/>
            <a:ext cx="9448031" cy="3539430"/>
          </a:xfrm>
          <a:prstGeom prst="rect">
            <a:avLst/>
          </a:prstGeom>
          <a:noFill/>
        </p:spPr>
        <p:txBody>
          <a:bodyPr vert="horz" wrap="square" rtlCol="0">
            <a:spAutoFit/>
          </a:bodyPr>
          <a:lstStyle/>
          <a:p>
            <a:r>
              <a:rPr lang="fr-FR" sz="2400" u="sng" dirty="0" err="1">
                <a:solidFill>
                  <a:srgbClr val="000000"/>
                </a:solidFill>
              </a:rPr>
              <a:t>Dividing</a:t>
            </a:r>
            <a:r>
              <a:rPr lang="fr-FR" sz="2400" u="sng" dirty="0">
                <a:solidFill>
                  <a:srgbClr val="000000"/>
                </a:solidFill>
              </a:rPr>
              <a:t> </a:t>
            </a:r>
            <a:r>
              <a:rPr lang="fr-FR" sz="2400" u="sng" dirty="0" err="1">
                <a:solidFill>
                  <a:srgbClr val="000000"/>
                </a:solidFill>
              </a:rPr>
              <a:t>Decimal</a:t>
            </a:r>
            <a:r>
              <a:rPr lang="fr-FR" sz="2400" u="sng" dirty="0">
                <a:solidFill>
                  <a:srgbClr val="000000"/>
                </a:solidFill>
              </a:rPr>
              <a:t> Numbers</a:t>
            </a:r>
            <a:endParaRPr lang="en-CA" sz="2400" u="sng" dirty="0">
              <a:solidFill>
                <a:srgbClr val="000000"/>
              </a:solidFill>
            </a:endParaRPr>
          </a:p>
          <a:p>
            <a:endParaRPr lang="en-CA" sz="2800" dirty="0">
              <a:solidFill>
                <a:srgbClr val="000000"/>
              </a:solidFill>
            </a:endParaRPr>
          </a:p>
          <a:p>
            <a:r>
              <a:rPr lang="en-CA" sz="2000" dirty="0">
                <a:solidFill>
                  <a:srgbClr val="000000"/>
                </a:solidFill>
              </a:rPr>
              <a:t>With a partner, do the </a:t>
            </a:r>
            <a:r>
              <a:rPr lang="en-CA" sz="2000" b="1" dirty="0">
                <a:solidFill>
                  <a:srgbClr val="000000"/>
                </a:solidFill>
              </a:rPr>
              <a:t>Explore</a:t>
            </a:r>
            <a:r>
              <a:rPr lang="en-CA" sz="2000" dirty="0">
                <a:solidFill>
                  <a:srgbClr val="000000"/>
                </a:solidFill>
              </a:rPr>
              <a:t> on </a:t>
            </a:r>
            <a:r>
              <a:rPr lang="en-CA" sz="2000" dirty="0" err="1">
                <a:solidFill>
                  <a:srgbClr val="000000"/>
                </a:solidFill>
              </a:rPr>
              <a:t>pg</a:t>
            </a:r>
            <a:r>
              <a:rPr lang="en-CA" sz="2000" dirty="0">
                <a:solidFill>
                  <a:srgbClr val="000000"/>
                </a:solidFill>
              </a:rPr>
              <a:t> 104 in your Math book- you will need </a:t>
            </a:r>
            <a:r>
              <a:rPr lang="en-CA" sz="2000" b="1" dirty="0">
                <a:solidFill>
                  <a:srgbClr val="000000"/>
                </a:solidFill>
              </a:rPr>
              <a:t>grid paper </a:t>
            </a:r>
            <a:r>
              <a:rPr lang="en-CA" sz="2000" dirty="0">
                <a:solidFill>
                  <a:srgbClr val="000000"/>
                </a:solidFill>
              </a:rPr>
              <a:t>and </a:t>
            </a:r>
            <a:r>
              <a:rPr lang="en-CA" sz="2000" b="1" dirty="0">
                <a:solidFill>
                  <a:srgbClr val="000000"/>
                </a:solidFill>
              </a:rPr>
              <a:t>base ten blocks</a:t>
            </a:r>
            <a:r>
              <a:rPr lang="en-CA" sz="2000" dirty="0">
                <a:solidFill>
                  <a:srgbClr val="000000"/>
                </a:solidFill>
              </a:rPr>
              <a:t>.</a:t>
            </a:r>
          </a:p>
          <a:p>
            <a:endParaRPr lang="en-CA" sz="2000" dirty="0">
              <a:solidFill>
                <a:srgbClr val="000000"/>
              </a:solidFill>
            </a:endParaRPr>
          </a:p>
          <a:p>
            <a:r>
              <a:rPr lang="fr-FR" sz="2000" dirty="0">
                <a:solidFill>
                  <a:srgbClr val="000000"/>
                </a:solidFill>
              </a:rPr>
              <a:t>Mario </a:t>
            </a:r>
            <a:r>
              <a:rPr lang="fr-FR" sz="2000" dirty="0" err="1">
                <a:solidFill>
                  <a:srgbClr val="000000"/>
                </a:solidFill>
              </a:rPr>
              <a:t>bought</a:t>
            </a:r>
            <a:r>
              <a:rPr lang="fr-FR" sz="2000" dirty="0">
                <a:solidFill>
                  <a:srgbClr val="000000"/>
                </a:solidFill>
              </a:rPr>
              <a:t> 1.44 m of </a:t>
            </a:r>
            <a:r>
              <a:rPr lang="fr-FR" sz="2000" dirty="0" err="1">
                <a:solidFill>
                  <a:srgbClr val="000000"/>
                </a:solidFill>
              </a:rPr>
              <a:t>ribbon</a:t>
            </a:r>
            <a:r>
              <a:rPr lang="fr-FR" sz="2000" dirty="0">
                <a:solidFill>
                  <a:srgbClr val="000000"/>
                </a:solidFill>
              </a:rPr>
              <a:t> for </a:t>
            </a:r>
            <a:r>
              <a:rPr lang="fr-FR" sz="2000" dirty="0" err="1">
                <a:solidFill>
                  <a:srgbClr val="000000"/>
                </a:solidFill>
              </a:rPr>
              <a:t>his</a:t>
            </a:r>
            <a:r>
              <a:rPr lang="fr-FR" sz="2000" dirty="0">
                <a:solidFill>
                  <a:srgbClr val="000000"/>
                </a:solidFill>
              </a:rPr>
              <a:t> </a:t>
            </a:r>
            <a:r>
              <a:rPr lang="fr-FR" sz="2000" dirty="0" err="1">
                <a:solidFill>
                  <a:srgbClr val="000000"/>
                </a:solidFill>
              </a:rPr>
              <a:t>craft</a:t>
            </a:r>
            <a:r>
              <a:rPr lang="fr-FR" sz="2000" dirty="0">
                <a:solidFill>
                  <a:srgbClr val="000000"/>
                </a:solidFill>
              </a:rPr>
              <a:t> </a:t>
            </a:r>
            <a:r>
              <a:rPr lang="fr-FR" sz="2000" dirty="0" err="1">
                <a:solidFill>
                  <a:srgbClr val="000000"/>
                </a:solidFill>
              </a:rPr>
              <a:t>project</a:t>
            </a:r>
            <a:r>
              <a:rPr lang="fr-FR" sz="2000" dirty="0">
                <a:solidFill>
                  <a:srgbClr val="000000"/>
                </a:solidFill>
              </a:rPr>
              <a:t>.  He </a:t>
            </a:r>
            <a:r>
              <a:rPr lang="fr-FR" sz="2000" dirty="0" err="1">
                <a:solidFill>
                  <a:srgbClr val="000000"/>
                </a:solidFill>
              </a:rPr>
              <a:t>needs</a:t>
            </a:r>
            <a:r>
              <a:rPr lang="fr-FR" sz="2000" dirty="0">
                <a:solidFill>
                  <a:srgbClr val="000000"/>
                </a:solidFill>
              </a:rPr>
              <a:t> to the </a:t>
            </a:r>
            <a:r>
              <a:rPr lang="fr-FR" sz="2000" dirty="0" err="1">
                <a:solidFill>
                  <a:srgbClr val="000000"/>
                </a:solidFill>
              </a:rPr>
              <a:t>ribbon</a:t>
            </a:r>
            <a:r>
              <a:rPr lang="fr-FR" sz="2000" dirty="0">
                <a:solidFill>
                  <a:srgbClr val="000000"/>
                </a:solidFill>
              </a:rPr>
              <a:t> </a:t>
            </a:r>
            <a:r>
              <a:rPr lang="fr-FR" sz="2000" dirty="0" err="1">
                <a:solidFill>
                  <a:srgbClr val="000000"/>
                </a:solidFill>
              </a:rPr>
              <a:t>into</a:t>
            </a:r>
            <a:r>
              <a:rPr lang="fr-FR" sz="2000" dirty="0">
                <a:solidFill>
                  <a:srgbClr val="000000"/>
                </a:solidFill>
              </a:rPr>
              <a:t> 0.6-m </a:t>
            </a:r>
            <a:r>
              <a:rPr lang="fr-FR" sz="2000" dirty="0" err="1">
                <a:solidFill>
                  <a:srgbClr val="000000"/>
                </a:solidFill>
              </a:rPr>
              <a:t>lengths</a:t>
            </a:r>
            <a:r>
              <a:rPr lang="fr-FR" sz="2000" dirty="0">
                <a:solidFill>
                  <a:srgbClr val="000000"/>
                </a:solidFill>
              </a:rPr>
              <a:t>. How </a:t>
            </a:r>
            <a:r>
              <a:rPr lang="fr-FR" sz="2000" dirty="0" err="1">
                <a:solidFill>
                  <a:srgbClr val="000000"/>
                </a:solidFill>
              </a:rPr>
              <a:t>many</a:t>
            </a:r>
            <a:r>
              <a:rPr lang="fr-FR" sz="2000" dirty="0">
                <a:solidFill>
                  <a:srgbClr val="000000"/>
                </a:solidFill>
              </a:rPr>
              <a:t> 0.6 m </a:t>
            </a:r>
            <a:r>
              <a:rPr lang="fr-FR" sz="2000" dirty="0" err="1">
                <a:solidFill>
                  <a:srgbClr val="000000"/>
                </a:solidFill>
              </a:rPr>
              <a:t>lengths</a:t>
            </a:r>
            <a:r>
              <a:rPr lang="fr-FR" sz="2000" dirty="0">
                <a:solidFill>
                  <a:srgbClr val="000000"/>
                </a:solidFill>
              </a:rPr>
              <a:t> </a:t>
            </a:r>
            <a:r>
              <a:rPr lang="fr-FR" sz="2000" dirty="0" err="1">
                <a:solidFill>
                  <a:srgbClr val="000000"/>
                </a:solidFill>
              </a:rPr>
              <a:t>can</a:t>
            </a:r>
            <a:r>
              <a:rPr lang="fr-FR" sz="2000" dirty="0">
                <a:solidFill>
                  <a:srgbClr val="000000"/>
                </a:solidFill>
              </a:rPr>
              <a:t> </a:t>
            </a:r>
            <a:r>
              <a:rPr lang="fr-FR" sz="2000" dirty="0" err="1">
                <a:solidFill>
                  <a:srgbClr val="000000"/>
                </a:solidFill>
              </a:rPr>
              <a:t>be</a:t>
            </a:r>
            <a:r>
              <a:rPr lang="fr-FR" sz="2000" dirty="0">
                <a:solidFill>
                  <a:srgbClr val="000000"/>
                </a:solidFill>
              </a:rPr>
              <a:t> </a:t>
            </a:r>
            <a:r>
              <a:rPr lang="fr-FR" sz="2000" dirty="0" err="1">
                <a:solidFill>
                  <a:srgbClr val="000000"/>
                </a:solidFill>
              </a:rPr>
              <a:t>cut</a:t>
            </a:r>
            <a:r>
              <a:rPr lang="fr-FR" sz="2000" dirty="0">
                <a:solidFill>
                  <a:srgbClr val="000000"/>
                </a:solidFill>
              </a:rPr>
              <a:t>?</a:t>
            </a:r>
          </a:p>
          <a:p>
            <a:endParaRPr lang="fr-FR" sz="2000" dirty="0">
              <a:solidFill>
                <a:srgbClr val="000000"/>
              </a:solidFill>
            </a:endParaRPr>
          </a:p>
          <a:p>
            <a:r>
              <a:rPr lang="fr-FR" sz="2000" dirty="0" err="1">
                <a:solidFill>
                  <a:srgbClr val="000000"/>
                </a:solidFill>
              </a:rPr>
              <a:t>Now</a:t>
            </a:r>
            <a:r>
              <a:rPr lang="fr-FR" sz="2000" dirty="0">
                <a:solidFill>
                  <a:srgbClr val="000000"/>
                </a:solidFill>
              </a:rPr>
              <a:t> , </a:t>
            </a:r>
            <a:r>
              <a:rPr lang="fr-FR" sz="2000" b="1" dirty="0" err="1">
                <a:solidFill>
                  <a:srgbClr val="000000"/>
                </a:solidFill>
              </a:rPr>
              <a:t>read</a:t>
            </a:r>
            <a:r>
              <a:rPr lang="fr-FR" sz="2000" dirty="0">
                <a:solidFill>
                  <a:srgbClr val="000000"/>
                </a:solidFill>
              </a:rPr>
              <a:t> the </a:t>
            </a:r>
            <a:r>
              <a:rPr lang="fr-FR" sz="2000" b="1" dirty="0" err="1">
                <a:solidFill>
                  <a:srgbClr val="000000"/>
                </a:solidFill>
              </a:rPr>
              <a:t>Connect</a:t>
            </a:r>
            <a:r>
              <a:rPr lang="fr-FR" sz="2000" dirty="0">
                <a:solidFill>
                  <a:srgbClr val="000000"/>
                </a:solidFill>
              </a:rPr>
              <a:t> (</a:t>
            </a:r>
            <a:r>
              <a:rPr lang="fr-FR" sz="2000" dirty="0" err="1">
                <a:solidFill>
                  <a:srgbClr val="000000"/>
                </a:solidFill>
              </a:rPr>
              <a:t>pg</a:t>
            </a:r>
            <a:r>
              <a:rPr lang="fr-FR" sz="2000" dirty="0">
                <a:solidFill>
                  <a:srgbClr val="000000"/>
                </a:solidFill>
              </a:rPr>
              <a:t> 104-105)- </a:t>
            </a:r>
            <a:r>
              <a:rPr lang="fr-FR" sz="2000" b="1" dirty="0">
                <a:solidFill>
                  <a:srgbClr val="000000"/>
                </a:solidFill>
              </a:rPr>
              <a:t>copy/</a:t>
            </a:r>
            <a:r>
              <a:rPr lang="fr-FR" sz="2000" b="1" dirty="0" err="1">
                <a:solidFill>
                  <a:srgbClr val="000000"/>
                </a:solidFill>
              </a:rPr>
              <a:t>draw</a:t>
            </a:r>
            <a:r>
              <a:rPr lang="fr-FR" sz="2000" b="1" dirty="0">
                <a:solidFill>
                  <a:srgbClr val="000000"/>
                </a:solidFill>
              </a:rPr>
              <a:t> </a:t>
            </a:r>
            <a:r>
              <a:rPr lang="fr-FR" sz="2000" dirty="0" err="1">
                <a:solidFill>
                  <a:srgbClr val="000000"/>
                </a:solidFill>
              </a:rPr>
              <a:t>examples</a:t>
            </a:r>
            <a:r>
              <a:rPr lang="fr-FR" sz="2000" dirty="0">
                <a:solidFill>
                  <a:srgbClr val="000000"/>
                </a:solidFill>
              </a:rPr>
              <a:t> </a:t>
            </a:r>
            <a:r>
              <a:rPr lang="fr-FR" sz="2000" dirty="0" err="1">
                <a:solidFill>
                  <a:srgbClr val="000000"/>
                </a:solidFill>
              </a:rPr>
              <a:t>into</a:t>
            </a:r>
            <a:r>
              <a:rPr lang="fr-FR" sz="2000" dirty="0">
                <a:solidFill>
                  <a:srgbClr val="000000"/>
                </a:solidFill>
              </a:rPr>
              <a:t> </a:t>
            </a:r>
            <a:r>
              <a:rPr lang="fr-FR" sz="2000" dirty="0" err="1">
                <a:solidFill>
                  <a:srgbClr val="000000"/>
                </a:solidFill>
              </a:rPr>
              <a:t>your</a:t>
            </a:r>
            <a:r>
              <a:rPr lang="fr-FR" sz="2000" dirty="0">
                <a:solidFill>
                  <a:srgbClr val="000000"/>
                </a:solidFill>
              </a:rPr>
              <a:t> </a:t>
            </a:r>
            <a:r>
              <a:rPr lang="fr-FR" sz="2000" dirty="0" err="1">
                <a:solidFill>
                  <a:srgbClr val="000000"/>
                </a:solidFill>
              </a:rPr>
              <a:t>scribbler</a:t>
            </a:r>
            <a:r>
              <a:rPr lang="fr-FR" sz="2000" dirty="0">
                <a:solidFill>
                  <a:srgbClr val="000000"/>
                </a:solidFill>
              </a:rPr>
              <a:t>.</a:t>
            </a:r>
          </a:p>
          <a:p>
            <a:endParaRPr lang="en-CA" sz="2800" dirty="0">
              <a:solidFill>
                <a:srgbClr val="000000"/>
              </a:solidFill>
              <a:latin typeface="Times New Roman - 30"/>
            </a:endParaRPr>
          </a:p>
        </p:txBody>
      </p:sp>
      <p:cxnSp>
        <p:nvCxnSpPr>
          <p:cNvPr id="6" name="Straight Connector 5">
            <a:extLst>
              <a:ext uri="{FF2B5EF4-FFF2-40B4-BE49-F238E27FC236}">
                <a16:creationId xmlns:a16="http://schemas.microsoft.com/office/drawing/2014/main" id="{DBFD28BA-A9AB-4D67-83F8-B569F2416932}"/>
              </a:ext>
            </a:extLst>
          </p:cNvPr>
          <p:cNvCxnSpPr>
            <a:cxnSpLocks/>
          </p:cNvCxnSpPr>
          <p:nvPr/>
        </p:nvCxnSpPr>
        <p:spPr>
          <a:xfrm>
            <a:off x="248307" y="3662855"/>
            <a:ext cx="96449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34A699A-379E-459F-B990-1E543932D93E}"/>
              </a:ext>
            </a:extLst>
          </p:cNvPr>
          <p:cNvSpPr txBox="1"/>
          <p:nvPr/>
        </p:nvSpPr>
        <p:spPr>
          <a:xfrm>
            <a:off x="254437" y="3970631"/>
            <a:ext cx="9651123" cy="3231654"/>
          </a:xfrm>
          <a:prstGeom prst="rect">
            <a:avLst/>
          </a:prstGeom>
          <a:noFill/>
        </p:spPr>
        <p:txBody>
          <a:bodyPr wrap="square">
            <a:spAutoFit/>
          </a:bodyPr>
          <a:lstStyle/>
          <a:p>
            <a:r>
              <a:rPr lang="fr-FR" sz="2400" u="sng" dirty="0">
                <a:solidFill>
                  <a:srgbClr val="000000"/>
                </a:solidFill>
              </a:rPr>
              <a:t>La division des nombres décimaux</a:t>
            </a:r>
            <a:endParaRPr lang="en-CA" sz="2400" u="sng" dirty="0">
              <a:solidFill>
                <a:srgbClr val="000000"/>
              </a:solidFill>
            </a:endParaRPr>
          </a:p>
          <a:p>
            <a:endParaRPr lang="en-CA" sz="2000" dirty="0">
              <a:solidFill>
                <a:srgbClr val="000000"/>
              </a:solidFill>
            </a:endParaRPr>
          </a:p>
          <a:p>
            <a:r>
              <a:rPr lang="en-CA" sz="2000" dirty="0" err="1">
                <a:solidFill>
                  <a:srgbClr val="000000"/>
                </a:solidFill>
              </a:rPr>
              <a:t>En</a:t>
            </a:r>
            <a:r>
              <a:rPr lang="en-CA" sz="2000" dirty="0">
                <a:solidFill>
                  <a:srgbClr val="000000"/>
                </a:solidFill>
              </a:rPr>
              <a:t> </a:t>
            </a:r>
            <a:r>
              <a:rPr lang="en-CA" sz="2000" dirty="0" err="1">
                <a:solidFill>
                  <a:srgbClr val="000000"/>
                </a:solidFill>
              </a:rPr>
              <a:t>dyades</a:t>
            </a:r>
            <a:r>
              <a:rPr lang="en-CA" sz="2000" dirty="0">
                <a:solidFill>
                  <a:srgbClr val="000000"/>
                </a:solidFill>
              </a:rPr>
              <a:t> </a:t>
            </a:r>
            <a:r>
              <a:rPr lang="en-CA" sz="2000" dirty="0" err="1">
                <a:solidFill>
                  <a:srgbClr val="000000"/>
                </a:solidFill>
              </a:rPr>
              <a:t>compléter</a:t>
            </a:r>
            <a:r>
              <a:rPr lang="en-CA" sz="2000" dirty="0">
                <a:solidFill>
                  <a:srgbClr val="000000"/>
                </a:solidFill>
              </a:rPr>
              <a:t> </a:t>
            </a:r>
            <a:r>
              <a:rPr lang="en-CA" sz="2000" b="1" dirty="0" err="1">
                <a:solidFill>
                  <a:srgbClr val="000000"/>
                </a:solidFill>
              </a:rPr>
              <a:t>l’explore</a:t>
            </a:r>
            <a:r>
              <a:rPr lang="en-CA" sz="2000" dirty="0">
                <a:solidFill>
                  <a:srgbClr val="000000"/>
                </a:solidFill>
              </a:rPr>
              <a:t> à la page 104 (</a:t>
            </a:r>
            <a:r>
              <a:rPr lang="en-CA" sz="2000" dirty="0" err="1">
                <a:solidFill>
                  <a:srgbClr val="000000"/>
                </a:solidFill>
              </a:rPr>
              <a:t>texte</a:t>
            </a:r>
            <a:r>
              <a:rPr lang="en-CA" sz="2000" dirty="0">
                <a:solidFill>
                  <a:srgbClr val="000000"/>
                </a:solidFill>
              </a:rPr>
              <a:t> de maths) – </a:t>
            </a:r>
            <a:r>
              <a:rPr lang="en-CA" sz="2000" dirty="0" err="1">
                <a:solidFill>
                  <a:srgbClr val="000000"/>
                </a:solidFill>
              </a:rPr>
              <a:t>tu</a:t>
            </a:r>
            <a:r>
              <a:rPr lang="en-CA" sz="2000" dirty="0">
                <a:solidFill>
                  <a:srgbClr val="000000"/>
                </a:solidFill>
              </a:rPr>
              <a:t> as </a:t>
            </a:r>
            <a:r>
              <a:rPr lang="en-CA" sz="2000" dirty="0" err="1">
                <a:solidFill>
                  <a:srgbClr val="000000"/>
                </a:solidFill>
              </a:rPr>
              <a:t>besoin</a:t>
            </a:r>
            <a:r>
              <a:rPr lang="en-CA" sz="2000" dirty="0">
                <a:solidFill>
                  <a:srgbClr val="000000"/>
                </a:solidFill>
              </a:rPr>
              <a:t> le </a:t>
            </a:r>
            <a:r>
              <a:rPr lang="en-CA" sz="2000" b="1" dirty="0">
                <a:solidFill>
                  <a:srgbClr val="000000"/>
                </a:solidFill>
              </a:rPr>
              <a:t>papier </a:t>
            </a:r>
            <a:r>
              <a:rPr lang="en-CA" sz="2000" b="1" dirty="0" err="1">
                <a:solidFill>
                  <a:srgbClr val="000000"/>
                </a:solidFill>
              </a:rPr>
              <a:t>quadrillé</a:t>
            </a:r>
            <a:r>
              <a:rPr lang="en-CA" sz="2000" b="1" dirty="0">
                <a:solidFill>
                  <a:srgbClr val="000000"/>
                </a:solidFill>
              </a:rPr>
              <a:t> </a:t>
            </a:r>
            <a:r>
              <a:rPr lang="en-CA" sz="2000" dirty="0">
                <a:solidFill>
                  <a:srgbClr val="000000"/>
                </a:solidFill>
              </a:rPr>
              <a:t>et </a:t>
            </a:r>
            <a:r>
              <a:rPr lang="en-CA" sz="2000" b="1" dirty="0">
                <a:solidFill>
                  <a:srgbClr val="000000"/>
                </a:solidFill>
              </a:rPr>
              <a:t>le matériel de bases dix</a:t>
            </a:r>
            <a:r>
              <a:rPr lang="en-CA" sz="2000" dirty="0">
                <a:solidFill>
                  <a:srgbClr val="000000"/>
                </a:solidFill>
              </a:rPr>
              <a:t>.</a:t>
            </a:r>
          </a:p>
          <a:p>
            <a:endParaRPr lang="en-CA" sz="2000" dirty="0">
              <a:solidFill>
                <a:srgbClr val="000000"/>
              </a:solidFill>
            </a:endParaRPr>
          </a:p>
          <a:p>
            <a:r>
              <a:rPr lang="fr-FR" sz="2000" dirty="0">
                <a:solidFill>
                  <a:srgbClr val="000000"/>
                </a:solidFill>
              </a:rPr>
              <a:t>Mario achète 1,44 m de ruban pour faire un projet d`artisanat.  Il doit couper le ruban</a:t>
            </a:r>
          </a:p>
          <a:p>
            <a:r>
              <a:rPr lang="fr-FR" sz="2000" dirty="0">
                <a:solidFill>
                  <a:srgbClr val="000000"/>
                </a:solidFill>
              </a:rPr>
              <a:t>en segments de 0,6 m.  Combien de segments de 0,6 m peut-il couper?</a:t>
            </a:r>
            <a:endParaRPr lang="en-CA" sz="2000" dirty="0">
              <a:solidFill>
                <a:srgbClr val="000000"/>
              </a:solidFill>
            </a:endParaRPr>
          </a:p>
          <a:p>
            <a:endParaRPr lang="en-CA" sz="2000" dirty="0">
              <a:solidFill>
                <a:srgbClr val="000000"/>
              </a:solidFill>
            </a:endParaRPr>
          </a:p>
          <a:p>
            <a:r>
              <a:rPr lang="en-CA" sz="2000" dirty="0" err="1">
                <a:solidFill>
                  <a:srgbClr val="000000"/>
                </a:solidFill>
              </a:rPr>
              <a:t>Maintenant</a:t>
            </a:r>
            <a:r>
              <a:rPr lang="en-CA" sz="2000" dirty="0">
                <a:solidFill>
                  <a:srgbClr val="000000"/>
                </a:solidFill>
              </a:rPr>
              <a:t> </a:t>
            </a:r>
            <a:r>
              <a:rPr lang="en-CA" sz="2000" b="1" dirty="0">
                <a:solidFill>
                  <a:srgbClr val="000000"/>
                </a:solidFill>
              </a:rPr>
              <a:t>lire</a:t>
            </a:r>
            <a:r>
              <a:rPr lang="en-CA" sz="2000" dirty="0">
                <a:solidFill>
                  <a:srgbClr val="000000"/>
                </a:solidFill>
              </a:rPr>
              <a:t> le </a:t>
            </a:r>
            <a:r>
              <a:rPr lang="en-CA" sz="2000" b="1" dirty="0" err="1">
                <a:solidFill>
                  <a:srgbClr val="000000"/>
                </a:solidFill>
              </a:rPr>
              <a:t>découvre</a:t>
            </a:r>
            <a:r>
              <a:rPr lang="en-CA" sz="2000" dirty="0">
                <a:solidFill>
                  <a:srgbClr val="000000"/>
                </a:solidFill>
              </a:rPr>
              <a:t> (</a:t>
            </a:r>
            <a:r>
              <a:rPr lang="en-CA" sz="2000" dirty="0" err="1">
                <a:solidFill>
                  <a:srgbClr val="000000"/>
                </a:solidFill>
              </a:rPr>
              <a:t>pgs</a:t>
            </a:r>
            <a:r>
              <a:rPr lang="en-CA" sz="2000" dirty="0">
                <a:solidFill>
                  <a:srgbClr val="000000"/>
                </a:solidFill>
              </a:rPr>
              <a:t> 104-105) </a:t>
            </a:r>
            <a:r>
              <a:rPr lang="en-CA" sz="2000" b="1" dirty="0">
                <a:solidFill>
                  <a:srgbClr val="000000"/>
                </a:solidFill>
              </a:rPr>
              <a:t>Copier/</a:t>
            </a:r>
            <a:r>
              <a:rPr lang="en-CA" sz="2000" b="1" dirty="0" err="1">
                <a:solidFill>
                  <a:srgbClr val="000000"/>
                </a:solidFill>
              </a:rPr>
              <a:t>dessiner</a:t>
            </a:r>
            <a:r>
              <a:rPr lang="en-CA" sz="2000" b="1" dirty="0">
                <a:solidFill>
                  <a:srgbClr val="000000"/>
                </a:solidFill>
              </a:rPr>
              <a:t> </a:t>
            </a:r>
            <a:r>
              <a:rPr lang="en-CA" sz="2000" dirty="0">
                <a:solidFill>
                  <a:srgbClr val="000000"/>
                </a:solidFill>
              </a:rPr>
              <a:t>les </a:t>
            </a:r>
            <a:r>
              <a:rPr lang="en-CA" sz="2000" dirty="0" err="1">
                <a:solidFill>
                  <a:srgbClr val="000000"/>
                </a:solidFill>
              </a:rPr>
              <a:t>exemples</a:t>
            </a:r>
            <a:r>
              <a:rPr lang="en-CA" sz="2000" dirty="0">
                <a:solidFill>
                  <a:srgbClr val="000000"/>
                </a:solidFill>
              </a:rPr>
              <a:t> dans ton cahier de maths.  </a:t>
            </a:r>
          </a:p>
        </p:txBody>
      </p:sp>
    </p:spTree>
    <p:extLst>
      <p:ext uri="{BB962C8B-B14F-4D97-AF65-F5344CB8AC3E}">
        <p14:creationId xmlns:p14="http://schemas.microsoft.com/office/powerpoint/2010/main" val="380465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907" y="304776"/>
            <a:ext cx="8763000" cy="4834820"/>
          </a:xfrm>
        </p:spPr>
        <p:txBody>
          <a:bodyPr>
            <a:normAutofit fontScale="85000" lnSpcReduction="20000"/>
          </a:bodyPr>
          <a:lstStyle/>
          <a:p>
            <a:pPr marL="0" indent="0">
              <a:buNone/>
            </a:pPr>
            <a:r>
              <a:rPr lang="en-CA" sz="3500" dirty="0"/>
              <a:t>Here are 2 ways to divide decimal numbers </a:t>
            </a:r>
          </a:p>
          <a:p>
            <a:pPr marL="0" indent="0">
              <a:buNone/>
            </a:pPr>
            <a:endParaRPr lang="fr-FR" sz="1700" b="1" dirty="0">
              <a:solidFill>
                <a:srgbClr val="000000"/>
              </a:solidFill>
            </a:endParaRPr>
          </a:p>
          <a:p>
            <a:pPr marL="457200" indent="-457200">
              <a:buAutoNum type="arabicParenR"/>
            </a:pPr>
            <a:r>
              <a:rPr lang="fr-FR" sz="2400" dirty="0" err="1">
                <a:solidFill>
                  <a:srgbClr val="000000"/>
                </a:solidFill>
              </a:rPr>
              <a:t>Using</a:t>
            </a:r>
            <a:r>
              <a:rPr lang="fr-FR" sz="2400" dirty="0">
                <a:solidFill>
                  <a:srgbClr val="000000"/>
                </a:solidFill>
              </a:rPr>
              <a:t> Base </a:t>
            </a:r>
            <a:r>
              <a:rPr lang="fr-FR" sz="2400" dirty="0" err="1">
                <a:solidFill>
                  <a:srgbClr val="000000"/>
                </a:solidFill>
              </a:rPr>
              <a:t>Ten</a:t>
            </a:r>
            <a:r>
              <a:rPr lang="fr-FR" sz="2400" dirty="0">
                <a:solidFill>
                  <a:srgbClr val="000000"/>
                </a:solidFill>
              </a:rPr>
              <a:t> Blocks to </a:t>
            </a:r>
            <a:r>
              <a:rPr lang="fr-FR" sz="2400" dirty="0" err="1">
                <a:solidFill>
                  <a:srgbClr val="000000"/>
                </a:solidFill>
              </a:rPr>
              <a:t>divide</a:t>
            </a:r>
            <a:r>
              <a:rPr lang="fr-FR" sz="2400" dirty="0">
                <a:solidFill>
                  <a:srgbClr val="000000"/>
                </a:solidFill>
              </a:rPr>
              <a:t>. </a:t>
            </a:r>
          </a:p>
          <a:p>
            <a:pPr marL="0" indent="0">
              <a:buNone/>
            </a:pPr>
            <a:endParaRPr lang="fr-FR" sz="2000" dirty="0">
              <a:solidFill>
                <a:srgbClr val="000000"/>
              </a:solidFill>
            </a:endParaRPr>
          </a:p>
          <a:p>
            <a:pPr marL="0" indent="0">
              <a:buNone/>
            </a:pPr>
            <a:r>
              <a:rPr lang="fr-FR" sz="2000" dirty="0">
                <a:latin typeface="+mn-lt"/>
              </a:rPr>
              <a:t> </a:t>
            </a:r>
          </a:p>
          <a:p>
            <a:pPr marL="0" indent="0">
              <a:buNone/>
            </a:pPr>
            <a:endParaRPr lang="fr-FR" sz="2000" dirty="0"/>
          </a:p>
          <a:p>
            <a:pPr marL="0" indent="0">
              <a:buNone/>
            </a:pPr>
            <a:r>
              <a:rPr lang="fr-FR" sz="2000" dirty="0">
                <a:latin typeface="+mn-lt"/>
              </a:rPr>
              <a:t>	</a:t>
            </a:r>
          </a:p>
          <a:p>
            <a:pPr marL="0" indent="0">
              <a:buNone/>
            </a:pPr>
            <a:endParaRPr lang="fr-FR" sz="2000" dirty="0"/>
          </a:p>
          <a:p>
            <a:pPr marL="0" indent="0">
              <a:buNone/>
            </a:pPr>
            <a:endParaRPr lang="fr-FR" sz="2000" dirty="0">
              <a:latin typeface="+mn-lt"/>
            </a:endParaRPr>
          </a:p>
          <a:p>
            <a:pPr marL="0" indent="0">
              <a:buNone/>
            </a:pPr>
            <a:r>
              <a:rPr lang="fr-FR" sz="2000" dirty="0">
                <a:latin typeface="+mn-lt"/>
              </a:rPr>
              <a:t>	8.4  ÷  3.5 = 2.4</a:t>
            </a:r>
            <a:endParaRPr lang="fr-FR" sz="2000" b="1" dirty="0">
              <a:solidFill>
                <a:srgbClr val="000000"/>
              </a:solidFill>
            </a:endParaRPr>
          </a:p>
          <a:p>
            <a:pPr marL="0" indent="0">
              <a:buNone/>
            </a:pPr>
            <a:endParaRPr lang="fr-FR" sz="2000" b="1" dirty="0">
              <a:solidFill>
                <a:srgbClr val="000000"/>
              </a:solidFill>
            </a:endParaRPr>
          </a:p>
          <a:p>
            <a:pPr marL="0" indent="0">
              <a:buNone/>
            </a:pPr>
            <a:endParaRPr lang="fr-FR" sz="2000" dirty="0">
              <a:solidFill>
                <a:srgbClr val="000000"/>
              </a:solidFill>
            </a:endParaRPr>
          </a:p>
          <a:p>
            <a:pPr marL="0" indent="0">
              <a:buNone/>
            </a:pPr>
            <a:endParaRPr lang="fr-FR" sz="2000" dirty="0">
              <a:solidFill>
                <a:srgbClr val="000000"/>
              </a:solidFill>
            </a:endParaRPr>
          </a:p>
          <a:p>
            <a:endParaRPr lang="fr-FR" sz="2000" dirty="0">
              <a:solidFill>
                <a:srgbClr val="000000"/>
              </a:solidFill>
            </a:endParaRPr>
          </a:p>
          <a:p>
            <a:pPr marL="0" indent="0">
              <a:buNone/>
            </a:pPr>
            <a:endParaRPr lang="fr-FR" sz="2000" dirty="0">
              <a:solidFill>
                <a:srgbClr val="000000"/>
              </a:solidFill>
              <a:latin typeface="Times New Roman - 43"/>
            </a:endParaRPr>
          </a:p>
          <a:p>
            <a:pPr marL="0" indent="0">
              <a:buNone/>
            </a:pPr>
            <a:r>
              <a:rPr lang="en-CA" sz="2000" b="1" dirty="0">
                <a:solidFill>
                  <a:srgbClr val="000000"/>
                </a:solidFill>
                <a:latin typeface="Times New Roman - 43"/>
              </a:rPr>
              <a:t>                </a:t>
            </a:r>
            <a:r>
              <a:rPr lang="fr-FR" sz="2000" dirty="0">
                <a:solidFill>
                  <a:srgbClr val="000000"/>
                </a:solidFill>
                <a:latin typeface="Times New Roman - 43"/>
              </a:rPr>
              <a:t>                                             </a:t>
            </a:r>
            <a:endParaRPr lang="en-CA" sz="2000" b="1" dirty="0">
              <a:solidFill>
                <a:srgbClr val="000000"/>
              </a:solidFill>
              <a:latin typeface="Times New Roman - 43"/>
            </a:endParaRPr>
          </a:p>
          <a:p>
            <a:endParaRPr lang="en-CA" dirty="0"/>
          </a:p>
        </p:txBody>
      </p:sp>
      <p:pic>
        <p:nvPicPr>
          <p:cNvPr id="4" name="Picture 3">
            <a:extLst>
              <a:ext uri="{FF2B5EF4-FFF2-40B4-BE49-F238E27FC236}">
                <a16:creationId xmlns:a16="http://schemas.microsoft.com/office/drawing/2014/main" id="{1FC18EF8-9670-4A83-9152-0E25EE9EBAF9}"/>
              </a:ext>
            </a:extLst>
          </p:cNvPr>
          <p:cNvPicPr>
            <a:picLocks noChangeAspect="1"/>
          </p:cNvPicPr>
          <p:nvPr/>
        </p:nvPicPr>
        <p:blipFill>
          <a:blip r:embed="rId2"/>
          <a:stretch>
            <a:fillRect/>
          </a:stretch>
        </p:blipFill>
        <p:spPr>
          <a:xfrm>
            <a:off x="3756519" y="1230040"/>
            <a:ext cx="2962275" cy="4171950"/>
          </a:xfrm>
          <a:prstGeom prst="rect">
            <a:avLst/>
          </a:prstGeom>
        </p:spPr>
      </p:pic>
      <p:sp>
        <p:nvSpPr>
          <p:cNvPr id="6" name="TextBox 5">
            <a:extLst>
              <a:ext uri="{FF2B5EF4-FFF2-40B4-BE49-F238E27FC236}">
                <a16:creationId xmlns:a16="http://schemas.microsoft.com/office/drawing/2014/main" id="{94F8C7FC-42FA-4AAA-9C92-A74A4C9A1122}"/>
              </a:ext>
            </a:extLst>
          </p:cNvPr>
          <p:cNvSpPr txBox="1"/>
          <p:nvPr/>
        </p:nvSpPr>
        <p:spPr>
          <a:xfrm>
            <a:off x="456762" y="5401990"/>
            <a:ext cx="8287845" cy="1754326"/>
          </a:xfrm>
          <a:prstGeom prst="rect">
            <a:avLst/>
          </a:prstGeom>
          <a:noFill/>
        </p:spPr>
        <p:txBody>
          <a:bodyPr wrap="square">
            <a:spAutoFit/>
          </a:bodyPr>
          <a:lstStyle/>
          <a:p>
            <a:r>
              <a:rPr lang="en-CA" sz="3000" dirty="0" err="1">
                <a:solidFill>
                  <a:srgbClr val="000000"/>
                </a:solidFill>
              </a:rPr>
              <a:t>Voici</a:t>
            </a:r>
            <a:r>
              <a:rPr lang="en-CA" sz="3000" dirty="0">
                <a:solidFill>
                  <a:srgbClr val="000000"/>
                </a:solidFill>
              </a:rPr>
              <a:t> trois manières pour </a:t>
            </a:r>
            <a:r>
              <a:rPr lang="en-CA" sz="3000" dirty="0" err="1">
                <a:solidFill>
                  <a:srgbClr val="000000"/>
                </a:solidFill>
              </a:rPr>
              <a:t>diviser</a:t>
            </a:r>
            <a:r>
              <a:rPr lang="en-CA" sz="3000" dirty="0">
                <a:solidFill>
                  <a:srgbClr val="000000"/>
                </a:solidFill>
              </a:rPr>
              <a:t> les </a:t>
            </a:r>
            <a:r>
              <a:rPr lang="en-CA" sz="3000" dirty="0" err="1">
                <a:solidFill>
                  <a:srgbClr val="000000"/>
                </a:solidFill>
              </a:rPr>
              <a:t>nombres</a:t>
            </a:r>
            <a:r>
              <a:rPr lang="en-CA" sz="3000" dirty="0">
                <a:solidFill>
                  <a:srgbClr val="000000"/>
                </a:solidFill>
              </a:rPr>
              <a:t> </a:t>
            </a:r>
            <a:r>
              <a:rPr lang="en-CA" sz="3000" dirty="0" err="1">
                <a:solidFill>
                  <a:srgbClr val="000000"/>
                </a:solidFill>
              </a:rPr>
              <a:t>décimaux</a:t>
            </a:r>
            <a:endParaRPr lang="en-CA" sz="3000" dirty="0">
              <a:solidFill>
                <a:srgbClr val="000000"/>
              </a:solidFill>
            </a:endParaRPr>
          </a:p>
          <a:p>
            <a:r>
              <a:rPr lang="fr-FR" sz="2000" dirty="0">
                <a:solidFill>
                  <a:srgbClr val="000000"/>
                </a:solidFill>
              </a:rPr>
              <a:t>1) Utiliser le matériel de bases dix. </a:t>
            </a:r>
          </a:p>
          <a:p>
            <a:endParaRPr lang="en-CA" sz="2800" dirty="0">
              <a:solidFill>
                <a:srgbClr val="000000"/>
              </a:solidFill>
            </a:endParaRPr>
          </a:p>
        </p:txBody>
      </p:sp>
      <p:cxnSp>
        <p:nvCxnSpPr>
          <p:cNvPr id="7" name="Straight Connector 6">
            <a:extLst>
              <a:ext uri="{FF2B5EF4-FFF2-40B4-BE49-F238E27FC236}">
                <a16:creationId xmlns:a16="http://schemas.microsoft.com/office/drawing/2014/main" id="{43CA3EE7-999A-42B1-B16F-7C0FD9A1C5EA}"/>
              </a:ext>
            </a:extLst>
          </p:cNvPr>
          <p:cNvCxnSpPr>
            <a:cxnSpLocks/>
          </p:cNvCxnSpPr>
          <p:nvPr/>
        </p:nvCxnSpPr>
        <p:spPr>
          <a:xfrm>
            <a:off x="257503" y="5365204"/>
            <a:ext cx="96449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09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2330-728E-45CD-A5B7-448A02C2DA66}"/>
              </a:ext>
            </a:extLst>
          </p:cNvPr>
          <p:cNvSpPr>
            <a:spLocks noGrp="1"/>
          </p:cNvSpPr>
          <p:nvPr>
            <p:ph type="title"/>
          </p:nvPr>
        </p:nvSpPr>
        <p:spPr>
          <a:xfrm>
            <a:off x="404210" y="153447"/>
            <a:ext cx="8763000" cy="1472848"/>
          </a:xfrm>
        </p:spPr>
        <p:txBody>
          <a:bodyPr>
            <a:normAutofit fontScale="90000"/>
          </a:bodyPr>
          <a:lstStyle/>
          <a:p>
            <a:r>
              <a:rPr lang="fr-CA" sz="2800" dirty="0">
                <a:latin typeface="+mn-lt"/>
              </a:rPr>
              <a:t>Solve the </a:t>
            </a:r>
            <a:r>
              <a:rPr lang="fr-CA" sz="2800" dirty="0" err="1">
                <a:latin typeface="+mn-lt"/>
              </a:rPr>
              <a:t>following</a:t>
            </a:r>
            <a:r>
              <a:rPr lang="fr-CA" sz="2800" dirty="0">
                <a:latin typeface="+mn-lt"/>
              </a:rPr>
              <a:t> </a:t>
            </a:r>
            <a:r>
              <a:rPr lang="fr-CA" sz="2800" dirty="0" err="1">
                <a:latin typeface="+mn-lt"/>
              </a:rPr>
              <a:t>using</a:t>
            </a:r>
            <a:r>
              <a:rPr lang="fr-CA" sz="2800" dirty="0">
                <a:latin typeface="+mn-lt"/>
              </a:rPr>
              <a:t> Base 10 blocks: 11.18 </a:t>
            </a:r>
            <a:r>
              <a:rPr lang="fr-FR" sz="2800" dirty="0">
                <a:latin typeface="+mn-lt"/>
              </a:rPr>
              <a:t> ÷ 2.6</a:t>
            </a:r>
            <a:r>
              <a:rPr lang="fr-CA" sz="2800" dirty="0">
                <a:latin typeface="+mn-lt"/>
              </a:rPr>
              <a:t> </a:t>
            </a:r>
            <a:br>
              <a:rPr lang="fr-CA" sz="2800" dirty="0">
                <a:latin typeface="+mn-lt"/>
              </a:rPr>
            </a:br>
            <a:br>
              <a:rPr lang="fr-CA" sz="2800" dirty="0">
                <a:latin typeface="+mn-lt"/>
              </a:rPr>
            </a:br>
            <a:r>
              <a:rPr lang="fr-CA" sz="2800" dirty="0">
                <a:latin typeface="+mn-lt"/>
              </a:rPr>
              <a:t>Résous l’équation suivante avec le matériel base 10: 11.18 </a:t>
            </a:r>
            <a:r>
              <a:rPr lang="fr-FR" sz="2800" dirty="0">
                <a:latin typeface="+mn-lt"/>
              </a:rPr>
              <a:t> ÷ 2.6</a:t>
            </a:r>
            <a:r>
              <a:rPr lang="fr-CA" sz="2800" dirty="0">
                <a:latin typeface="+mn-lt"/>
              </a:rPr>
              <a:t> </a:t>
            </a:r>
            <a:endParaRPr lang="en-US" sz="2800" dirty="0">
              <a:latin typeface="+mn-lt"/>
            </a:endParaRPr>
          </a:p>
        </p:txBody>
      </p:sp>
      <p:pic>
        <p:nvPicPr>
          <p:cNvPr id="4" name="Picture 3">
            <a:extLst>
              <a:ext uri="{FF2B5EF4-FFF2-40B4-BE49-F238E27FC236}">
                <a16:creationId xmlns:a16="http://schemas.microsoft.com/office/drawing/2014/main" id="{868B4565-7990-464D-837F-011BF83843A2}"/>
              </a:ext>
            </a:extLst>
          </p:cNvPr>
          <p:cNvPicPr>
            <a:picLocks noChangeAspect="1"/>
          </p:cNvPicPr>
          <p:nvPr/>
        </p:nvPicPr>
        <p:blipFill>
          <a:blip r:embed="rId2"/>
          <a:stretch>
            <a:fillRect/>
          </a:stretch>
        </p:blipFill>
        <p:spPr>
          <a:xfrm>
            <a:off x="86696" y="879568"/>
            <a:ext cx="9669094" cy="36579"/>
          </a:xfrm>
          <a:prstGeom prst="rect">
            <a:avLst/>
          </a:prstGeom>
        </p:spPr>
      </p:pic>
      <p:pic>
        <p:nvPicPr>
          <p:cNvPr id="5" name="Picture 4">
            <a:extLst>
              <a:ext uri="{FF2B5EF4-FFF2-40B4-BE49-F238E27FC236}">
                <a16:creationId xmlns:a16="http://schemas.microsoft.com/office/drawing/2014/main" id="{669ED36A-2A3C-4E41-B73F-6DF0FC097AED}"/>
              </a:ext>
            </a:extLst>
          </p:cNvPr>
          <p:cNvPicPr>
            <a:picLocks noChangeAspect="1"/>
          </p:cNvPicPr>
          <p:nvPr/>
        </p:nvPicPr>
        <p:blipFill>
          <a:blip r:embed="rId3"/>
          <a:stretch>
            <a:fillRect/>
          </a:stretch>
        </p:blipFill>
        <p:spPr>
          <a:xfrm>
            <a:off x="7070499" y="1552232"/>
            <a:ext cx="2414225" cy="5797798"/>
          </a:xfrm>
          <a:prstGeom prst="rect">
            <a:avLst/>
          </a:prstGeom>
        </p:spPr>
      </p:pic>
    </p:spTree>
    <p:extLst>
      <p:ext uri="{BB962C8B-B14F-4D97-AF65-F5344CB8AC3E}">
        <p14:creationId xmlns:p14="http://schemas.microsoft.com/office/powerpoint/2010/main" val="290220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94E910-8D57-40D5-9E04-B8FC4C96A8C5}"/>
              </a:ext>
            </a:extLst>
          </p:cNvPr>
          <p:cNvSpPr txBox="1"/>
          <p:nvPr/>
        </p:nvSpPr>
        <p:spPr>
          <a:xfrm>
            <a:off x="292538" y="465239"/>
            <a:ext cx="9574924" cy="2308324"/>
          </a:xfrm>
          <a:prstGeom prst="rect">
            <a:avLst/>
          </a:prstGeom>
          <a:noFill/>
        </p:spPr>
        <p:txBody>
          <a:bodyPr wrap="square" rtlCol="0">
            <a:spAutoFit/>
          </a:bodyPr>
          <a:lstStyle/>
          <a:p>
            <a:r>
              <a:rPr lang="fr-FR" sz="1800" dirty="0">
                <a:latin typeface="+mn-lt"/>
              </a:rPr>
              <a:t>2) </a:t>
            </a:r>
            <a:r>
              <a:rPr lang="fr-FR" sz="1800" b="1" dirty="0">
                <a:latin typeface="+mn-lt"/>
              </a:rPr>
              <a:t>Use</a:t>
            </a:r>
            <a:r>
              <a:rPr lang="fr-FR" sz="1800" dirty="0">
                <a:latin typeface="+mn-lt"/>
              </a:rPr>
              <a:t> </a:t>
            </a:r>
            <a:r>
              <a:rPr lang="fr-FR" sz="1800" dirty="0" err="1">
                <a:latin typeface="+mn-lt"/>
              </a:rPr>
              <a:t>whole</a:t>
            </a:r>
            <a:r>
              <a:rPr lang="fr-FR" sz="1800" dirty="0">
                <a:latin typeface="+mn-lt"/>
              </a:rPr>
              <a:t> </a:t>
            </a:r>
            <a:r>
              <a:rPr lang="fr-FR" sz="1800" dirty="0" err="1">
                <a:latin typeface="+mn-lt"/>
              </a:rPr>
              <a:t>numbers</a:t>
            </a:r>
            <a:r>
              <a:rPr lang="fr-FR" sz="1800" dirty="0">
                <a:latin typeface="+mn-lt"/>
              </a:rPr>
              <a:t> to </a:t>
            </a:r>
            <a:r>
              <a:rPr lang="fr-FR" sz="1800" dirty="0" err="1">
                <a:latin typeface="+mn-lt"/>
              </a:rPr>
              <a:t>divide</a:t>
            </a:r>
            <a:r>
              <a:rPr lang="fr-FR" sz="1800" dirty="0">
                <a:latin typeface="+mn-lt"/>
              </a:rPr>
              <a:t>, </a:t>
            </a:r>
            <a:r>
              <a:rPr lang="fr-FR" sz="1800" dirty="0" err="1">
                <a:latin typeface="+mn-lt"/>
              </a:rPr>
              <a:t>then</a:t>
            </a:r>
            <a:r>
              <a:rPr lang="fr-FR" sz="1800" dirty="0">
                <a:latin typeface="+mn-lt"/>
              </a:rPr>
              <a:t> place the </a:t>
            </a:r>
            <a:r>
              <a:rPr lang="fr-FR" sz="1800" dirty="0" err="1">
                <a:latin typeface="+mn-lt"/>
              </a:rPr>
              <a:t>decimal</a:t>
            </a:r>
            <a:r>
              <a:rPr lang="fr-FR" sz="1800" dirty="0">
                <a:latin typeface="+mn-lt"/>
              </a:rPr>
              <a:t> point </a:t>
            </a:r>
            <a:r>
              <a:rPr lang="fr-FR" sz="1800" dirty="0" err="1">
                <a:latin typeface="+mn-lt"/>
              </a:rPr>
              <a:t>into</a:t>
            </a:r>
            <a:r>
              <a:rPr lang="fr-FR" sz="1800" dirty="0">
                <a:latin typeface="+mn-lt"/>
              </a:rPr>
              <a:t> the </a:t>
            </a:r>
            <a:r>
              <a:rPr lang="fr-FR" sz="1800" dirty="0" err="1">
                <a:latin typeface="+mn-lt"/>
              </a:rPr>
              <a:t>answer</a:t>
            </a:r>
            <a:r>
              <a:rPr lang="fr-FR" dirty="0"/>
              <a:t> </a:t>
            </a:r>
            <a:r>
              <a:rPr lang="fr-FR" sz="1800" dirty="0" err="1">
                <a:latin typeface="+mn-lt"/>
              </a:rPr>
              <a:t>using</a:t>
            </a:r>
            <a:r>
              <a:rPr lang="fr-FR" sz="1800" dirty="0">
                <a:latin typeface="+mn-lt"/>
              </a:rPr>
              <a:t> </a:t>
            </a:r>
            <a:r>
              <a:rPr lang="fr-FR" dirty="0"/>
              <a:t>an e</a:t>
            </a:r>
            <a:r>
              <a:rPr lang="fr-FR" sz="1800" dirty="0">
                <a:latin typeface="+mn-lt"/>
              </a:rPr>
              <a:t>stimation. </a:t>
            </a:r>
            <a:br>
              <a:rPr lang="fr-FR" sz="1800" dirty="0">
                <a:latin typeface="+mn-lt"/>
              </a:rPr>
            </a:br>
            <a:r>
              <a:rPr lang="fr-FR" sz="1800" dirty="0">
                <a:latin typeface="+mn-lt"/>
              </a:rPr>
              <a:t>                                 8.4  ÷  3.5 = _____</a:t>
            </a:r>
          </a:p>
          <a:p>
            <a:br>
              <a:rPr lang="fr-FR" sz="1800" dirty="0">
                <a:latin typeface="+mn-lt"/>
              </a:rPr>
            </a:br>
            <a:r>
              <a:rPr lang="fr-FR" sz="1800" dirty="0">
                <a:latin typeface="+mn-lt"/>
              </a:rPr>
              <a:t>                                   9  ÷  3  = 3</a:t>
            </a:r>
            <a:br>
              <a:rPr lang="fr-FR" sz="1800" dirty="0">
                <a:latin typeface="+mn-lt"/>
              </a:rPr>
            </a:br>
            <a:br>
              <a:rPr lang="fr-FR" sz="1800" dirty="0">
                <a:latin typeface="+mn-lt"/>
              </a:rPr>
            </a:br>
            <a:r>
              <a:rPr lang="fr-FR" sz="1800" dirty="0">
                <a:latin typeface="+mn-lt"/>
              </a:rPr>
              <a:t>		8.4  ÷  3.5 = 2.4</a:t>
            </a:r>
            <a:br>
              <a:rPr lang="fr-FR" sz="1800" dirty="0">
                <a:latin typeface="+mn-lt"/>
              </a:rPr>
            </a:br>
            <a:br>
              <a:rPr lang="fr-FR" sz="1800" dirty="0">
                <a:latin typeface="+mn-lt"/>
              </a:rPr>
            </a:br>
            <a:r>
              <a:rPr lang="fr-FR" sz="1800" b="1" dirty="0" err="1">
                <a:latin typeface="+mn-lt"/>
              </a:rPr>
              <a:t>See</a:t>
            </a:r>
            <a:r>
              <a:rPr lang="fr-FR" sz="1800" dirty="0">
                <a:latin typeface="+mn-lt"/>
              </a:rPr>
              <a:t> the </a:t>
            </a:r>
            <a:r>
              <a:rPr lang="fr-FR" sz="1800" dirty="0" err="1">
                <a:latin typeface="+mn-lt"/>
              </a:rPr>
              <a:t>example</a:t>
            </a:r>
            <a:r>
              <a:rPr lang="fr-FR" sz="1800" dirty="0">
                <a:latin typeface="+mn-lt"/>
              </a:rPr>
              <a:t> on page 105 math book.</a:t>
            </a:r>
            <a:endParaRPr lang="en-US" dirty="0"/>
          </a:p>
        </p:txBody>
      </p:sp>
      <p:sp>
        <p:nvSpPr>
          <p:cNvPr id="8" name="TextBox 7">
            <a:extLst>
              <a:ext uri="{FF2B5EF4-FFF2-40B4-BE49-F238E27FC236}">
                <a16:creationId xmlns:a16="http://schemas.microsoft.com/office/drawing/2014/main" id="{12FA1A5B-2DFF-4C1E-97BE-7AD17EA9F34D}"/>
              </a:ext>
            </a:extLst>
          </p:cNvPr>
          <p:cNvSpPr txBox="1"/>
          <p:nvPr/>
        </p:nvSpPr>
        <p:spPr>
          <a:xfrm>
            <a:off x="231665" y="4866526"/>
            <a:ext cx="9356834" cy="2585323"/>
          </a:xfrm>
          <a:prstGeom prst="rect">
            <a:avLst/>
          </a:prstGeom>
          <a:noFill/>
        </p:spPr>
        <p:txBody>
          <a:bodyPr wrap="square">
            <a:spAutoFit/>
          </a:bodyPr>
          <a:lstStyle/>
          <a:p>
            <a:pPr marL="0" indent="0">
              <a:buFont typeface="Arial" panose="020B0604020202020204" pitchFamily="34" charset="0"/>
              <a:buNone/>
            </a:pPr>
            <a:r>
              <a:rPr lang="fr-FR" sz="1800" dirty="0">
                <a:solidFill>
                  <a:srgbClr val="000000"/>
                </a:solidFill>
              </a:rPr>
              <a:t>3) </a:t>
            </a:r>
            <a:r>
              <a:rPr lang="fr-FR" sz="1800" b="1" dirty="0">
                <a:solidFill>
                  <a:srgbClr val="000000"/>
                </a:solidFill>
              </a:rPr>
              <a:t>Utiliser</a:t>
            </a:r>
            <a:r>
              <a:rPr lang="fr-FR" sz="1800" dirty="0">
                <a:solidFill>
                  <a:srgbClr val="000000"/>
                </a:solidFill>
              </a:rPr>
              <a:t> des nombres naturels pour diviser et après placer la virgule dans la réponse</a:t>
            </a:r>
            <a:r>
              <a:rPr lang="fr-FR" dirty="0">
                <a:solidFill>
                  <a:srgbClr val="000000"/>
                </a:solidFill>
              </a:rPr>
              <a:t> en faisant la division des nombres naturels (avec une estimation).  </a:t>
            </a:r>
          </a:p>
          <a:p>
            <a:pPr marL="0" indent="0">
              <a:buFont typeface="Arial" panose="020B0604020202020204" pitchFamily="34" charset="0"/>
              <a:buNone/>
            </a:pPr>
            <a:r>
              <a:rPr lang="fr-FR" b="1" dirty="0">
                <a:solidFill>
                  <a:srgbClr val="000000"/>
                </a:solidFill>
              </a:rPr>
              <a:t>                                  </a:t>
            </a:r>
            <a:r>
              <a:rPr lang="fr-FR" dirty="0">
                <a:solidFill>
                  <a:srgbClr val="000000"/>
                </a:solidFill>
              </a:rPr>
              <a:t>8,4  ÷  3,5 = ______</a:t>
            </a:r>
          </a:p>
          <a:p>
            <a:pPr marL="0" indent="0">
              <a:buFont typeface="Arial" panose="020B0604020202020204" pitchFamily="34" charset="0"/>
              <a:buNone/>
            </a:pPr>
            <a:endParaRPr lang="fr-FR" dirty="0">
              <a:solidFill>
                <a:srgbClr val="000000"/>
              </a:solidFill>
            </a:endParaRPr>
          </a:p>
          <a:p>
            <a:pPr marL="0" indent="0">
              <a:buFont typeface="Arial" panose="020B0604020202020204" pitchFamily="34" charset="0"/>
              <a:buNone/>
            </a:pPr>
            <a:r>
              <a:rPr lang="fr-FR" b="1" dirty="0">
                <a:solidFill>
                  <a:srgbClr val="000000"/>
                </a:solidFill>
              </a:rPr>
              <a:t>                                   </a:t>
            </a:r>
            <a:r>
              <a:rPr lang="fr-FR" dirty="0">
                <a:solidFill>
                  <a:srgbClr val="000000"/>
                </a:solidFill>
              </a:rPr>
              <a:t>9  ÷  3  = 3</a:t>
            </a:r>
          </a:p>
          <a:p>
            <a:pPr marL="0" indent="0">
              <a:buFont typeface="Arial" panose="020B0604020202020204" pitchFamily="34" charset="0"/>
              <a:buNone/>
            </a:pPr>
            <a:endParaRPr lang="fr-FR" dirty="0">
              <a:solidFill>
                <a:srgbClr val="000000"/>
              </a:solidFill>
            </a:endParaRPr>
          </a:p>
          <a:p>
            <a:r>
              <a:rPr lang="fr-FR" dirty="0">
                <a:solidFill>
                  <a:srgbClr val="000000"/>
                </a:solidFill>
              </a:rPr>
              <a:t>		</a:t>
            </a:r>
            <a:r>
              <a:rPr lang="fr-FR" sz="1800" dirty="0">
                <a:latin typeface="+mn-lt"/>
              </a:rPr>
              <a:t> 8,4  ÷  3,5 = 2,4</a:t>
            </a:r>
          </a:p>
          <a:p>
            <a:br>
              <a:rPr lang="fr-FR" dirty="0">
                <a:solidFill>
                  <a:srgbClr val="000000"/>
                </a:solidFill>
              </a:rPr>
            </a:br>
            <a:r>
              <a:rPr lang="fr-FR" b="1" dirty="0">
                <a:solidFill>
                  <a:srgbClr val="000000"/>
                </a:solidFill>
              </a:rPr>
              <a:t>Regarder</a:t>
            </a:r>
            <a:r>
              <a:rPr lang="fr-FR" dirty="0">
                <a:solidFill>
                  <a:srgbClr val="000000"/>
                </a:solidFill>
              </a:rPr>
              <a:t> l’exemple à la page 105 (texte de maths).</a:t>
            </a:r>
          </a:p>
        </p:txBody>
      </p:sp>
      <p:cxnSp>
        <p:nvCxnSpPr>
          <p:cNvPr id="9" name="Straight Connector 8">
            <a:extLst>
              <a:ext uri="{FF2B5EF4-FFF2-40B4-BE49-F238E27FC236}">
                <a16:creationId xmlns:a16="http://schemas.microsoft.com/office/drawing/2014/main" id="{43D695CA-9FE1-472C-A837-23A843486EFC}"/>
              </a:ext>
            </a:extLst>
          </p:cNvPr>
          <p:cNvCxnSpPr>
            <a:cxnSpLocks/>
          </p:cNvCxnSpPr>
          <p:nvPr/>
        </p:nvCxnSpPr>
        <p:spPr>
          <a:xfrm>
            <a:off x="87586" y="4661338"/>
            <a:ext cx="964499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6CA655B-26FE-4846-B779-058D5297A48B}"/>
              </a:ext>
            </a:extLst>
          </p:cNvPr>
          <p:cNvPicPr>
            <a:picLocks noChangeAspect="1"/>
          </p:cNvPicPr>
          <p:nvPr/>
        </p:nvPicPr>
        <p:blipFill>
          <a:blip r:embed="rId2"/>
          <a:stretch>
            <a:fillRect/>
          </a:stretch>
        </p:blipFill>
        <p:spPr>
          <a:xfrm>
            <a:off x="5384800" y="783195"/>
            <a:ext cx="2413876" cy="3775550"/>
          </a:xfrm>
          <a:prstGeom prst="rect">
            <a:avLst/>
          </a:prstGeom>
        </p:spPr>
      </p:pic>
    </p:spTree>
    <p:extLst>
      <p:ext uri="{BB962C8B-B14F-4D97-AF65-F5344CB8AC3E}">
        <p14:creationId xmlns:p14="http://schemas.microsoft.com/office/powerpoint/2010/main" val="155959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2330-728E-45CD-A5B7-448A02C2DA66}"/>
              </a:ext>
            </a:extLst>
          </p:cNvPr>
          <p:cNvSpPr>
            <a:spLocks noGrp="1"/>
          </p:cNvSpPr>
          <p:nvPr>
            <p:ph type="title"/>
          </p:nvPr>
        </p:nvSpPr>
        <p:spPr>
          <a:xfrm>
            <a:off x="404210" y="631667"/>
            <a:ext cx="8763000" cy="1472848"/>
          </a:xfrm>
        </p:spPr>
        <p:txBody>
          <a:bodyPr>
            <a:normAutofit fontScale="90000"/>
          </a:bodyPr>
          <a:lstStyle/>
          <a:p>
            <a:r>
              <a:rPr lang="fr-CA" sz="2800" dirty="0">
                <a:latin typeface="+mn-lt"/>
              </a:rPr>
              <a:t>Solve the </a:t>
            </a:r>
            <a:r>
              <a:rPr lang="fr-CA" sz="2800" dirty="0" err="1">
                <a:latin typeface="+mn-lt"/>
              </a:rPr>
              <a:t>following</a:t>
            </a:r>
            <a:r>
              <a:rPr lang="fr-CA" sz="2800" dirty="0">
                <a:latin typeface="+mn-lt"/>
              </a:rPr>
              <a:t> </a:t>
            </a:r>
            <a:r>
              <a:rPr lang="fr-CA" sz="2800" dirty="0" err="1">
                <a:latin typeface="+mn-lt"/>
              </a:rPr>
              <a:t>using</a:t>
            </a:r>
            <a:r>
              <a:rPr lang="fr-CA" sz="2800" dirty="0">
                <a:latin typeface="+mn-lt"/>
              </a:rPr>
              <a:t> long division and an estimation to place the </a:t>
            </a:r>
            <a:r>
              <a:rPr lang="fr-CA" sz="2800" dirty="0" err="1">
                <a:latin typeface="+mn-lt"/>
              </a:rPr>
              <a:t>decimal</a:t>
            </a:r>
            <a:r>
              <a:rPr lang="fr-CA" sz="2800" dirty="0">
                <a:latin typeface="+mn-lt"/>
              </a:rPr>
              <a:t>: 9.9 </a:t>
            </a:r>
            <a:r>
              <a:rPr lang="fr-FR" sz="2800" dirty="0">
                <a:latin typeface="+mn-lt"/>
              </a:rPr>
              <a:t>÷ 4.5</a:t>
            </a:r>
            <a:br>
              <a:rPr lang="fr-FR" sz="2800" dirty="0">
                <a:latin typeface="+mn-lt"/>
              </a:rPr>
            </a:br>
            <a:br>
              <a:rPr lang="fr-CA" sz="2800" dirty="0">
                <a:latin typeface="+mn-lt"/>
              </a:rPr>
            </a:br>
            <a:br>
              <a:rPr lang="fr-CA" sz="2800" dirty="0">
                <a:latin typeface="+mn-lt"/>
              </a:rPr>
            </a:br>
            <a:r>
              <a:rPr lang="fr-CA" sz="2800" dirty="0">
                <a:latin typeface="+mn-lt"/>
              </a:rPr>
              <a:t>Résous l’équation suivante avec la longue division et une estimation pour placer la virgule décimale: 9.9 </a:t>
            </a:r>
            <a:r>
              <a:rPr lang="fr-FR" sz="2800" dirty="0">
                <a:latin typeface="+mn-lt"/>
              </a:rPr>
              <a:t> ÷ 4.5</a:t>
            </a:r>
            <a:r>
              <a:rPr lang="fr-CA" sz="2800" dirty="0">
                <a:latin typeface="+mn-lt"/>
              </a:rPr>
              <a:t> </a:t>
            </a:r>
            <a:endParaRPr lang="en-US" sz="2800" dirty="0">
              <a:latin typeface="+mn-lt"/>
            </a:endParaRPr>
          </a:p>
        </p:txBody>
      </p:sp>
      <p:pic>
        <p:nvPicPr>
          <p:cNvPr id="4" name="Picture 3">
            <a:extLst>
              <a:ext uri="{FF2B5EF4-FFF2-40B4-BE49-F238E27FC236}">
                <a16:creationId xmlns:a16="http://schemas.microsoft.com/office/drawing/2014/main" id="{868B4565-7990-464D-837F-011BF83843A2}"/>
              </a:ext>
            </a:extLst>
          </p:cNvPr>
          <p:cNvPicPr>
            <a:picLocks noChangeAspect="1"/>
          </p:cNvPicPr>
          <p:nvPr/>
        </p:nvPicPr>
        <p:blipFill>
          <a:blip r:embed="rId2"/>
          <a:stretch>
            <a:fillRect/>
          </a:stretch>
        </p:blipFill>
        <p:spPr>
          <a:xfrm>
            <a:off x="86696" y="1331512"/>
            <a:ext cx="9669094" cy="36579"/>
          </a:xfrm>
          <a:prstGeom prst="rect">
            <a:avLst/>
          </a:prstGeom>
        </p:spPr>
      </p:pic>
    </p:spTree>
    <p:extLst>
      <p:ext uri="{BB962C8B-B14F-4D97-AF65-F5344CB8AC3E}">
        <p14:creationId xmlns:p14="http://schemas.microsoft.com/office/powerpoint/2010/main" val="2905991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1043</Words>
  <Application>Microsoft Office PowerPoint</Application>
  <PresentationFormat>Custom</PresentationFormat>
  <Paragraphs>106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 - 30</vt:lpstr>
      <vt:lpstr>Arial</vt:lpstr>
      <vt:lpstr>Calibri</vt:lpstr>
      <vt:lpstr>Calibri Light</vt:lpstr>
      <vt:lpstr>Times New Roman - 34</vt:lpstr>
      <vt:lpstr>Times New Roman - 43</vt:lpstr>
      <vt:lpstr>Office Theme</vt:lpstr>
      <vt:lpstr>Review N2 continued… N2: I can demonstrate an understanding of the addition, subtraction, multiplication and division of decimals (for more than 1-digit divisors or 2-digit multipliers, the use of technology is expected) to solve problems.</vt:lpstr>
      <vt:lpstr>PowerPoint Presentation</vt:lpstr>
      <vt:lpstr>PowerPoint Presentation</vt:lpstr>
      <vt:lpstr>PowerPoint Presentation</vt:lpstr>
      <vt:lpstr>PowerPoint Presentation</vt:lpstr>
      <vt:lpstr>PowerPoint Presentation</vt:lpstr>
      <vt:lpstr>Solve the following using Base 10 blocks: 11.18  ÷ 2.6   Résous l’équation suivante avec le matériel base 10: 11.18  ÷ 2.6 </vt:lpstr>
      <vt:lpstr>PowerPoint Presentation</vt:lpstr>
      <vt:lpstr>Solve the following using long division and an estimation to place the decimal: 9.9 ÷ 4.5   Résous l’équation suivante avec la longue division et une estimation pour placer la virgule décimale: 9.9  ÷ 4.5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Cleland, Sandra (ASD-N)</dc:creator>
  <cp:lastModifiedBy>McLellan, Krissy (ASD-N)</cp:lastModifiedBy>
  <cp:revision>28</cp:revision>
  <dcterms:created xsi:type="dcterms:W3CDTF">2018-09-21T04:11:20Z</dcterms:created>
  <dcterms:modified xsi:type="dcterms:W3CDTF">2021-01-21T13:09:26Z</dcterms:modified>
</cp:coreProperties>
</file>