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5" r:id="rId6"/>
    <p:sldId id="259" r:id="rId7"/>
    <p:sldId id="278" r:id="rId8"/>
    <p:sldId id="260" r:id="rId9"/>
    <p:sldId id="261" r:id="rId10"/>
    <p:sldId id="279" r:id="rId11"/>
    <p:sldId id="263" r:id="rId12"/>
    <p:sldId id="264" r:id="rId13"/>
    <p:sldId id="262" r:id="rId14"/>
    <p:sldId id="265" r:id="rId15"/>
    <p:sldId id="280" r:id="rId16"/>
    <p:sldId id="289" r:id="rId17"/>
    <p:sldId id="267" r:id="rId18"/>
    <p:sldId id="268" r:id="rId19"/>
    <p:sldId id="269" r:id="rId20"/>
    <p:sldId id="270" r:id="rId21"/>
    <p:sldId id="271" r:id="rId22"/>
    <p:sldId id="281" r:id="rId23"/>
    <p:sldId id="273" r:id="rId24"/>
    <p:sldId id="288" r:id="rId25"/>
    <p:sldId id="274" r:id="rId26"/>
  </p:sldIdLst>
  <p:sldSz cx="10160000" cy="7620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822B-1EE7-44B6-AA5F-ADC3184E2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EA3BF-BF31-4FE5-853D-D8616BB9D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F001-34E8-49B3-B88C-48A36A16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B17E-5D8D-412E-9058-D29C3C0E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CCD3D-FE2B-4A2C-97D7-8DBB7A8D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EFCA-D206-418A-AA04-81D4C84A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FC409-5FB7-4D91-A134-39262FEA9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E1E-EC9B-435D-8CE8-E40906D9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A22E3-0209-47E1-9D7C-F0F3D9EC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8ADA9-A3F6-47CD-8BE5-7C140764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482492-B79F-46CB-8199-FE6399189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63A42-D0B2-415B-B3A4-582A3D5B6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13104-9577-46DD-8D8E-06F9E0A7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04AAC-1F78-4538-B39E-ACFD70BE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BDB1-8D27-4139-8290-B2BD1B8F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0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97C7-4335-4832-9F24-47EB390C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DB690-E3C4-40AE-89BD-17D48BC77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1EBF-E751-4ACE-B611-D6525064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4F0BF-83E4-4F6B-A48D-904AFE41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63F0D-01CE-4118-BFF9-821886A0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CED3-1C6C-4720-BE8B-C7F8776B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0C9E5-D1A2-4AEC-975E-C877C902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275D-683E-4FE3-8F8F-9CF0FA89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5BCC1-2AD1-4A3B-A379-D43FC44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A8EA4-1932-41F0-A719-7755599A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B9CC-FC91-41E6-8324-CD8317FB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846F5-BA26-49D0-9DF4-2466F6312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89863-E876-4C7D-83A5-3033FD946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8B70B-A3DF-4A47-9C0D-BF9911F1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27D6-1C59-431C-92CB-EF70727E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55B6A-1253-4F93-97E4-B7224639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E063-065D-4360-B1CA-C5A285B1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F032A-F4E1-44F4-B33D-ECACBE309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EBC35-AD34-434C-8AFF-93CEE2B25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BD858-DF97-4BC6-B1C2-C8B46CDE1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9BAA0-FB97-420D-8186-9E9E1D543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B2FA22-F4BB-4AB2-B776-52368EED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81D8F4-FB83-429F-BB7E-2717C6CF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EB05F-80FF-434A-8A7D-F88F8D33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559C-81EB-492D-A65A-0F9CDE0A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32ADD-324D-4BBA-AF0F-AE8E9A28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ADD54-C86D-4E68-B979-F124718C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91F5E-5D9A-4108-917F-9FEB0F8A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9990A-2A13-40CE-8270-30A82A5B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C3AA-3546-4CA0-A7A7-54687548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CBCB5-84F7-4230-B364-CA14C6BF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8CB7-6716-4CB4-92A7-5FF15EA0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9FC9-6469-4A77-82B5-4B2B1900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3CEA6-E07C-401A-8250-A5B649F26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5CA54-5DF1-42E6-81B3-10C70951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87B66-9006-4959-B3F2-C45E1F7F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3914-B6CA-499C-A377-6446A764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1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3917-34B1-4031-B43A-C5A062EC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54296-A3E1-4EAB-840D-024C56A43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5640B-660F-4AD2-8912-099768570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16580-555D-45D4-9094-D357B0AE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87E3A-02FD-41F1-BE48-31299EC7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A6DF7-8BF1-4CC6-B504-3BB3E7E5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9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68C4D-F0E9-419B-80BE-D6DCD23B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4240D-536D-48E1-AB7C-6CDACC3D1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4B308-2F69-429F-AD92-64C3C2758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2619-D24C-4E18-811C-27D868540C9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23C79-4E22-44FB-8F0F-08ACAD81B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7B862-0604-46A5-A051-41236419B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5FB5-9D4E-4339-A03B-D6209E5C9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4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E046F-FFF3-43BA-BC7E-0E89955A5A0A}"/>
              </a:ext>
            </a:extLst>
          </p:cNvPr>
          <p:cNvSpPr txBox="1"/>
          <p:nvPr/>
        </p:nvSpPr>
        <p:spPr>
          <a:xfrm>
            <a:off x="635000" y="822696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N8 </a:t>
            </a:r>
            <a:r>
              <a:rPr lang="fr-FR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continued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…I can </a:t>
            </a:r>
            <a:r>
              <a:rPr lang="fr-FR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multiply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decimal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a </a:t>
            </a:r>
            <a:r>
              <a:rPr lang="fr-FR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23C28-A4A6-4D2D-A2C5-A30567AE6825}"/>
              </a:ext>
            </a:extLst>
          </p:cNvPr>
          <p:cNvSpPr txBox="1"/>
          <p:nvPr/>
        </p:nvSpPr>
        <p:spPr>
          <a:xfrm>
            <a:off x="2993572" y="1880643"/>
            <a:ext cx="2242457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4,2 x 3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1,835 x 4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0,7 x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63B6C-A674-494F-BECC-9621EBD6C12A}"/>
              </a:ext>
            </a:extLst>
          </p:cNvPr>
          <p:cNvSpPr txBox="1"/>
          <p:nvPr/>
        </p:nvSpPr>
        <p:spPr>
          <a:xfrm>
            <a:off x="526596" y="4923749"/>
            <a:ext cx="85226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N8 continu</a:t>
            </a:r>
            <a:r>
              <a:rPr lang="fr-CA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é… Je peux m</a:t>
            </a:r>
            <a:r>
              <a:rPr lang="fr-FR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ultiplier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nombres décimaux par un nombre naturel.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4417B4-CA05-434E-8800-56F7865276EA}"/>
              </a:ext>
            </a:extLst>
          </p:cNvPr>
          <p:cNvCxnSpPr>
            <a:cxnSpLocks/>
          </p:cNvCxnSpPr>
          <p:nvPr/>
        </p:nvCxnSpPr>
        <p:spPr>
          <a:xfrm>
            <a:off x="355600" y="4572000"/>
            <a:ext cx="9448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48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F9D95F-2E5F-4DB3-B7D1-1EAFD7B031FA}"/>
              </a:ext>
            </a:extLst>
          </p:cNvPr>
          <p:cNvSpPr txBox="1"/>
          <p:nvPr/>
        </p:nvSpPr>
        <p:spPr>
          <a:xfrm>
            <a:off x="706056" y="937549"/>
            <a:ext cx="4373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Forget the </a:t>
            </a:r>
            <a:r>
              <a:rPr lang="fr-CA" dirty="0" err="1"/>
              <a:t>decimal</a:t>
            </a:r>
            <a:r>
              <a:rPr lang="fr-CA" dirty="0"/>
              <a:t> and </a:t>
            </a:r>
            <a:r>
              <a:rPr lang="fr-CA" dirty="0" err="1"/>
              <a:t>multiply</a:t>
            </a:r>
            <a:r>
              <a:rPr lang="fr-CA" dirty="0"/>
              <a:t>. Use </a:t>
            </a:r>
            <a:r>
              <a:rPr lang="fr-CA" dirty="0" err="1"/>
              <a:t>front-end</a:t>
            </a:r>
            <a:r>
              <a:rPr lang="fr-CA" dirty="0"/>
              <a:t> estimation to place the </a:t>
            </a:r>
            <a:r>
              <a:rPr lang="fr-CA" dirty="0" err="1"/>
              <a:t>decimal</a:t>
            </a:r>
            <a:r>
              <a:rPr lang="fr-CA" dirty="0"/>
              <a:t> in the </a:t>
            </a:r>
            <a:r>
              <a:rPr lang="fr-CA" dirty="0" err="1"/>
              <a:t>product</a:t>
            </a:r>
            <a:r>
              <a:rPr lang="fr-CA" dirty="0"/>
              <a:t>. </a:t>
            </a:r>
          </a:p>
          <a:p>
            <a:endParaRPr lang="fr-CA" dirty="0"/>
          </a:p>
          <a:p>
            <a:r>
              <a:rPr lang="fr-CA" dirty="0"/>
              <a:t>Example: 3.46 x 2</a:t>
            </a:r>
          </a:p>
          <a:p>
            <a:endParaRPr lang="fr-CA" dirty="0"/>
          </a:p>
          <a:p>
            <a:r>
              <a:rPr lang="fr-CA" dirty="0"/>
              <a:t>You can use the </a:t>
            </a:r>
            <a:r>
              <a:rPr lang="fr-CA" dirty="0" err="1"/>
              <a:t>rectangular</a:t>
            </a:r>
            <a:r>
              <a:rPr lang="fr-CA" dirty="0"/>
              <a:t> model or the </a:t>
            </a:r>
            <a:r>
              <a:rPr lang="fr-CA" dirty="0" err="1"/>
              <a:t>traditional</a:t>
            </a:r>
            <a:r>
              <a:rPr lang="fr-CA" dirty="0"/>
              <a:t> </a:t>
            </a:r>
            <a:r>
              <a:rPr lang="fr-CA" dirty="0" err="1"/>
              <a:t>algorithm</a:t>
            </a:r>
            <a:r>
              <a:rPr lang="fr-CA" dirty="0"/>
              <a:t> to </a:t>
            </a:r>
            <a:r>
              <a:rPr lang="fr-CA" dirty="0" err="1"/>
              <a:t>multiply</a:t>
            </a:r>
            <a:r>
              <a:rPr lang="fr-CA" dirty="0"/>
              <a:t>. 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C32BF4-4450-4096-B0FC-06F749693DA1}"/>
              </a:ext>
            </a:extLst>
          </p:cNvPr>
          <p:cNvCxnSpPr>
            <a:cxnSpLocks/>
          </p:cNvCxnSpPr>
          <p:nvPr/>
        </p:nvCxnSpPr>
        <p:spPr>
          <a:xfrm>
            <a:off x="452056" y="3557895"/>
            <a:ext cx="433986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8905A40-C657-4C5A-8B79-0F878224AB4E}"/>
              </a:ext>
            </a:extLst>
          </p:cNvPr>
          <p:cNvSpPr txBox="1"/>
          <p:nvPr/>
        </p:nvSpPr>
        <p:spPr>
          <a:xfrm>
            <a:off x="591595" y="4019974"/>
            <a:ext cx="4200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Oublie la virgule décimale et multiplie. Utilise la stratégie d’estimation selon le premier chiffre pour placer la virgule dans le produit. </a:t>
            </a:r>
          </a:p>
          <a:p>
            <a:endParaRPr lang="fr-CA" dirty="0"/>
          </a:p>
          <a:p>
            <a:r>
              <a:rPr lang="fr-CA" dirty="0"/>
              <a:t>Exemple: 3,46 x 2</a:t>
            </a:r>
          </a:p>
          <a:p>
            <a:endParaRPr lang="fr-CA" dirty="0"/>
          </a:p>
          <a:p>
            <a:r>
              <a:rPr lang="fr-CA" dirty="0"/>
              <a:t>Tu peux utiliser le modèle rectangulaire ou l’algorithme pour multiplier.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D0313-9F3B-47C9-B014-EC92F44B45E9}"/>
              </a:ext>
            </a:extLst>
          </p:cNvPr>
          <p:cNvSpPr txBox="1"/>
          <p:nvPr/>
        </p:nvSpPr>
        <p:spPr>
          <a:xfrm>
            <a:off x="5625296" y="356498"/>
            <a:ext cx="4082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            Question -      3.46 x 2</a:t>
            </a:r>
          </a:p>
          <a:p>
            <a:endParaRPr lang="fr-CA" dirty="0"/>
          </a:p>
          <a:p>
            <a:r>
              <a:rPr lang="fr-CA" dirty="0"/>
              <a:t>             Estimation -     3 x 2 = 6</a:t>
            </a:r>
          </a:p>
          <a:p>
            <a:endParaRPr lang="fr-CA" dirty="0"/>
          </a:p>
          <a:p>
            <a:r>
              <a:rPr lang="fr-CA" dirty="0" err="1"/>
              <a:t>Algorithm</a:t>
            </a:r>
            <a:r>
              <a:rPr lang="fr-CA" dirty="0"/>
              <a:t> –</a:t>
            </a:r>
          </a:p>
          <a:p>
            <a:endParaRPr lang="fr-CA" dirty="0"/>
          </a:p>
          <a:p>
            <a:r>
              <a:rPr lang="fr-CA" dirty="0"/>
              <a:t>                 346</a:t>
            </a:r>
          </a:p>
          <a:p>
            <a:r>
              <a:rPr lang="fr-CA" dirty="0"/>
              <a:t>	</a:t>
            </a:r>
            <a:r>
              <a:rPr lang="fr-CA" u="sng" dirty="0"/>
              <a:t>x  2</a:t>
            </a:r>
            <a:endParaRPr lang="en-US" dirty="0"/>
          </a:p>
          <a:p>
            <a:r>
              <a:rPr lang="en-US" dirty="0"/>
              <a:t>                    12</a:t>
            </a:r>
          </a:p>
          <a:p>
            <a:r>
              <a:rPr lang="en-US" dirty="0"/>
              <a:t>                    80</a:t>
            </a:r>
          </a:p>
          <a:p>
            <a:r>
              <a:rPr lang="en-US" dirty="0"/>
              <a:t>                +</a:t>
            </a:r>
            <a:r>
              <a:rPr lang="en-US" u="sng" dirty="0"/>
              <a:t>600</a:t>
            </a:r>
          </a:p>
          <a:p>
            <a:r>
              <a:rPr lang="en-US" dirty="0"/>
              <a:t>                  692        3.46 x 2 = 6.92</a:t>
            </a:r>
          </a:p>
          <a:p>
            <a:endParaRPr lang="en-US" dirty="0"/>
          </a:p>
          <a:p>
            <a:r>
              <a:rPr lang="en-US" dirty="0"/>
              <a:t>Rectangular model - </a:t>
            </a:r>
          </a:p>
          <a:p>
            <a:endParaRPr lang="fr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932DD-1554-4017-8F0A-F4B86BAF4BE3}"/>
              </a:ext>
            </a:extLst>
          </p:cNvPr>
          <p:cNvSpPr/>
          <p:nvPr/>
        </p:nvSpPr>
        <p:spPr>
          <a:xfrm>
            <a:off x="6441315" y="4758190"/>
            <a:ext cx="2893671" cy="99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A1C021-84AB-4869-AB8D-A81F5B0CF574}"/>
              </a:ext>
            </a:extLst>
          </p:cNvPr>
          <p:cNvCxnSpPr/>
          <p:nvPr/>
        </p:nvCxnSpPr>
        <p:spPr>
          <a:xfrm>
            <a:off x="7402012" y="4758190"/>
            <a:ext cx="0" cy="995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D1AFE1-94AC-4159-9499-B1ED86008AC0}"/>
              </a:ext>
            </a:extLst>
          </p:cNvPr>
          <p:cNvCxnSpPr/>
          <p:nvPr/>
        </p:nvCxnSpPr>
        <p:spPr>
          <a:xfrm>
            <a:off x="8410939" y="4758190"/>
            <a:ext cx="0" cy="995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105325-B5A1-43B7-AD47-900ACEDDEDD3}"/>
              </a:ext>
            </a:extLst>
          </p:cNvPr>
          <p:cNvSpPr txBox="1"/>
          <p:nvPr/>
        </p:nvSpPr>
        <p:spPr>
          <a:xfrm>
            <a:off x="6441315" y="4399375"/>
            <a:ext cx="289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  300              40               6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01CBE-003D-426F-9EF6-03F23504C78F}"/>
              </a:ext>
            </a:extLst>
          </p:cNvPr>
          <p:cNvSpPr txBox="1"/>
          <p:nvPr/>
        </p:nvSpPr>
        <p:spPr>
          <a:xfrm>
            <a:off x="5976395" y="5071235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A6A6A9-AA66-4B26-B8FE-FB34438FF8C2}"/>
              </a:ext>
            </a:extLst>
          </p:cNvPr>
          <p:cNvSpPr txBox="1"/>
          <p:nvPr/>
        </p:nvSpPr>
        <p:spPr>
          <a:xfrm>
            <a:off x="6441315" y="4952907"/>
            <a:ext cx="960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2 x 300</a:t>
            </a:r>
          </a:p>
          <a:p>
            <a:r>
              <a:rPr lang="fr-CA" dirty="0"/>
              <a:t>= 600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7ECCF0-5214-4390-9CF8-4327D40F80A1}"/>
              </a:ext>
            </a:extLst>
          </p:cNvPr>
          <p:cNvSpPr txBox="1"/>
          <p:nvPr/>
        </p:nvSpPr>
        <p:spPr>
          <a:xfrm>
            <a:off x="7513896" y="4952907"/>
            <a:ext cx="79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2 x 40</a:t>
            </a:r>
          </a:p>
          <a:p>
            <a:r>
              <a:rPr lang="fr-CA" dirty="0"/>
              <a:t>= 80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6F0999-F3DB-4776-A975-B2F6305AEFFD}"/>
              </a:ext>
            </a:extLst>
          </p:cNvPr>
          <p:cNvSpPr txBox="1"/>
          <p:nvPr/>
        </p:nvSpPr>
        <p:spPr>
          <a:xfrm>
            <a:off x="8530544" y="4952907"/>
            <a:ext cx="103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2 x 6</a:t>
            </a:r>
          </a:p>
          <a:p>
            <a:r>
              <a:rPr lang="fr-CA" dirty="0"/>
              <a:t>= 12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E5CA15-BA8C-4534-B29F-58EB06B001A4}"/>
              </a:ext>
            </a:extLst>
          </p:cNvPr>
          <p:cNvSpPr txBox="1"/>
          <p:nvPr/>
        </p:nvSpPr>
        <p:spPr>
          <a:xfrm>
            <a:off x="7513896" y="5937813"/>
            <a:ext cx="798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600</a:t>
            </a:r>
          </a:p>
          <a:p>
            <a:r>
              <a:rPr lang="fr-CA" dirty="0"/>
              <a:t>  80</a:t>
            </a:r>
          </a:p>
          <a:p>
            <a:r>
              <a:rPr lang="fr-CA" u="sng" dirty="0"/>
              <a:t>+12</a:t>
            </a:r>
          </a:p>
          <a:p>
            <a:r>
              <a:rPr lang="fr-CA" dirty="0"/>
              <a:t>692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8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7827DE-FA2F-42D4-832C-CAE54DA1863D}"/>
              </a:ext>
            </a:extLst>
          </p:cNvPr>
          <p:cNvSpPr txBox="1"/>
          <p:nvPr/>
        </p:nvSpPr>
        <p:spPr>
          <a:xfrm>
            <a:off x="3479800" y="2813646"/>
            <a:ext cx="2008937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2.14 x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DE46B-81FF-4AA5-9CA6-03273B1D4E93}"/>
              </a:ext>
            </a:extLst>
          </p:cNvPr>
          <p:cNvSpPr txBox="1"/>
          <p:nvPr/>
        </p:nvSpPr>
        <p:spPr>
          <a:xfrm>
            <a:off x="239486" y="228323"/>
            <a:ext cx="99205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Multiplying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and a </a:t>
            </a:r>
            <a:r>
              <a:rPr lang="fr-FR" dirty="0" err="1">
                <a:solidFill>
                  <a:srgbClr val="000000"/>
                </a:solidFill>
              </a:rPr>
              <a:t>whole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2. </a:t>
            </a:r>
            <a:r>
              <a:rPr lang="fr-FR" b="1" dirty="0">
                <a:solidFill>
                  <a:srgbClr val="000000"/>
                </a:solidFill>
              </a:rPr>
              <a:t>Forget </a:t>
            </a:r>
            <a:r>
              <a:rPr lang="fr-FR" dirty="0">
                <a:solidFill>
                  <a:srgbClr val="000000"/>
                </a:solidFill>
              </a:rPr>
              <a:t>the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and </a:t>
            </a:r>
            <a:r>
              <a:rPr lang="fr-FR" b="1" dirty="0" err="1">
                <a:solidFill>
                  <a:srgbClr val="000000"/>
                </a:solidFill>
              </a:rPr>
              <a:t>multiply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dirty="0" err="1">
                <a:solidFill>
                  <a:srgbClr val="000000"/>
                </a:solidFill>
              </a:rPr>
              <a:t>two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whole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numbers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using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dirty="0" err="1">
                <a:solidFill>
                  <a:srgbClr val="000000"/>
                </a:solidFill>
              </a:rPr>
              <a:t>rectangular</a:t>
            </a:r>
            <a:r>
              <a:rPr lang="fr-FR" dirty="0">
                <a:solidFill>
                  <a:srgbClr val="000000"/>
                </a:solidFill>
              </a:rPr>
              <a:t> model or the </a:t>
            </a:r>
            <a:r>
              <a:rPr lang="fr-FR" dirty="0" err="1">
                <a:solidFill>
                  <a:srgbClr val="000000"/>
                </a:solidFill>
              </a:rPr>
              <a:t>traditional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algorith</a:t>
            </a:r>
            <a:r>
              <a:rPr lang="fr-FR" dirty="0">
                <a:solidFill>
                  <a:srgbClr val="000000"/>
                </a:solidFill>
              </a:rPr>
              <a:t>. </a:t>
            </a:r>
            <a:r>
              <a:rPr lang="fr-FR" b="1" dirty="0">
                <a:solidFill>
                  <a:srgbClr val="000000"/>
                </a:solidFill>
              </a:rPr>
              <a:t>Use </a:t>
            </a:r>
            <a:r>
              <a:rPr lang="fr-FR" dirty="0" err="1">
                <a:solidFill>
                  <a:srgbClr val="000000"/>
                </a:solidFill>
              </a:rPr>
              <a:t>front-end</a:t>
            </a:r>
            <a:r>
              <a:rPr lang="fr-FR" dirty="0">
                <a:solidFill>
                  <a:srgbClr val="000000"/>
                </a:solidFill>
              </a:rPr>
              <a:t> estimation to place the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in the </a:t>
            </a:r>
            <a:r>
              <a:rPr lang="fr-FR" dirty="0" err="1">
                <a:solidFill>
                  <a:srgbClr val="000000"/>
                </a:solidFill>
              </a:rPr>
              <a:t>product</a:t>
            </a:r>
            <a:r>
              <a:rPr lang="fr-FR" dirty="0">
                <a:solidFill>
                  <a:srgbClr val="000000"/>
                </a:solidFill>
              </a:rPr>
              <a:t>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M</a:t>
            </a:r>
            <a:r>
              <a:rPr lang="fr-FR" sz="1800" dirty="0">
                <a:solidFill>
                  <a:srgbClr val="000000"/>
                </a:solidFill>
              </a:rPr>
              <a:t>ultiplier les nombres décimaux par un nombre naturel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2. </a:t>
            </a:r>
            <a:r>
              <a:rPr lang="fr-FR" sz="1800" b="1" dirty="0">
                <a:solidFill>
                  <a:srgbClr val="000000"/>
                </a:solidFill>
              </a:rPr>
              <a:t>Oublier</a:t>
            </a:r>
            <a:r>
              <a:rPr lang="fr-FR" sz="1800" dirty="0">
                <a:solidFill>
                  <a:srgbClr val="000000"/>
                </a:solidFill>
              </a:rPr>
              <a:t> la virgule décimale pour </a:t>
            </a:r>
            <a:r>
              <a:rPr lang="fr-FR" sz="1800" b="1" dirty="0">
                <a:solidFill>
                  <a:srgbClr val="000000"/>
                </a:solidFill>
              </a:rPr>
              <a:t>effectuer</a:t>
            </a:r>
            <a:r>
              <a:rPr lang="fr-FR" sz="1800" dirty="0">
                <a:solidFill>
                  <a:srgbClr val="000000"/>
                </a:solidFill>
              </a:rPr>
              <a:t> la multiplication ensuite </a:t>
            </a:r>
            <a:r>
              <a:rPr lang="fr-FR" sz="1800" b="1" dirty="0">
                <a:solidFill>
                  <a:srgbClr val="000000"/>
                </a:solidFill>
              </a:rPr>
              <a:t>utiliser</a:t>
            </a:r>
            <a:r>
              <a:rPr lang="fr-FR" sz="1800" dirty="0">
                <a:solidFill>
                  <a:srgbClr val="000000"/>
                </a:solidFill>
              </a:rPr>
              <a:t> ton estimation pour placer la virgule décimale </a:t>
            </a:r>
            <a:r>
              <a:rPr lang="en-US" sz="1800" dirty="0">
                <a:solidFill>
                  <a:srgbClr val="000000"/>
                </a:solidFill>
              </a:rPr>
              <a:t>à la bonne place.</a:t>
            </a: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4F92C5-4E6B-49EC-B3CE-130C407A82F4}"/>
              </a:ext>
            </a:extLst>
          </p:cNvPr>
          <p:cNvCxnSpPr>
            <a:cxnSpLocks/>
          </p:cNvCxnSpPr>
          <p:nvPr/>
        </p:nvCxnSpPr>
        <p:spPr>
          <a:xfrm>
            <a:off x="198029" y="1328966"/>
            <a:ext cx="972248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28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5710FB-62B7-432F-B39D-D7C49412EE7E}"/>
              </a:ext>
            </a:extLst>
          </p:cNvPr>
          <p:cNvSpPr txBox="1"/>
          <p:nvPr/>
        </p:nvSpPr>
        <p:spPr>
          <a:xfrm>
            <a:off x="177799" y="190500"/>
            <a:ext cx="9368971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Try</a:t>
            </a:r>
            <a:r>
              <a:rPr lang="en-US" dirty="0">
                <a:solidFill>
                  <a:srgbClr val="000000"/>
                </a:solidFill>
              </a:rPr>
              <a:t> the following question by </a:t>
            </a:r>
            <a:r>
              <a:rPr lang="en-US" b="1" dirty="0">
                <a:solidFill>
                  <a:srgbClr val="000000"/>
                </a:solidFill>
              </a:rPr>
              <a:t>forgetting</a:t>
            </a:r>
            <a:r>
              <a:rPr lang="en-US" dirty="0">
                <a:solidFill>
                  <a:srgbClr val="000000"/>
                </a:solidFill>
              </a:rPr>
              <a:t> the decimal and </a:t>
            </a:r>
            <a:r>
              <a:rPr lang="en-US" b="1" dirty="0">
                <a:solidFill>
                  <a:srgbClr val="000000"/>
                </a:solidFill>
              </a:rPr>
              <a:t>multiplying</a:t>
            </a:r>
            <a:r>
              <a:rPr lang="en-US" dirty="0">
                <a:solidFill>
                  <a:srgbClr val="000000"/>
                </a:solidFill>
              </a:rPr>
              <a:t>. Then </a:t>
            </a:r>
            <a:r>
              <a:rPr lang="en-US" b="1" dirty="0">
                <a:solidFill>
                  <a:srgbClr val="000000"/>
                </a:solidFill>
              </a:rPr>
              <a:t>use</a:t>
            </a:r>
            <a:r>
              <a:rPr lang="en-US" dirty="0">
                <a:solidFill>
                  <a:srgbClr val="000000"/>
                </a:solidFill>
              </a:rPr>
              <a:t> front-end estimation to </a:t>
            </a:r>
            <a:r>
              <a:rPr lang="en-US" b="1" dirty="0">
                <a:solidFill>
                  <a:srgbClr val="000000"/>
                </a:solidFill>
              </a:rPr>
              <a:t>place</a:t>
            </a:r>
            <a:r>
              <a:rPr lang="en-US" dirty="0">
                <a:solidFill>
                  <a:srgbClr val="000000"/>
                </a:solidFill>
              </a:rPr>
              <a:t> the decimal in the product.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err="1">
                <a:solidFill>
                  <a:srgbClr val="000000"/>
                </a:solidFill>
              </a:rPr>
              <a:t>Essaye</a:t>
            </a:r>
            <a:r>
              <a:rPr lang="en-US" dirty="0">
                <a:solidFill>
                  <a:srgbClr val="000000"/>
                </a:solidFill>
              </a:rPr>
              <a:t> la question </a:t>
            </a:r>
            <a:r>
              <a:rPr lang="en-US" dirty="0" err="1">
                <a:solidFill>
                  <a:srgbClr val="000000"/>
                </a:solidFill>
              </a:rPr>
              <a:t>suivante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oublie</a:t>
            </a:r>
            <a:r>
              <a:rPr lang="en-US" dirty="0">
                <a:solidFill>
                  <a:srgbClr val="000000"/>
                </a:solidFill>
              </a:rPr>
              <a:t> la virgule </a:t>
            </a:r>
            <a:r>
              <a:rPr lang="en-US" dirty="0" err="1">
                <a:solidFill>
                  <a:srgbClr val="000000"/>
                </a:solidFill>
              </a:rPr>
              <a:t>décimale</a:t>
            </a:r>
            <a:r>
              <a:rPr lang="en-US" dirty="0">
                <a:solidFill>
                  <a:srgbClr val="000000"/>
                </a:solidFill>
              </a:rPr>
              <a:t> et </a:t>
            </a:r>
            <a:r>
              <a:rPr lang="en-US" b="1" dirty="0" err="1">
                <a:solidFill>
                  <a:srgbClr val="000000"/>
                </a:solidFill>
              </a:rPr>
              <a:t>effectue</a:t>
            </a:r>
            <a:r>
              <a:rPr lang="en-US" dirty="0">
                <a:solidFill>
                  <a:srgbClr val="000000"/>
                </a:solidFill>
              </a:rPr>
              <a:t> la multiplication. </a:t>
            </a:r>
            <a:r>
              <a:rPr lang="en-US" dirty="0" err="1">
                <a:solidFill>
                  <a:srgbClr val="000000"/>
                </a:solidFill>
              </a:rPr>
              <a:t>Ensuite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utilise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stratégie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l’estimation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selon</a:t>
            </a:r>
            <a:r>
              <a:rPr lang="en-US" dirty="0">
                <a:solidFill>
                  <a:srgbClr val="000000"/>
                </a:solidFill>
              </a:rPr>
              <a:t> le premier </a:t>
            </a:r>
            <a:r>
              <a:rPr lang="en-US" dirty="0" err="1">
                <a:solidFill>
                  <a:srgbClr val="000000"/>
                </a:solidFill>
              </a:rPr>
              <a:t>chiffre</a:t>
            </a:r>
            <a:r>
              <a:rPr lang="en-US" dirty="0">
                <a:solidFill>
                  <a:srgbClr val="000000"/>
                </a:solidFill>
              </a:rPr>
              <a:t> pour </a:t>
            </a:r>
            <a:r>
              <a:rPr lang="en-US" b="1" dirty="0">
                <a:solidFill>
                  <a:srgbClr val="000000"/>
                </a:solidFill>
              </a:rPr>
              <a:t>placer</a:t>
            </a:r>
            <a:r>
              <a:rPr lang="en-US" dirty="0">
                <a:solidFill>
                  <a:srgbClr val="000000"/>
                </a:solidFill>
              </a:rPr>
              <a:t> la virgule dans le </a:t>
            </a:r>
            <a:r>
              <a:rPr lang="en-US" dirty="0" err="1">
                <a:solidFill>
                  <a:srgbClr val="000000"/>
                </a:solidFill>
              </a:rPr>
              <a:t>produit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018BA-DA3A-433B-B119-E7349D9EDB68}"/>
              </a:ext>
            </a:extLst>
          </p:cNvPr>
          <p:cNvSpPr txBox="1"/>
          <p:nvPr/>
        </p:nvSpPr>
        <p:spPr>
          <a:xfrm>
            <a:off x="2817586" y="2062843"/>
            <a:ext cx="2601189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1,264 x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8F4E7A-5B13-4791-9488-3E587691EEEF}"/>
              </a:ext>
            </a:extLst>
          </p:cNvPr>
          <p:cNvCxnSpPr>
            <a:cxnSpLocks/>
          </p:cNvCxnSpPr>
          <p:nvPr/>
        </p:nvCxnSpPr>
        <p:spPr>
          <a:xfrm>
            <a:off x="217713" y="922211"/>
            <a:ext cx="9133116" cy="69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6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8C9580-8B97-43ED-9565-C14A81DD1745}"/>
              </a:ext>
            </a:extLst>
          </p:cNvPr>
          <p:cNvSpPr txBox="1"/>
          <p:nvPr/>
        </p:nvSpPr>
        <p:spPr>
          <a:xfrm>
            <a:off x="609577" y="1571171"/>
            <a:ext cx="8721271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Read page 96 to </a:t>
            </a:r>
            <a:r>
              <a:rPr lang="fr-FR" sz="2000" dirty="0" err="1">
                <a:solidFill>
                  <a:srgbClr val="000000"/>
                </a:solidFill>
              </a:rPr>
              <a:t>see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another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example</a:t>
            </a:r>
            <a:r>
              <a:rPr lang="fr-FR" sz="2000" dirty="0">
                <a:solidFill>
                  <a:srgbClr val="000000"/>
                </a:solidFill>
              </a:rPr>
              <a:t> of </a:t>
            </a:r>
            <a:r>
              <a:rPr lang="fr-FR" sz="2000" dirty="0" err="1">
                <a:solidFill>
                  <a:srgbClr val="000000"/>
                </a:solidFill>
              </a:rPr>
              <a:t>multiplying</a:t>
            </a:r>
            <a:r>
              <a:rPr lang="fr-FR" sz="2000" dirty="0">
                <a:solidFill>
                  <a:srgbClr val="000000"/>
                </a:solidFill>
              </a:rPr>
              <a:t> a </a:t>
            </a:r>
            <a:r>
              <a:rPr lang="fr-FR" sz="2000" dirty="0" err="1">
                <a:solidFill>
                  <a:srgbClr val="000000"/>
                </a:solidFill>
              </a:rPr>
              <a:t>decimal</a:t>
            </a:r>
            <a:r>
              <a:rPr lang="fr-FR" sz="2000" dirty="0">
                <a:solidFill>
                  <a:srgbClr val="000000"/>
                </a:solidFill>
              </a:rPr>
              <a:t> and a </a:t>
            </a:r>
            <a:r>
              <a:rPr lang="fr-FR" sz="2000" dirty="0" err="1">
                <a:solidFill>
                  <a:srgbClr val="000000"/>
                </a:solidFill>
              </a:rPr>
              <a:t>whole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number</a:t>
            </a:r>
            <a:r>
              <a:rPr lang="fr-FR" sz="2000" dirty="0">
                <a:solidFill>
                  <a:srgbClr val="000000"/>
                </a:solidFill>
              </a:rPr>
              <a:t>. *</a:t>
            </a:r>
            <a:r>
              <a:rPr lang="fr-FR" sz="2000" dirty="0" err="1">
                <a:solidFill>
                  <a:srgbClr val="000000"/>
                </a:solidFill>
              </a:rPr>
              <a:t>Take</a:t>
            </a:r>
            <a:r>
              <a:rPr lang="fr-FR" sz="2000" dirty="0">
                <a:solidFill>
                  <a:srgbClr val="000000"/>
                </a:solidFill>
              </a:rPr>
              <a:t> note </a:t>
            </a:r>
            <a:r>
              <a:rPr lang="fr-FR" sz="2000" dirty="0" err="1">
                <a:solidFill>
                  <a:srgbClr val="000000"/>
                </a:solidFill>
              </a:rPr>
              <a:t>that</a:t>
            </a:r>
            <a:r>
              <a:rPr lang="fr-FR" sz="2000" dirty="0">
                <a:solidFill>
                  <a:srgbClr val="000000"/>
                </a:solidFill>
              </a:rPr>
              <a:t> the large cube </a:t>
            </a:r>
            <a:r>
              <a:rPr lang="fr-FR" sz="2000" dirty="0" err="1">
                <a:solidFill>
                  <a:srgbClr val="000000"/>
                </a:solidFill>
              </a:rPr>
              <a:t>represents</a:t>
            </a:r>
            <a:r>
              <a:rPr lang="fr-FR" sz="2000" dirty="0">
                <a:solidFill>
                  <a:srgbClr val="000000"/>
                </a:solidFill>
              </a:rPr>
              <a:t> 1 </a:t>
            </a:r>
            <a:r>
              <a:rPr lang="fr-FR" sz="2000" dirty="0" err="1">
                <a:solidFill>
                  <a:srgbClr val="000000"/>
                </a:solidFill>
              </a:rPr>
              <a:t>whole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Lis page 96 pour un autre exemple de la multiplication d’un nombre décimal et un nombre naturel.*Note que le grand cube représente un tout.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052B1B-7631-41AF-9962-D34EEACE3DB1}"/>
              </a:ext>
            </a:extLst>
          </p:cNvPr>
          <p:cNvCxnSpPr>
            <a:cxnSpLocks/>
          </p:cNvCxnSpPr>
          <p:nvPr/>
        </p:nvCxnSpPr>
        <p:spPr>
          <a:xfrm>
            <a:off x="520700" y="3570514"/>
            <a:ext cx="88101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1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874994-FBFB-4207-BBE3-00B6B41BD81C}"/>
              </a:ext>
            </a:extLst>
          </p:cNvPr>
          <p:cNvSpPr txBox="1"/>
          <p:nvPr/>
        </p:nvSpPr>
        <p:spPr>
          <a:xfrm>
            <a:off x="287598" y="383572"/>
            <a:ext cx="9238367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2000" b="1" dirty="0">
                <a:solidFill>
                  <a:srgbClr val="000000"/>
                </a:solidFill>
              </a:rPr>
              <a:t>Practice </a:t>
            </a:r>
            <a:r>
              <a:rPr lang="fr-CA" sz="2000" b="1" dirty="0" err="1">
                <a:solidFill>
                  <a:srgbClr val="000000"/>
                </a:solidFill>
              </a:rPr>
              <a:t>together</a:t>
            </a:r>
            <a:r>
              <a:rPr lang="fr-CA" sz="2000" b="1" dirty="0">
                <a:solidFill>
                  <a:srgbClr val="000000"/>
                </a:solidFill>
              </a:rPr>
              <a:t>: </a:t>
            </a:r>
            <a:r>
              <a:rPr lang="fr-CA" sz="2000" dirty="0">
                <a:solidFill>
                  <a:srgbClr val="000000"/>
                </a:solidFill>
              </a:rPr>
              <a:t>Nathan </a:t>
            </a:r>
            <a:r>
              <a:rPr lang="fr-CA" sz="2000" dirty="0" err="1">
                <a:solidFill>
                  <a:srgbClr val="000000"/>
                </a:solidFill>
              </a:rPr>
              <a:t>saved</a:t>
            </a:r>
            <a:r>
              <a:rPr lang="fr-CA" sz="2000" dirty="0">
                <a:solidFill>
                  <a:srgbClr val="000000"/>
                </a:solidFill>
              </a:rPr>
              <a:t> $14.75 </a:t>
            </a:r>
            <a:r>
              <a:rPr lang="fr-CA" sz="2000" dirty="0" err="1">
                <a:solidFill>
                  <a:srgbClr val="000000"/>
                </a:solidFill>
              </a:rPr>
              <a:t>each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week</a:t>
            </a:r>
            <a:r>
              <a:rPr lang="fr-CA" sz="2000" dirty="0">
                <a:solidFill>
                  <a:srgbClr val="000000"/>
                </a:solidFill>
              </a:rPr>
              <a:t> for 8 </a:t>
            </a:r>
            <a:r>
              <a:rPr lang="fr-CA" sz="2000" dirty="0" err="1">
                <a:solidFill>
                  <a:srgbClr val="000000"/>
                </a:solidFill>
              </a:rPr>
              <a:t>weeks</a:t>
            </a:r>
            <a:r>
              <a:rPr lang="fr-CA" sz="2000" dirty="0">
                <a:solidFill>
                  <a:srgbClr val="000000"/>
                </a:solidFill>
              </a:rPr>
              <a:t>. </a:t>
            </a:r>
            <a:r>
              <a:rPr lang="fr-CA" sz="2000" dirty="0" err="1">
                <a:solidFill>
                  <a:srgbClr val="000000"/>
                </a:solidFill>
              </a:rPr>
              <a:t>She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had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just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enough</a:t>
            </a:r>
            <a:r>
              <a:rPr lang="fr-CA" sz="2000" dirty="0">
                <a:solidFill>
                  <a:srgbClr val="000000"/>
                </a:solidFill>
              </a:rPr>
              <a:t> money to </a:t>
            </a:r>
            <a:r>
              <a:rPr lang="fr-CA" sz="2000" dirty="0" err="1">
                <a:solidFill>
                  <a:srgbClr val="000000"/>
                </a:solidFill>
              </a:rPr>
              <a:t>buy</a:t>
            </a:r>
            <a:r>
              <a:rPr lang="fr-CA" sz="2000" dirty="0">
                <a:solidFill>
                  <a:srgbClr val="000000"/>
                </a:solidFill>
              </a:rPr>
              <a:t> a </a:t>
            </a:r>
            <a:r>
              <a:rPr lang="fr-CA" sz="2000" dirty="0" err="1">
                <a:solidFill>
                  <a:srgbClr val="000000"/>
                </a:solidFill>
              </a:rPr>
              <a:t>family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membership</a:t>
            </a:r>
            <a:r>
              <a:rPr lang="fr-CA" sz="2000" dirty="0">
                <a:solidFill>
                  <a:srgbClr val="000000"/>
                </a:solidFill>
              </a:rPr>
              <a:t> to the Vancouver Aquarium. About how </a:t>
            </a:r>
            <a:r>
              <a:rPr lang="fr-CA" sz="2000" dirty="0" err="1">
                <a:solidFill>
                  <a:srgbClr val="000000"/>
                </a:solidFill>
              </a:rPr>
              <a:t>much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was</a:t>
            </a:r>
            <a:r>
              <a:rPr lang="fr-CA" sz="2000" dirty="0">
                <a:solidFill>
                  <a:srgbClr val="000000"/>
                </a:solidFill>
              </a:rPr>
              <a:t> the </a:t>
            </a:r>
            <a:r>
              <a:rPr lang="fr-CA" sz="2000" dirty="0" err="1">
                <a:solidFill>
                  <a:srgbClr val="000000"/>
                </a:solidFill>
              </a:rPr>
              <a:t>cost</a:t>
            </a:r>
            <a:r>
              <a:rPr lang="fr-CA" sz="2000" dirty="0">
                <a:solidFill>
                  <a:srgbClr val="000000"/>
                </a:solidFill>
              </a:rPr>
              <a:t> of the </a:t>
            </a:r>
            <a:r>
              <a:rPr lang="fr-CA" sz="2000" dirty="0" err="1">
                <a:solidFill>
                  <a:srgbClr val="000000"/>
                </a:solidFill>
              </a:rPr>
              <a:t>membership</a:t>
            </a:r>
            <a:r>
              <a:rPr lang="fr-CA" sz="2000" dirty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93427-5430-4629-9E00-A47D7B38C9D8}"/>
              </a:ext>
            </a:extLst>
          </p:cNvPr>
          <p:cNvSpPr txBox="1"/>
          <p:nvPr/>
        </p:nvSpPr>
        <p:spPr>
          <a:xfrm>
            <a:off x="287598" y="1817225"/>
            <a:ext cx="8849007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 ensemble: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Nathan a épargné 14,75$ par semaine pendant 7 semaines. Il a juste assez d'argent pour acheter un abonnement familial à l'Aquarium de Vancouver.  Combien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coût-il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l'abonnement?</a:t>
            </a:r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C67828-B608-4C60-BC42-8EE7E531AA44}"/>
              </a:ext>
            </a:extLst>
          </p:cNvPr>
          <p:cNvCxnSpPr>
            <a:cxnSpLocks/>
          </p:cNvCxnSpPr>
          <p:nvPr/>
        </p:nvCxnSpPr>
        <p:spPr>
          <a:xfrm>
            <a:off x="326457" y="1625967"/>
            <a:ext cx="88101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23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182" y="1965960"/>
            <a:ext cx="8760359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Practice -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dirty="0" err="1">
                <a:solidFill>
                  <a:srgbClr val="000000"/>
                </a:solidFill>
              </a:rPr>
              <a:t>complete</a:t>
            </a:r>
            <a:r>
              <a:rPr lang="fr-FR" sz="2000" dirty="0">
                <a:solidFill>
                  <a:srgbClr val="000000"/>
                </a:solidFill>
              </a:rPr>
              <a:t> questions 1 (b and d), 4 (a, b and d) and 8 on page 97.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Pratiquer - Dans ton cahier, compléter les questions 1 (b et d), 4  (a, b, d) et 8 à la page 97.</a:t>
            </a: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fr-FR" sz="2000" dirty="0">
              <a:solidFill>
                <a:srgbClr val="000000"/>
              </a:solidFill>
              <a:latin typeface="Times New Roman - 34"/>
            </a:endParaRPr>
          </a:p>
          <a:p>
            <a:endParaRPr lang="en-CA" sz="2000" dirty="0">
              <a:solidFill>
                <a:srgbClr val="000000"/>
              </a:solidFill>
              <a:latin typeface="Times New Roman - 34"/>
            </a:endParaRPr>
          </a:p>
          <a:p>
            <a:endParaRPr lang="en-CA" sz="2000" dirty="0">
              <a:solidFill>
                <a:srgbClr val="000000"/>
              </a:solidFill>
              <a:latin typeface="Times New Roman - 3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D0300-C08E-4943-A09C-322C1285E431}"/>
              </a:ext>
            </a:extLst>
          </p:cNvPr>
          <p:cNvCxnSpPr/>
          <p:nvPr/>
        </p:nvCxnSpPr>
        <p:spPr>
          <a:xfrm>
            <a:off x="326008" y="3534369"/>
            <a:ext cx="9296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0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25CA71-0C09-4746-91C4-5ED08C253641}"/>
              </a:ext>
            </a:extLst>
          </p:cNvPr>
          <p:cNvCxnSpPr/>
          <p:nvPr/>
        </p:nvCxnSpPr>
        <p:spPr>
          <a:xfrm>
            <a:off x="439682" y="374543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E621BB-9CED-4777-9E16-6DE44050AE49}"/>
              </a:ext>
            </a:extLst>
          </p:cNvPr>
          <p:cNvSpPr txBox="1"/>
          <p:nvPr/>
        </p:nvSpPr>
        <p:spPr>
          <a:xfrm>
            <a:off x="957943" y="2167652"/>
            <a:ext cx="866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Worksheet</a:t>
            </a:r>
            <a:r>
              <a:rPr lang="fr-CA" dirty="0"/>
              <a:t> – </a:t>
            </a:r>
            <a:r>
              <a:rPr lang="fr-CA" dirty="0" err="1"/>
              <a:t>Mulitplying</a:t>
            </a:r>
            <a:r>
              <a:rPr lang="fr-CA" dirty="0"/>
              <a:t> </a:t>
            </a:r>
            <a:r>
              <a:rPr lang="fr-CA" dirty="0" err="1"/>
              <a:t>Decimals</a:t>
            </a:r>
            <a:r>
              <a:rPr lang="fr-CA" dirty="0"/>
              <a:t> by a </a:t>
            </a:r>
            <a:r>
              <a:rPr lang="fr-CA" dirty="0" err="1"/>
              <a:t>Whole</a:t>
            </a:r>
            <a:r>
              <a:rPr lang="fr-CA" dirty="0"/>
              <a:t> </a:t>
            </a:r>
            <a:r>
              <a:rPr lang="fr-CA" dirty="0" err="1"/>
              <a:t>Number</a:t>
            </a:r>
            <a:r>
              <a:rPr lang="fr-CA" dirty="0"/>
              <a:t> (</a:t>
            </a:r>
            <a:r>
              <a:rPr lang="fr-CA" dirty="0" err="1"/>
              <a:t>Student</a:t>
            </a:r>
            <a:r>
              <a:rPr lang="fr-CA" dirty="0"/>
              <a:t> Practice and Homework Book </a:t>
            </a:r>
            <a:r>
              <a:rPr lang="fr-CA" dirty="0" err="1"/>
              <a:t>pgs</a:t>
            </a:r>
            <a:r>
              <a:rPr lang="fr-CA" dirty="0"/>
              <a:t>. 36 and 37)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CA2C3-EFCC-484A-9BE6-55975D303E9B}"/>
              </a:ext>
            </a:extLst>
          </p:cNvPr>
          <p:cNvSpPr txBox="1"/>
          <p:nvPr/>
        </p:nvSpPr>
        <p:spPr>
          <a:xfrm>
            <a:off x="908956" y="4583777"/>
            <a:ext cx="8761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Feuille de travail – Multiplier des nombres décimaux par un nombre naturel (</a:t>
            </a:r>
            <a:r>
              <a:rPr lang="fr-CA" dirty="0" err="1"/>
              <a:t>Student</a:t>
            </a:r>
            <a:r>
              <a:rPr lang="fr-CA" dirty="0"/>
              <a:t> Practice and Homework Book </a:t>
            </a:r>
            <a:r>
              <a:rPr lang="fr-CA" dirty="0" err="1"/>
              <a:t>pgs</a:t>
            </a:r>
            <a:r>
              <a:rPr lang="fr-CA" dirty="0"/>
              <a:t>. 36-37)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2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5E0D64-AA08-47CD-A104-287FFBE01CBB}"/>
              </a:ext>
            </a:extLst>
          </p:cNvPr>
          <p:cNvSpPr txBox="1"/>
          <p:nvPr/>
        </p:nvSpPr>
        <p:spPr>
          <a:xfrm>
            <a:off x="2931771" y="2743040"/>
            <a:ext cx="497373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Journal Question - N8 #4 </a:t>
            </a:r>
          </a:p>
        </p:txBody>
      </p:sp>
    </p:spTree>
    <p:extLst>
      <p:ext uri="{BB962C8B-B14F-4D97-AF65-F5344CB8AC3E}">
        <p14:creationId xmlns:p14="http://schemas.microsoft.com/office/powerpoint/2010/main" val="256366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B2D7F-2DC3-4A6D-831E-7E2E4FFE819C}"/>
              </a:ext>
            </a:extLst>
          </p:cNvPr>
          <p:cNvSpPr txBox="1"/>
          <p:nvPr/>
        </p:nvSpPr>
        <p:spPr>
          <a:xfrm>
            <a:off x="810871" y="4177038"/>
            <a:ext cx="853825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Lis le haut de la page 99 et complète l’activité Explore ensemble.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B782AA-1A8B-428C-9EFF-081ECC0150B4}"/>
              </a:ext>
            </a:extLst>
          </p:cNvPr>
          <p:cNvCxnSpPr>
            <a:cxnSpLocks/>
          </p:cNvCxnSpPr>
          <p:nvPr/>
        </p:nvCxnSpPr>
        <p:spPr>
          <a:xfrm>
            <a:off x="388710" y="3488071"/>
            <a:ext cx="903209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1CA633-0F70-4E4C-A888-D6B15AF75191}"/>
              </a:ext>
            </a:extLst>
          </p:cNvPr>
          <p:cNvSpPr txBox="1"/>
          <p:nvPr/>
        </p:nvSpPr>
        <p:spPr>
          <a:xfrm>
            <a:off x="635631" y="2303361"/>
            <a:ext cx="853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Read the top of page 99 and </a:t>
            </a:r>
            <a:r>
              <a:rPr lang="fr-CA" sz="2400" dirty="0" err="1"/>
              <a:t>complete</a:t>
            </a:r>
            <a:r>
              <a:rPr lang="fr-CA" sz="2400" dirty="0"/>
              <a:t> the Explore </a:t>
            </a:r>
            <a:r>
              <a:rPr lang="fr-CA" sz="2400" dirty="0" err="1"/>
              <a:t>activity</a:t>
            </a:r>
            <a:r>
              <a:rPr lang="fr-CA" sz="2400" dirty="0"/>
              <a:t> </a:t>
            </a:r>
            <a:r>
              <a:rPr lang="fr-CA" sz="2400" dirty="0" err="1"/>
              <a:t>together</a:t>
            </a:r>
            <a:r>
              <a:rPr lang="fr-CA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418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DC0A7-5819-4142-B2FF-CD0A911C1EA1}"/>
              </a:ext>
            </a:extLst>
          </p:cNvPr>
          <p:cNvSpPr txBox="1"/>
          <p:nvPr/>
        </p:nvSpPr>
        <p:spPr>
          <a:xfrm>
            <a:off x="1929473" y="2373453"/>
            <a:ext cx="124307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0.6 x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19B17-EB3C-46D9-B789-79EF69469EC0}"/>
              </a:ext>
            </a:extLst>
          </p:cNvPr>
          <p:cNvSpPr txBox="1"/>
          <p:nvPr/>
        </p:nvSpPr>
        <p:spPr>
          <a:xfrm>
            <a:off x="419100" y="292100"/>
            <a:ext cx="8904122" cy="19697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Multiply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less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than</a:t>
            </a:r>
            <a:r>
              <a:rPr lang="fr-FR" dirty="0">
                <a:solidFill>
                  <a:srgbClr val="000000"/>
                </a:solidFill>
              </a:rPr>
              <a:t> 1 by a </a:t>
            </a:r>
            <a:r>
              <a:rPr lang="fr-FR" dirty="0" err="1">
                <a:solidFill>
                  <a:srgbClr val="000000"/>
                </a:solidFill>
              </a:rPr>
              <a:t>whole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1. </a:t>
            </a:r>
            <a:r>
              <a:rPr lang="fr-FR" dirty="0" err="1">
                <a:solidFill>
                  <a:srgbClr val="000000"/>
                </a:solidFill>
              </a:rPr>
              <a:t>Using</a:t>
            </a:r>
            <a:r>
              <a:rPr lang="fr-FR" dirty="0">
                <a:solidFill>
                  <a:srgbClr val="000000"/>
                </a:solidFill>
              </a:rPr>
              <a:t> base 10 blocks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Multiplier un nombre décimal inférieur à un par un nombre naturel</a:t>
            </a:r>
          </a:p>
          <a:p>
            <a:r>
              <a:rPr lang="fr-FR" dirty="0">
                <a:solidFill>
                  <a:srgbClr val="000000"/>
                </a:solidFill>
              </a:rPr>
              <a:t>1. Utilise le matériel base dix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1D59E40-63DE-4AD1-A529-D55F829F00C1}"/>
              </a:ext>
            </a:extLst>
          </p:cNvPr>
          <p:cNvSpPr/>
          <p:nvPr/>
        </p:nvSpPr>
        <p:spPr>
          <a:xfrm>
            <a:off x="7863026" y="762000"/>
            <a:ext cx="1201395" cy="1206266"/>
          </a:xfrm>
          <a:custGeom>
            <a:avLst/>
            <a:gdLst/>
            <a:ahLst/>
            <a:cxnLst/>
            <a:rect l="0" t="0" r="0" b="0"/>
            <a:pathLst>
              <a:path w="1201395" h="1206266">
                <a:moveTo>
                  <a:pt x="0" y="0"/>
                </a:moveTo>
                <a:lnTo>
                  <a:pt x="1201394" y="0"/>
                </a:lnTo>
                <a:lnTo>
                  <a:pt x="1201394" y="1206265"/>
                </a:lnTo>
                <a:lnTo>
                  <a:pt x="0" y="1206265"/>
                </a:lnTo>
                <a:close/>
              </a:path>
            </a:pathLst>
          </a:custGeom>
          <a:solidFill>
            <a:srgbClr val="0000FF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70C23C1-D7FD-486A-B3B0-A3BBC71279B1}"/>
              </a:ext>
            </a:extLst>
          </p:cNvPr>
          <p:cNvSpPr/>
          <p:nvPr/>
        </p:nvSpPr>
        <p:spPr>
          <a:xfrm>
            <a:off x="7863026" y="2312688"/>
            <a:ext cx="1201396" cy="121529"/>
          </a:xfrm>
          <a:custGeom>
            <a:avLst/>
            <a:gdLst/>
            <a:ahLst/>
            <a:cxnLst/>
            <a:rect l="0" t="0" r="0" b="0"/>
            <a:pathLst>
              <a:path w="1201396" h="121529">
                <a:moveTo>
                  <a:pt x="0" y="0"/>
                </a:moveTo>
                <a:lnTo>
                  <a:pt x="1201395" y="0"/>
                </a:lnTo>
                <a:lnTo>
                  <a:pt x="1201395" y="121528"/>
                </a:lnTo>
                <a:lnTo>
                  <a:pt x="0" y="121528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FB1E465-AA9B-4E6A-B874-882B04153A2D}"/>
              </a:ext>
            </a:extLst>
          </p:cNvPr>
          <p:cNvSpPr/>
          <p:nvPr/>
        </p:nvSpPr>
        <p:spPr>
          <a:xfrm>
            <a:off x="8558381" y="2835118"/>
            <a:ext cx="122059" cy="122058"/>
          </a:xfrm>
          <a:custGeom>
            <a:avLst/>
            <a:gdLst/>
            <a:ahLst/>
            <a:cxnLst/>
            <a:rect l="0" t="0" r="0" b="0"/>
            <a:pathLst>
              <a:path w="122059" h="122058">
                <a:moveTo>
                  <a:pt x="0" y="0"/>
                </a:moveTo>
                <a:lnTo>
                  <a:pt x="122058" y="0"/>
                </a:lnTo>
                <a:lnTo>
                  <a:pt x="122058" y="122057"/>
                </a:lnTo>
                <a:lnTo>
                  <a:pt x="0" y="122057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BF6D64-BA31-48D3-9D34-60FB0FC909B7}"/>
              </a:ext>
            </a:extLst>
          </p:cNvPr>
          <p:cNvCxnSpPr>
            <a:cxnSpLocks/>
          </p:cNvCxnSpPr>
          <p:nvPr/>
        </p:nvCxnSpPr>
        <p:spPr>
          <a:xfrm>
            <a:off x="419100" y="1115261"/>
            <a:ext cx="641139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1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22B28-4DB5-4E68-A877-9CBC0A2A478B}"/>
              </a:ext>
            </a:extLst>
          </p:cNvPr>
          <p:cNvSpPr txBox="1"/>
          <p:nvPr/>
        </p:nvSpPr>
        <p:spPr>
          <a:xfrm>
            <a:off x="321128" y="254000"/>
            <a:ext cx="7364186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Grade 4 and the </a:t>
            </a:r>
            <a:r>
              <a:rPr lang="fr-F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rectangular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model: 3 x 46</a:t>
            </a:r>
          </a:p>
          <a:p>
            <a:endParaRPr lang="fr-F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Penser à 4e année et le modèle rectangulaire:  3 x 46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7B3920-1154-4E59-AA1F-E8BB735C0CFF}"/>
              </a:ext>
            </a:extLst>
          </p:cNvPr>
          <p:cNvCxnSpPr>
            <a:cxnSpLocks/>
          </p:cNvCxnSpPr>
          <p:nvPr/>
        </p:nvCxnSpPr>
        <p:spPr>
          <a:xfrm>
            <a:off x="97971" y="810621"/>
            <a:ext cx="94596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3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DFD26-E34B-4663-A343-4325E0CDAD0C}"/>
              </a:ext>
            </a:extLst>
          </p:cNvPr>
          <p:cNvSpPr txBox="1"/>
          <p:nvPr/>
        </p:nvSpPr>
        <p:spPr>
          <a:xfrm>
            <a:off x="342900" y="444500"/>
            <a:ext cx="8904122" cy="25237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Multiplying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less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than</a:t>
            </a:r>
            <a:r>
              <a:rPr lang="fr-FR" dirty="0">
                <a:solidFill>
                  <a:srgbClr val="000000"/>
                </a:solidFill>
              </a:rPr>
              <a:t> 1 by a </a:t>
            </a:r>
            <a:r>
              <a:rPr lang="fr-FR" dirty="0" err="1">
                <a:solidFill>
                  <a:srgbClr val="000000"/>
                </a:solidFill>
              </a:rPr>
              <a:t>whole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2. </a:t>
            </a:r>
            <a:r>
              <a:rPr lang="fr-FR" b="1" dirty="0">
                <a:solidFill>
                  <a:srgbClr val="000000"/>
                </a:solidFill>
              </a:rPr>
              <a:t>Forget </a:t>
            </a:r>
            <a:r>
              <a:rPr lang="fr-FR" dirty="0">
                <a:solidFill>
                  <a:srgbClr val="000000"/>
                </a:solidFill>
              </a:rPr>
              <a:t>the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and </a:t>
            </a:r>
            <a:r>
              <a:rPr lang="fr-FR" b="1" dirty="0" err="1">
                <a:solidFill>
                  <a:srgbClr val="000000"/>
                </a:solidFill>
              </a:rPr>
              <a:t>multiply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dirty="0" err="1">
                <a:solidFill>
                  <a:srgbClr val="000000"/>
                </a:solidFill>
              </a:rPr>
              <a:t>two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whole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numbers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using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dirty="0" err="1">
                <a:solidFill>
                  <a:srgbClr val="000000"/>
                </a:solidFill>
              </a:rPr>
              <a:t>rectangular</a:t>
            </a:r>
            <a:r>
              <a:rPr lang="fr-FR" dirty="0">
                <a:solidFill>
                  <a:srgbClr val="000000"/>
                </a:solidFill>
              </a:rPr>
              <a:t> model or the </a:t>
            </a:r>
            <a:r>
              <a:rPr lang="fr-FR" dirty="0" err="1">
                <a:solidFill>
                  <a:srgbClr val="000000"/>
                </a:solidFill>
              </a:rPr>
              <a:t>traditional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algorith</a:t>
            </a:r>
            <a:r>
              <a:rPr lang="fr-FR" dirty="0">
                <a:solidFill>
                  <a:srgbClr val="000000"/>
                </a:solidFill>
              </a:rPr>
              <a:t>. </a:t>
            </a:r>
            <a:r>
              <a:rPr lang="fr-FR" b="1" dirty="0">
                <a:solidFill>
                  <a:srgbClr val="000000"/>
                </a:solidFill>
              </a:rPr>
              <a:t>Use </a:t>
            </a:r>
            <a:r>
              <a:rPr lang="fr-FR" dirty="0" err="1">
                <a:solidFill>
                  <a:srgbClr val="000000"/>
                </a:solidFill>
              </a:rPr>
              <a:t>front-end</a:t>
            </a:r>
            <a:r>
              <a:rPr lang="fr-FR" dirty="0">
                <a:solidFill>
                  <a:srgbClr val="000000"/>
                </a:solidFill>
              </a:rPr>
              <a:t> estimation to place the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in the </a:t>
            </a:r>
            <a:r>
              <a:rPr lang="fr-FR" dirty="0" err="1">
                <a:solidFill>
                  <a:srgbClr val="000000"/>
                </a:solidFill>
              </a:rPr>
              <a:t>product</a:t>
            </a:r>
            <a:r>
              <a:rPr lang="fr-FR" dirty="0">
                <a:solidFill>
                  <a:srgbClr val="000000"/>
                </a:solidFill>
              </a:rPr>
              <a:t>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Multiplier un nombre décimal inférieur à un par un nombre naturel</a:t>
            </a:r>
          </a:p>
          <a:p>
            <a:r>
              <a:rPr lang="fr-FR" dirty="0">
                <a:solidFill>
                  <a:srgbClr val="000000"/>
                </a:solidFill>
              </a:rPr>
              <a:t>2. </a:t>
            </a:r>
            <a:r>
              <a:rPr lang="fr-FR" b="1" dirty="0">
                <a:solidFill>
                  <a:srgbClr val="000000"/>
                </a:solidFill>
              </a:rPr>
              <a:t>Oublier</a:t>
            </a:r>
            <a:r>
              <a:rPr lang="fr-FR" dirty="0">
                <a:solidFill>
                  <a:srgbClr val="000000"/>
                </a:solidFill>
              </a:rPr>
              <a:t> la virgule décimale pour </a:t>
            </a:r>
            <a:r>
              <a:rPr lang="fr-FR" b="1" dirty="0">
                <a:solidFill>
                  <a:srgbClr val="000000"/>
                </a:solidFill>
              </a:rPr>
              <a:t>effectuer</a:t>
            </a:r>
            <a:r>
              <a:rPr lang="fr-FR" dirty="0">
                <a:solidFill>
                  <a:srgbClr val="000000"/>
                </a:solidFill>
              </a:rPr>
              <a:t> la multiplication ensuite </a:t>
            </a:r>
            <a:r>
              <a:rPr lang="fr-FR" b="1" dirty="0">
                <a:solidFill>
                  <a:srgbClr val="000000"/>
                </a:solidFill>
              </a:rPr>
              <a:t>utiliser</a:t>
            </a:r>
            <a:r>
              <a:rPr lang="fr-FR" dirty="0">
                <a:solidFill>
                  <a:srgbClr val="000000"/>
                </a:solidFill>
              </a:rPr>
              <a:t> ton estimation pour placer la virgule décimale </a:t>
            </a:r>
            <a:r>
              <a:rPr lang="en-US" dirty="0">
                <a:solidFill>
                  <a:srgbClr val="000000"/>
                </a:solidFill>
              </a:rPr>
              <a:t>à la bonne place.</a:t>
            </a:r>
          </a:p>
          <a:p>
            <a:endParaRPr lang="en-US" sz="14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37C38-4D32-4524-9C46-86247C06406A}"/>
              </a:ext>
            </a:extLst>
          </p:cNvPr>
          <p:cNvSpPr txBox="1"/>
          <p:nvPr/>
        </p:nvSpPr>
        <p:spPr>
          <a:xfrm>
            <a:off x="3817214" y="2996512"/>
            <a:ext cx="126278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0.6 x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0CCF76-243D-4D13-9A56-476D52DAB8D8}"/>
              </a:ext>
            </a:extLst>
          </p:cNvPr>
          <p:cNvCxnSpPr>
            <a:cxnSpLocks/>
          </p:cNvCxnSpPr>
          <p:nvPr/>
        </p:nvCxnSpPr>
        <p:spPr>
          <a:xfrm>
            <a:off x="342900" y="1601398"/>
            <a:ext cx="89041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9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CE2695-AE47-4436-9949-E7F2C78F8D11}"/>
              </a:ext>
            </a:extLst>
          </p:cNvPr>
          <p:cNvSpPr txBox="1"/>
          <p:nvPr/>
        </p:nvSpPr>
        <p:spPr>
          <a:xfrm>
            <a:off x="317500" y="279400"/>
            <a:ext cx="1945488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Practice together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Pratiquer</a:t>
            </a:r>
            <a:r>
              <a:rPr lang="en-US" sz="1600" dirty="0">
                <a:solidFill>
                  <a:srgbClr val="000000"/>
                </a:solidFill>
              </a:rPr>
              <a:t> ensemble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091EF-A5D6-4787-A766-D62D4DFA4999}"/>
              </a:ext>
            </a:extLst>
          </p:cNvPr>
          <p:cNvSpPr txBox="1"/>
          <p:nvPr/>
        </p:nvSpPr>
        <p:spPr>
          <a:xfrm>
            <a:off x="4893518" y="487149"/>
            <a:ext cx="173957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0.18 x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D34404-45BE-49A6-9E82-F7C58AA6DE59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368300" y="694899"/>
            <a:ext cx="1894688" cy="1080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80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CE2695-AE47-4436-9949-E7F2C78F8D11}"/>
              </a:ext>
            </a:extLst>
          </p:cNvPr>
          <p:cNvSpPr txBox="1"/>
          <p:nvPr/>
        </p:nvSpPr>
        <p:spPr>
          <a:xfrm>
            <a:off x="317500" y="279400"/>
            <a:ext cx="1945488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Practice together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Pratiquer</a:t>
            </a:r>
            <a:r>
              <a:rPr lang="en-US" sz="1600" dirty="0">
                <a:solidFill>
                  <a:srgbClr val="000000"/>
                </a:solidFill>
              </a:rPr>
              <a:t> ensemble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091EF-A5D6-4787-A766-D62D4DFA4999}"/>
              </a:ext>
            </a:extLst>
          </p:cNvPr>
          <p:cNvSpPr txBox="1"/>
          <p:nvPr/>
        </p:nvSpPr>
        <p:spPr>
          <a:xfrm>
            <a:off x="4557852" y="525622"/>
            <a:ext cx="25953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0.528 x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D34404-45BE-49A6-9E82-F7C58AA6DE59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368300" y="694899"/>
            <a:ext cx="1894688" cy="1080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68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20A5C6-0D7E-4DEF-9FA5-91622407D47C}"/>
              </a:ext>
            </a:extLst>
          </p:cNvPr>
          <p:cNvSpPr txBox="1"/>
          <p:nvPr/>
        </p:nvSpPr>
        <p:spPr>
          <a:xfrm>
            <a:off x="745361" y="1786204"/>
            <a:ext cx="86692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0000"/>
                </a:solidFill>
              </a:rPr>
              <a:t>Read pages 100 and 101 for more </a:t>
            </a:r>
            <a:r>
              <a:rPr lang="fr-FR" sz="1800" dirty="0" err="1">
                <a:solidFill>
                  <a:srgbClr val="000000"/>
                </a:solidFill>
              </a:rPr>
              <a:t>examples</a:t>
            </a:r>
            <a:r>
              <a:rPr lang="fr-FR" sz="1800" dirty="0">
                <a:solidFill>
                  <a:srgbClr val="000000"/>
                </a:solidFill>
              </a:rPr>
              <a:t>. </a:t>
            </a:r>
          </a:p>
          <a:p>
            <a:endParaRPr lang="fr-FR" sz="1800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Practice - In </a:t>
            </a:r>
            <a:r>
              <a:rPr lang="fr-FR" sz="1800" dirty="0" err="1">
                <a:solidFill>
                  <a:srgbClr val="000000"/>
                </a:solidFill>
              </a:rPr>
              <a:t>your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scribbler</a:t>
            </a:r>
            <a:r>
              <a:rPr lang="fr-FR" sz="1800" dirty="0">
                <a:solidFill>
                  <a:srgbClr val="000000"/>
                </a:solidFill>
              </a:rPr>
              <a:t>, </a:t>
            </a:r>
            <a:r>
              <a:rPr lang="fr-FR" sz="1800" dirty="0" err="1">
                <a:solidFill>
                  <a:srgbClr val="000000"/>
                </a:solidFill>
              </a:rPr>
              <a:t>complete</a:t>
            </a:r>
            <a:r>
              <a:rPr lang="fr-FR" sz="1800" dirty="0">
                <a:solidFill>
                  <a:srgbClr val="000000"/>
                </a:solidFill>
              </a:rPr>
              <a:t> questions 1 and 3 on page </a:t>
            </a:r>
            <a:r>
              <a:rPr lang="fr-FR" dirty="0">
                <a:solidFill>
                  <a:srgbClr val="000000"/>
                </a:solidFill>
              </a:rPr>
              <a:t>101</a:t>
            </a:r>
            <a:r>
              <a:rPr lang="fr-FR" sz="1800" dirty="0">
                <a:solidFill>
                  <a:srgbClr val="000000"/>
                </a:solidFill>
              </a:rPr>
              <a:t>.</a:t>
            </a:r>
          </a:p>
          <a:p>
            <a:endParaRPr lang="fr-FR" sz="1800" dirty="0">
              <a:solidFill>
                <a:srgbClr val="000000"/>
              </a:solidFill>
            </a:endParaRPr>
          </a:p>
          <a:p>
            <a:endParaRPr lang="fr-FR" sz="1800" dirty="0">
              <a:solidFill>
                <a:srgbClr val="000000"/>
              </a:solidFill>
            </a:endParaRPr>
          </a:p>
          <a:p>
            <a:endParaRPr lang="fr-FR" sz="1800" dirty="0">
              <a:solidFill>
                <a:srgbClr val="000000"/>
              </a:solidFill>
            </a:endParaRPr>
          </a:p>
          <a:p>
            <a:endParaRPr lang="fr-FR" sz="1800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Lire les pages 100 et 101 pour d'autres exemples.</a:t>
            </a:r>
          </a:p>
          <a:p>
            <a:endParaRPr lang="fr-FR" sz="1800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Pratiquer - Dans ton cahier, compléter les questions 1 et 3 à la page </a:t>
            </a:r>
            <a:r>
              <a:rPr lang="fr-FR" dirty="0">
                <a:solidFill>
                  <a:srgbClr val="000000"/>
                </a:solidFill>
              </a:rPr>
              <a:t>101</a:t>
            </a:r>
            <a:r>
              <a:rPr lang="fr-FR" sz="1800" dirty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D34406-2164-4911-9CD7-7B04CAFF39FB}"/>
              </a:ext>
            </a:extLst>
          </p:cNvPr>
          <p:cNvCxnSpPr>
            <a:cxnSpLocks/>
          </p:cNvCxnSpPr>
          <p:nvPr/>
        </p:nvCxnSpPr>
        <p:spPr>
          <a:xfrm>
            <a:off x="509125" y="3217365"/>
            <a:ext cx="799826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847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25CA71-0C09-4746-91C4-5ED08C253641}"/>
              </a:ext>
            </a:extLst>
          </p:cNvPr>
          <p:cNvCxnSpPr/>
          <p:nvPr/>
        </p:nvCxnSpPr>
        <p:spPr>
          <a:xfrm>
            <a:off x="439682" y="374543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E621BB-9CED-4777-9E16-6DE44050AE49}"/>
              </a:ext>
            </a:extLst>
          </p:cNvPr>
          <p:cNvSpPr txBox="1"/>
          <p:nvPr/>
        </p:nvSpPr>
        <p:spPr>
          <a:xfrm>
            <a:off x="957943" y="2167652"/>
            <a:ext cx="866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Worksheet</a:t>
            </a:r>
            <a:r>
              <a:rPr lang="fr-CA" dirty="0"/>
              <a:t> – </a:t>
            </a:r>
            <a:r>
              <a:rPr lang="fr-CA" dirty="0" err="1"/>
              <a:t>Mulitplying</a:t>
            </a:r>
            <a:r>
              <a:rPr lang="fr-CA" dirty="0"/>
              <a:t> a </a:t>
            </a:r>
            <a:r>
              <a:rPr lang="fr-CA" dirty="0" err="1"/>
              <a:t>Decimal</a:t>
            </a:r>
            <a:r>
              <a:rPr lang="fr-CA" dirty="0"/>
              <a:t> </a:t>
            </a:r>
            <a:r>
              <a:rPr lang="fr-CA" dirty="0" err="1"/>
              <a:t>Less</a:t>
            </a:r>
            <a:r>
              <a:rPr lang="fr-CA" dirty="0"/>
              <a:t> </a:t>
            </a:r>
            <a:r>
              <a:rPr lang="fr-CA" dirty="0" err="1"/>
              <a:t>than</a:t>
            </a:r>
            <a:r>
              <a:rPr lang="fr-CA" dirty="0"/>
              <a:t> 1 by a </a:t>
            </a:r>
            <a:r>
              <a:rPr lang="fr-CA" dirty="0" err="1"/>
              <a:t>Whole</a:t>
            </a:r>
            <a:r>
              <a:rPr lang="fr-CA" dirty="0"/>
              <a:t> </a:t>
            </a:r>
            <a:r>
              <a:rPr lang="fr-CA" dirty="0" err="1"/>
              <a:t>Number</a:t>
            </a:r>
            <a:r>
              <a:rPr lang="fr-CA" dirty="0"/>
              <a:t> (</a:t>
            </a:r>
            <a:r>
              <a:rPr lang="fr-CA" dirty="0" err="1"/>
              <a:t>Student</a:t>
            </a:r>
            <a:r>
              <a:rPr lang="fr-CA" dirty="0"/>
              <a:t> Practice and Homework Book </a:t>
            </a:r>
            <a:r>
              <a:rPr lang="fr-CA" dirty="0" err="1"/>
              <a:t>pg</a:t>
            </a:r>
            <a:r>
              <a:rPr lang="fr-CA" dirty="0"/>
              <a:t>. 38)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CA2C3-EFCC-484A-9BE6-55975D303E9B}"/>
              </a:ext>
            </a:extLst>
          </p:cNvPr>
          <p:cNvSpPr txBox="1"/>
          <p:nvPr/>
        </p:nvSpPr>
        <p:spPr>
          <a:xfrm>
            <a:off x="699224" y="4953891"/>
            <a:ext cx="8761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Feuille de travail – Multiplier un nombre décimal inférieur à 1 par un nombre naturel (</a:t>
            </a:r>
            <a:r>
              <a:rPr lang="fr-CA" dirty="0" err="1"/>
              <a:t>Student</a:t>
            </a:r>
            <a:r>
              <a:rPr lang="fr-CA" dirty="0"/>
              <a:t> Practice and Homework Book </a:t>
            </a:r>
            <a:r>
              <a:rPr lang="fr-CA" dirty="0" err="1"/>
              <a:t>pg</a:t>
            </a:r>
            <a:r>
              <a:rPr lang="fr-CA" dirty="0"/>
              <a:t>. 38)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1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73FA2-C722-411B-B387-747F8339CE6E}"/>
              </a:ext>
            </a:extLst>
          </p:cNvPr>
          <p:cNvSpPr txBox="1"/>
          <p:nvPr/>
        </p:nvSpPr>
        <p:spPr>
          <a:xfrm>
            <a:off x="3314218" y="2801716"/>
            <a:ext cx="4399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Journal Question - N8 #5 </a:t>
            </a:r>
          </a:p>
          <a:p>
            <a:endParaRPr lang="en-US" sz="1500" dirty="0">
              <a:solidFill>
                <a:srgbClr val="000000"/>
              </a:solidFill>
              <a:latin typeface="Arial - 26"/>
            </a:endParaRPr>
          </a:p>
          <a:p>
            <a:endParaRPr lang="en-US" sz="1500" dirty="0">
              <a:solidFill>
                <a:srgbClr val="000000"/>
              </a:solidFill>
              <a:latin typeface="Arial - 26"/>
            </a:endParaRPr>
          </a:p>
        </p:txBody>
      </p:sp>
    </p:spTree>
    <p:extLst>
      <p:ext uri="{BB962C8B-B14F-4D97-AF65-F5344CB8AC3E}">
        <p14:creationId xmlns:p14="http://schemas.microsoft.com/office/powerpoint/2010/main" val="177666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7E789-38EF-4E52-B183-F43E9FC45C13}"/>
              </a:ext>
            </a:extLst>
          </p:cNvPr>
          <p:cNvSpPr txBox="1"/>
          <p:nvPr/>
        </p:nvSpPr>
        <p:spPr>
          <a:xfrm>
            <a:off x="350158" y="346528"/>
            <a:ext cx="90297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Explore – How </a:t>
            </a:r>
            <a:r>
              <a:rPr lang="fr-FR" sz="2000" dirty="0" err="1">
                <a:solidFill>
                  <a:srgbClr val="000000"/>
                </a:solidFill>
              </a:rPr>
              <a:t>would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you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find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the </a:t>
            </a:r>
            <a:r>
              <a:rPr lang="fr-FR" sz="2000" dirty="0" err="1">
                <a:solidFill>
                  <a:srgbClr val="000000"/>
                </a:solidFill>
              </a:rPr>
              <a:t>cost</a:t>
            </a:r>
            <a:r>
              <a:rPr lang="fr-FR" sz="2000" dirty="0">
                <a:solidFill>
                  <a:srgbClr val="000000"/>
                </a:solidFill>
              </a:rPr>
              <a:t> of 3 kg of </a:t>
            </a:r>
            <a:r>
              <a:rPr lang="fr-FR" sz="2000" dirty="0" err="1">
                <a:solidFill>
                  <a:srgbClr val="000000"/>
                </a:solidFill>
              </a:rPr>
              <a:t>grapes</a:t>
            </a:r>
            <a:r>
              <a:rPr lang="fr-FR" sz="2000" dirty="0">
                <a:solidFill>
                  <a:srgbClr val="000000"/>
                </a:solidFill>
              </a:rPr>
              <a:t> at $3.39/kg.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Explore - </a:t>
            </a:r>
            <a:r>
              <a:rPr lang="fr-FR" sz="2000" b="1" dirty="0">
                <a:solidFill>
                  <a:srgbClr val="000000"/>
                </a:solidFill>
              </a:rPr>
              <a:t>Essayer</a:t>
            </a:r>
            <a:r>
              <a:rPr lang="fr-FR" sz="2000" dirty="0">
                <a:solidFill>
                  <a:srgbClr val="000000"/>
                </a:solidFill>
              </a:rPr>
              <a:t> de trouver le coût pour 3 kg  de raisins à 3,39$ le kilo.</a:t>
            </a:r>
            <a:endParaRPr lang="en-US" sz="2000" dirty="0">
              <a:solidFill>
                <a:srgbClr val="000000"/>
              </a:solidFill>
              <a:latin typeface="Arial - 2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5E240D-E080-43F1-AF63-A9C49F04FD55}"/>
              </a:ext>
            </a:extLst>
          </p:cNvPr>
          <p:cNvCxnSpPr>
            <a:cxnSpLocks/>
          </p:cNvCxnSpPr>
          <p:nvPr/>
        </p:nvCxnSpPr>
        <p:spPr>
          <a:xfrm>
            <a:off x="135165" y="854359"/>
            <a:ext cx="945514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4873" y="1686710"/>
            <a:ext cx="3166365" cy="3179192"/>
          </a:xfrm>
          <a:custGeom>
            <a:avLst/>
            <a:gdLst/>
            <a:ahLst/>
            <a:cxnLst/>
            <a:rect l="0" t="0" r="0" b="0"/>
            <a:pathLst>
              <a:path w="3166365" h="3179192">
                <a:moveTo>
                  <a:pt x="0" y="0"/>
                </a:moveTo>
                <a:lnTo>
                  <a:pt x="3166364" y="0"/>
                </a:lnTo>
                <a:lnTo>
                  <a:pt x="3166364" y="3179191"/>
                </a:lnTo>
                <a:lnTo>
                  <a:pt x="0" y="3179191"/>
                </a:lnTo>
                <a:close/>
              </a:path>
            </a:pathLst>
          </a:custGeom>
          <a:solidFill>
            <a:srgbClr val="0000FF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reeform 2"/>
          <p:cNvSpPr/>
          <p:nvPr/>
        </p:nvSpPr>
        <p:spPr>
          <a:xfrm>
            <a:off x="8167915" y="2846475"/>
            <a:ext cx="321692" cy="321692"/>
          </a:xfrm>
          <a:custGeom>
            <a:avLst/>
            <a:gdLst/>
            <a:ahLst/>
            <a:cxnLst/>
            <a:rect l="0" t="0" r="0" b="0"/>
            <a:pathLst>
              <a:path w="321692" h="321692">
                <a:moveTo>
                  <a:pt x="0" y="0"/>
                </a:moveTo>
                <a:lnTo>
                  <a:pt x="321691" y="0"/>
                </a:lnTo>
                <a:lnTo>
                  <a:pt x="321691" y="321691"/>
                </a:lnTo>
                <a:lnTo>
                  <a:pt x="0" y="32169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reeform 3"/>
          <p:cNvSpPr/>
          <p:nvPr/>
        </p:nvSpPr>
        <p:spPr>
          <a:xfrm rot="5400000">
            <a:off x="4133313" y="3122572"/>
            <a:ext cx="3166365" cy="320295"/>
          </a:xfrm>
          <a:custGeom>
            <a:avLst/>
            <a:gdLst/>
            <a:ahLst/>
            <a:cxnLst/>
            <a:rect l="0" t="0" r="0" b="0"/>
            <a:pathLst>
              <a:path w="3166365" h="320295">
                <a:moveTo>
                  <a:pt x="0" y="0"/>
                </a:moveTo>
                <a:lnTo>
                  <a:pt x="3166364" y="0"/>
                </a:lnTo>
                <a:lnTo>
                  <a:pt x="3166364" y="320294"/>
                </a:lnTo>
                <a:lnTo>
                  <a:pt x="0" y="320294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672082" y="1158996"/>
            <a:ext cx="2413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flat 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3001" y="1210397"/>
            <a:ext cx="2717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rod = 0.1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1753" y="2189269"/>
            <a:ext cx="2844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unit cube = 0.01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277" y="359332"/>
            <a:ext cx="953516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dirty="0" err="1">
                <a:solidFill>
                  <a:srgbClr val="000000"/>
                </a:solidFill>
              </a:rPr>
              <a:t>Multiplying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Decimals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using</a:t>
            </a:r>
            <a:r>
              <a:rPr lang="fr-FR" sz="2000" dirty="0">
                <a:solidFill>
                  <a:srgbClr val="000000"/>
                </a:solidFill>
              </a:rPr>
              <a:t> Base </a:t>
            </a:r>
            <a:r>
              <a:rPr lang="fr-FR" sz="2000" dirty="0" err="1">
                <a:solidFill>
                  <a:srgbClr val="000000"/>
                </a:solidFill>
              </a:rPr>
              <a:t>Ten</a:t>
            </a:r>
            <a:r>
              <a:rPr lang="fr-FR" sz="2000" dirty="0">
                <a:solidFill>
                  <a:srgbClr val="000000"/>
                </a:solidFill>
              </a:rPr>
              <a:t> Blocks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4CD03A-D673-4ACE-9FA6-92D7F27053C3}"/>
              </a:ext>
            </a:extLst>
          </p:cNvPr>
          <p:cNvSpPr txBox="1"/>
          <p:nvPr/>
        </p:nvSpPr>
        <p:spPr>
          <a:xfrm>
            <a:off x="421277" y="6268910"/>
            <a:ext cx="7368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Multiplier les nombres décimaux en utilisant les bases 10 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019BBB-E28A-40A7-B44E-0F548A6C8EC5}"/>
              </a:ext>
            </a:extLst>
          </p:cNvPr>
          <p:cNvSpPr txBox="1"/>
          <p:nvPr/>
        </p:nvSpPr>
        <p:spPr>
          <a:xfrm>
            <a:off x="1427645" y="5278732"/>
            <a:ext cx="5214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La planchette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99A275-AC9C-4B4B-8A58-8EF5FF644BC8}"/>
              </a:ext>
            </a:extLst>
          </p:cNvPr>
          <p:cNvSpPr txBox="1"/>
          <p:nvPr/>
        </p:nvSpPr>
        <p:spPr>
          <a:xfrm>
            <a:off x="5050282" y="5110367"/>
            <a:ext cx="5214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La </a:t>
            </a:r>
            <a:r>
              <a:rPr lang="en-CA" sz="1600" dirty="0" err="1">
                <a:solidFill>
                  <a:srgbClr val="000000"/>
                </a:solidFill>
              </a:rPr>
              <a:t>réglette</a:t>
            </a:r>
            <a:r>
              <a:rPr lang="en-CA" sz="1600" dirty="0">
                <a:solidFill>
                  <a:srgbClr val="000000"/>
                </a:solidFill>
              </a:rPr>
              <a:t> = 0,1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75459-CA4C-4F2D-87E0-2F3D26F60B88}"/>
              </a:ext>
            </a:extLst>
          </p:cNvPr>
          <p:cNvSpPr txBox="1"/>
          <p:nvPr/>
        </p:nvSpPr>
        <p:spPr>
          <a:xfrm>
            <a:off x="7458166" y="3480541"/>
            <a:ext cx="5214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Le cube-</a:t>
            </a:r>
            <a:r>
              <a:rPr lang="en-CA" sz="1600" dirty="0" err="1">
                <a:solidFill>
                  <a:srgbClr val="000000"/>
                </a:solidFill>
              </a:rPr>
              <a:t>unité</a:t>
            </a:r>
            <a:r>
              <a:rPr lang="en-CA" sz="1600" dirty="0">
                <a:solidFill>
                  <a:srgbClr val="000000"/>
                </a:solidFill>
              </a:rPr>
              <a:t> = 0,01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F21469-F147-4CE9-9196-B3933DC5C7DB}"/>
              </a:ext>
            </a:extLst>
          </p:cNvPr>
          <p:cNvCxnSpPr/>
          <p:nvPr/>
        </p:nvCxnSpPr>
        <p:spPr>
          <a:xfrm>
            <a:off x="402082" y="5858915"/>
            <a:ext cx="9296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9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604" y="996119"/>
            <a:ext cx="4058557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dirty="0" err="1">
                <a:solidFill>
                  <a:srgbClr val="000000"/>
                </a:solidFill>
              </a:rPr>
              <a:t>Multipying</a:t>
            </a:r>
            <a:r>
              <a:rPr lang="fr-FR" sz="2000" dirty="0">
                <a:solidFill>
                  <a:srgbClr val="000000"/>
                </a:solidFill>
              </a:rPr>
              <a:t> a </a:t>
            </a:r>
            <a:r>
              <a:rPr lang="fr-FR" sz="2000" dirty="0" err="1">
                <a:solidFill>
                  <a:srgbClr val="000000"/>
                </a:solidFill>
              </a:rPr>
              <a:t>whole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number</a:t>
            </a:r>
            <a:r>
              <a:rPr lang="fr-FR" sz="2000" dirty="0">
                <a:solidFill>
                  <a:srgbClr val="000000"/>
                </a:solidFill>
              </a:rPr>
              <a:t> by a </a:t>
            </a:r>
            <a:r>
              <a:rPr lang="fr-FR" sz="2000" dirty="0" err="1">
                <a:solidFill>
                  <a:srgbClr val="000000"/>
                </a:solidFill>
              </a:rPr>
              <a:t>decimal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using</a:t>
            </a:r>
            <a:r>
              <a:rPr lang="fr-FR" sz="2000" dirty="0">
                <a:solidFill>
                  <a:srgbClr val="000000"/>
                </a:solidFill>
              </a:rPr>
              <a:t> base 10 blocks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Example: 2 x 1.3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You have 2 groups of 1.3.</a:t>
            </a:r>
          </a:p>
          <a:p>
            <a:endParaRPr lang="en-CA" dirty="0"/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5506720" y="2510972"/>
            <a:ext cx="411988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086600" y="1228272"/>
            <a:ext cx="0" cy="47752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99200" y="1888672"/>
            <a:ext cx="889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400">
                <a:solidFill>
                  <a:srgbClr val="000000"/>
                </a:solidFill>
                <a:latin typeface="Times New Roman - 40"/>
              </a:rPr>
              <a:t>x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93280" y="1014785"/>
            <a:ext cx="1837437" cy="1454913"/>
            <a:chOff x="2329180" y="1755013"/>
            <a:chExt cx="1837437" cy="1454913"/>
          </a:xfrm>
        </p:grpSpPr>
        <p:sp>
          <p:nvSpPr>
            <p:cNvPr id="6" name="Freeform 5"/>
            <p:cNvSpPr/>
            <p:nvPr/>
          </p:nvSpPr>
          <p:spPr>
            <a:xfrm>
              <a:off x="2329180" y="1773682"/>
              <a:ext cx="1446785" cy="1425576"/>
            </a:xfrm>
            <a:custGeom>
              <a:avLst/>
              <a:gdLst/>
              <a:ahLst/>
              <a:cxnLst/>
              <a:rect l="0" t="0" r="0" b="0"/>
              <a:pathLst>
                <a:path w="1446785" h="1425576">
                  <a:moveTo>
                    <a:pt x="0" y="0"/>
                  </a:moveTo>
                  <a:lnTo>
                    <a:pt x="1446784" y="0"/>
                  </a:lnTo>
                  <a:lnTo>
                    <a:pt x="1446784" y="1425575"/>
                  </a:lnTo>
                  <a:lnTo>
                    <a:pt x="0" y="1425575"/>
                  </a:lnTo>
                  <a:close/>
                </a:path>
              </a:pathLst>
            </a:custGeom>
            <a:solidFill>
              <a:srgbClr val="0000FF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Freeform 6"/>
            <p:cNvSpPr/>
            <p:nvPr/>
          </p:nvSpPr>
          <p:spPr>
            <a:xfrm rot="5400000">
              <a:off x="3123946" y="2427097"/>
              <a:ext cx="1447420" cy="118238"/>
            </a:xfrm>
            <a:custGeom>
              <a:avLst/>
              <a:gdLst/>
              <a:ahLst/>
              <a:cxnLst/>
              <a:rect l="0" t="0" r="0" b="0"/>
              <a:pathLst>
                <a:path w="1447420" h="118238">
                  <a:moveTo>
                    <a:pt x="0" y="0"/>
                  </a:moveTo>
                  <a:lnTo>
                    <a:pt x="1447419" y="0"/>
                  </a:lnTo>
                  <a:lnTo>
                    <a:pt x="1447419" y="118237"/>
                  </a:lnTo>
                  <a:lnTo>
                    <a:pt x="0" y="118237"/>
                  </a:lnTo>
                  <a:close/>
                </a:path>
              </a:pathLst>
            </a:custGeom>
            <a:solidFill>
              <a:srgbClr val="FFFF00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 rot="5400000">
              <a:off x="3253867" y="2427097"/>
              <a:ext cx="1447420" cy="118238"/>
            </a:xfrm>
            <a:custGeom>
              <a:avLst/>
              <a:gdLst/>
              <a:ahLst/>
              <a:cxnLst/>
              <a:rect l="0" t="0" r="0" b="0"/>
              <a:pathLst>
                <a:path w="1447420" h="118238">
                  <a:moveTo>
                    <a:pt x="0" y="0"/>
                  </a:moveTo>
                  <a:lnTo>
                    <a:pt x="1447419" y="0"/>
                  </a:lnTo>
                  <a:lnTo>
                    <a:pt x="1447419" y="118237"/>
                  </a:lnTo>
                  <a:lnTo>
                    <a:pt x="0" y="118237"/>
                  </a:lnTo>
                  <a:close/>
                </a:path>
              </a:pathLst>
            </a:custGeom>
            <a:solidFill>
              <a:srgbClr val="FFFF00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 rot="5400000">
              <a:off x="3383788" y="2419604"/>
              <a:ext cx="1447420" cy="118238"/>
            </a:xfrm>
            <a:custGeom>
              <a:avLst/>
              <a:gdLst/>
              <a:ahLst/>
              <a:cxnLst/>
              <a:rect l="0" t="0" r="0" b="0"/>
              <a:pathLst>
                <a:path w="1447420" h="118238">
                  <a:moveTo>
                    <a:pt x="0" y="0"/>
                  </a:moveTo>
                  <a:lnTo>
                    <a:pt x="1447419" y="0"/>
                  </a:lnTo>
                  <a:lnTo>
                    <a:pt x="1447419" y="118237"/>
                  </a:lnTo>
                  <a:lnTo>
                    <a:pt x="0" y="118237"/>
                  </a:lnTo>
                  <a:close/>
                </a:path>
              </a:pathLst>
            </a:custGeom>
            <a:solidFill>
              <a:srgbClr val="FFFF00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12130" y="2598602"/>
            <a:ext cx="1417702" cy="2958974"/>
            <a:chOff x="748030" y="3338830"/>
            <a:chExt cx="1417702" cy="2958974"/>
          </a:xfrm>
        </p:grpSpPr>
        <p:sp>
          <p:nvSpPr>
            <p:cNvPr id="11" name="Freeform 10"/>
            <p:cNvSpPr/>
            <p:nvPr/>
          </p:nvSpPr>
          <p:spPr>
            <a:xfrm>
              <a:off x="748030" y="3338830"/>
              <a:ext cx="1417702" cy="1482726"/>
            </a:xfrm>
            <a:custGeom>
              <a:avLst/>
              <a:gdLst/>
              <a:ahLst/>
              <a:cxnLst/>
              <a:rect l="0" t="0" r="0" b="0"/>
              <a:pathLst>
                <a:path w="1417702" h="1482726">
                  <a:moveTo>
                    <a:pt x="0" y="0"/>
                  </a:moveTo>
                  <a:lnTo>
                    <a:pt x="1417701" y="0"/>
                  </a:lnTo>
                  <a:lnTo>
                    <a:pt x="1417701" y="1482725"/>
                  </a:lnTo>
                  <a:lnTo>
                    <a:pt x="0" y="1482725"/>
                  </a:lnTo>
                  <a:close/>
                </a:path>
              </a:pathLst>
            </a:custGeom>
            <a:solidFill>
              <a:srgbClr val="0000FF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48030" y="4815078"/>
              <a:ext cx="1417702" cy="1482726"/>
            </a:xfrm>
            <a:custGeom>
              <a:avLst/>
              <a:gdLst/>
              <a:ahLst/>
              <a:cxnLst/>
              <a:rect l="0" t="0" r="0" b="0"/>
              <a:pathLst>
                <a:path w="1417702" h="1482726">
                  <a:moveTo>
                    <a:pt x="0" y="0"/>
                  </a:moveTo>
                  <a:lnTo>
                    <a:pt x="1417701" y="0"/>
                  </a:lnTo>
                  <a:lnTo>
                    <a:pt x="1417701" y="1482725"/>
                  </a:lnTo>
                  <a:lnTo>
                    <a:pt x="0" y="1482725"/>
                  </a:lnTo>
                  <a:close/>
                </a:path>
              </a:pathLst>
            </a:custGeom>
            <a:solidFill>
              <a:srgbClr val="0000FF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93280" y="2592252"/>
            <a:ext cx="1848803" cy="2994788"/>
            <a:chOff x="2329180" y="3332480"/>
            <a:chExt cx="1848803" cy="2994788"/>
          </a:xfrm>
        </p:grpSpPr>
        <p:sp>
          <p:nvSpPr>
            <p:cNvPr id="14" name="Freeform 13"/>
            <p:cNvSpPr/>
            <p:nvPr/>
          </p:nvSpPr>
          <p:spPr>
            <a:xfrm>
              <a:off x="2329180" y="3332480"/>
              <a:ext cx="1453643" cy="1492759"/>
            </a:xfrm>
            <a:custGeom>
              <a:avLst/>
              <a:gdLst/>
              <a:ahLst/>
              <a:cxnLst/>
              <a:rect l="0" t="0" r="0" b="0"/>
              <a:pathLst>
                <a:path w="1453643" h="1492759">
                  <a:moveTo>
                    <a:pt x="0" y="0"/>
                  </a:moveTo>
                  <a:lnTo>
                    <a:pt x="1453642" y="0"/>
                  </a:lnTo>
                  <a:lnTo>
                    <a:pt x="1453642" y="1492758"/>
                  </a:lnTo>
                  <a:lnTo>
                    <a:pt x="0" y="1492758"/>
                  </a:lnTo>
                  <a:close/>
                </a:path>
              </a:pathLst>
            </a:custGeom>
            <a:solidFill>
              <a:srgbClr val="0000FF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36927" y="4834509"/>
              <a:ext cx="1453643" cy="1492759"/>
            </a:xfrm>
            <a:custGeom>
              <a:avLst/>
              <a:gdLst/>
              <a:ahLst/>
              <a:cxnLst/>
              <a:rect l="0" t="0" r="0" b="0"/>
              <a:pathLst>
                <a:path w="1453643" h="1492759">
                  <a:moveTo>
                    <a:pt x="0" y="0"/>
                  </a:moveTo>
                  <a:lnTo>
                    <a:pt x="1453642" y="0"/>
                  </a:lnTo>
                  <a:lnTo>
                    <a:pt x="1453642" y="1492758"/>
                  </a:lnTo>
                  <a:lnTo>
                    <a:pt x="0" y="1492758"/>
                  </a:lnTo>
                  <a:close/>
                </a:path>
              </a:pathLst>
            </a:custGeom>
            <a:solidFill>
              <a:srgbClr val="0000FF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reeform 15"/>
            <p:cNvSpPr/>
            <p:nvPr/>
          </p:nvSpPr>
          <p:spPr>
            <a:xfrm rot="5400000">
              <a:off x="3127756" y="4016756"/>
              <a:ext cx="1454278" cy="123826"/>
            </a:xfrm>
            <a:custGeom>
              <a:avLst/>
              <a:gdLst/>
              <a:ahLst/>
              <a:cxnLst/>
              <a:rect l="0" t="0" r="0" b="0"/>
              <a:pathLst>
                <a:path w="1454278" h="123826">
                  <a:moveTo>
                    <a:pt x="0" y="0"/>
                  </a:moveTo>
                  <a:lnTo>
                    <a:pt x="1454277" y="0"/>
                  </a:lnTo>
                  <a:lnTo>
                    <a:pt x="1454277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FF00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Freeform 16"/>
            <p:cNvSpPr/>
            <p:nvPr/>
          </p:nvSpPr>
          <p:spPr>
            <a:xfrm rot="5400000">
              <a:off x="3250692" y="4016756"/>
              <a:ext cx="1454278" cy="123826"/>
            </a:xfrm>
            <a:custGeom>
              <a:avLst/>
              <a:gdLst/>
              <a:ahLst/>
              <a:cxnLst/>
              <a:rect l="0" t="0" r="0" b="0"/>
              <a:pathLst>
                <a:path w="1454278" h="123826">
                  <a:moveTo>
                    <a:pt x="0" y="0"/>
                  </a:moveTo>
                  <a:lnTo>
                    <a:pt x="1454277" y="0"/>
                  </a:lnTo>
                  <a:lnTo>
                    <a:pt x="1454277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FF00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reeform 17"/>
            <p:cNvSpPr/>
            <p:nvPr/>
          </p:nvSpPr>
          <p:spPr>
            <a:xfrm rot="5400000">
              <a:off x="3381121" y="4016756"/>
              <a:ext cx="1454405" cy="123826"/>
            </a:xfrm>
            <a:custGeom>
              <a:avLst/>
              <a:gdLst/>
              <a:ahLst/>
              <a:cxnLst/>
              <a:rect l="0" t="0" r="0" b="0"/>
              <a:pathLst>
                <a:path w="1454405" h="123826">
                  <a:moveTo>
                    <a:pt x="0" y="0"/>
                  </a:moveTo>
                  <a:lnTo>
                    <a:pt x="1454404" y="0"/>
                  </a:lnTo>
                  <a:lnTo>
                    <a:pt x="1454404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FF00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 18"/>
            <p:cNvSpPr/>
            <p:nvPr/>
          </p:nvSpPr>
          <p:spPr>
            <a:xfrm rot="5400000">
              <a:off x="3135503" y="5510784"/>
              <a:ext cx="1454278" cy="123953"/>
            </a:xfrm>
            <a:custGeom>
              <a:avLst/>
              <a:gdLst/>
              <a:ahLst/>
              <a:cxnLst/>
              <a:rect l="0" t="0" r="0" b="0"/>
              <a:pathLst>
                <a:path w="1454278" h="123953">
                  <a:moveTo>
                    <a:pt x="0" y="0"/>
                  </a:moveTo>
                  <a:lnTo>
                    <a:pt x="1454277" y="0"/>
                  </a:lnTo>
                  <a:lnTo>
                    <a:pt x="1454277" y="123952"/>
                  </a:lnTo>
                  <a:lnTo>
                    <a:pt x="0" y="123952"/>
                  </a:lnTo>
                  <a:close/>
                </a:path>
              </a:pathLst>
            </a:custGeom>
            <a:solidFill>
              <a:srgbClr val="FFFF00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Freeform 19"/>
            <p:cNvSpPr/>
            <p:nvPr/>
          </p:nvSpPr>
          <p:spPr>
            <a:xfrm rot="5400000">
              <a:off x="3266059" y="5510784"/>
              <a:ext cx="1454278" cy="123953"/>
            </a:xfrm>
            <a:custGeom>
              <a:avLst/>
              <a:gdLst/>
              <a:ahLst/>
              <a:cxnLst/>
              <a:rect l="0" t="0" r="0" b="0"/>
              <a:pathLst>
                <a:path w="1454278" h="123953">
                  <a:moveTo>
                    <a:pt x="0" y="0"/>
                  </a:moveTo>
                  <a:lnTo>
                    <a:pt x="1454277" y="0"/>
                  </a:lnTo>
                  <a:lnTo>
                    <a:pt x="1454277" y="123952"/>
                  </a:lnTo>
                  <a:lnTo>
                    <a:pt x="0" y="123952"/>
                  </a:lnTo>
                  <a:close/>
                </a:path>
              </a:pathLst>
            </a:custGeom>
            <a:solidFill>
              <a:srgbClr val="FFFF00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 20"/>
            <p:cNvSpPr/>
            <p:nvPr/>
          </p:nvSpPr>
          <p:spPr>
            <a:xfrm rot="5400000">
              <a:off x="3388868" y="5510784"/>
              <a:ext cx="1454278" cy="123953"/>
            </a:xfrm>
            <a:custGeom>
              <a:avLst/>
              <a:gdLst/>
              <a:ahLst/>
              <a:cxnLst/>
              <a:rect l="0" t="0" r="0" b="0"/>
              <a:pathLst>
                <a:path w="1454278" h="123953">
                  <a:moveTo>
                    <a:pt x="0" y="0"/>
                  </a:moveTo>
                  <a:lnTo>
                    <a:pt x="1454277" y="0"/>
                  </a:lnTo>
                  <a:lnTo>
                    <a:pt x="1454277" y="123952"/>
                  </a:lnTo>
                  <a:lnTo>
                    <a:pt x="0" y="123952"/>
                  </a:lnTo>
                  <a:close/>
                </a:path>
              </a:pathLst>
            </a:custGeom>
            <a:solidFill>
              <a:srgbClr val="FFFF00">
                <a:alpha val="74902"/>
              </a:srgbClr>
            </a:solidFill>
            <a:ln w="12700" cap="flat" cmpd="sng" algn="ctr">
              <a:solidFill>
                <a:srgbClr val="000000">
                  <a:alpha val="7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759700" y="491672"/>
            <a:ext cx="1117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100" dirty="0">
                <a:solidFill>
                  <a:srgbClr val="000000"/>
                </a:solidFill>
                <a:latin typeface="Times New Roman - 35"/>
              </a:rPr>
              <a:t>1.3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0000" y="3819072"/>
            <a:ext cx="711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>
                <a:solidFill>
                  <a:srgbClr val="000000"/>
                </a:solidFill>
                <a:latin typeface="Times New Roman - 31"/>
              </a:rPr>
              <a:t>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862A1A-C640-4724-988E-33300533A797}"/>
              </a:ext>
            </a:extLst>
          </p:cNvPr>
          <p:cNvCxnSpPr>
            <a:cxnSpLocks/>
          </p:cNvCxnSpPr>
          <p:nvPr/>
        </p:nvCxnSpPr>
        <p:spPr>
          <a:xfrm>
            <a:off x="244403" y="3615872"/>
            <a:ext cx="45458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CDD4B09-CDDD-4A7E-854A-0AAB7D6F2594}"/>
              </a:ext>
            </a:extLst>
          </p:cNvPr>
          <p:cNvSpPr txBox="1"/>
          <p:nvPr/>
        </p:nvSpPr>
        <p:spPr>
          <a:xfrm>
            <a:off x="310643" y="3966169"/>
            <a:ext cx="508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Multiplier un nombre naturel et un nombre décimal </a:t>
            </a:r>
            <a:r>
              <a:rPr lang="en-CA" sz="2000" dirty="0">
                <a:solidFill>
                  <a:srgbClr val="000000"/>
                </a:solidFill>
              </a:rPr>
              <a:t>avec les bases 10.</a:t>
            </a:r>
          </a:p>
          <a:p>
            <a:endParaRPr lang="en-CA" sz="2000" dirty="0">
              <a:solidFill>
                <a:srgbClr val="000000"/>
              </a:solidFill>
            </a:endParaRPr>
          </a:p>
          <a:p>
            <a:r>
              <a:rPr lang="en-CA" sz="2000" dirty="0" err="1">
                <a:solidFill>
                  <a:srgbClr val="000000"/>
                </a:solidFill>
              </a:rPr>
              <a:t>Exemple</a:t>
            </a:r>
            <a:r>
              <a:rPr lang="en-CA" sz="2000" dirty="0">
                <a:solidFill>
                  <a:srgbClr val="000000"/>
                </a:solidFill>
              </a:rPr>
              <a:t>: 2 X 1.3</a:t>
            </a:r>
          </a:p>
          <a:p>
            <a:endParaRPr lang="en-CA" sz="2000" dirty="0">
              <a:solidFill>
                <a:srgbClr val="000000"/>
              </a:solidFill>
            </a:endParaRPr>
          </a:p>
          <a:p>
            <a:r>
              <a:rPr lang="en-CA" sz="2000" dirty="0">
                <a:solidFill>
                  <a:srgbClr val="000000"/>
                </a:solidFill>
              </a:rPr>
              <a:t>Tu as deux </a:t>
            </a:r>
            <a:r>
              <a:rPr lang="en-CA" sz="2000" dirty="0" err="1">
                <a:solidFill>
                  <a:srgbClr val="000000"/>
                </a:solidFill>
              </a:rPr>
              <a:t>groupes</a:t>
            </a:r>
            <a:r>
              <a:rPr lang="en-CA" sz="2000" dirty="0">
                <a:solidFill>
                  <a:srgbClr val="000000"/>
                </a:solidFill>
              </a:rPr>
              <a:t> de 1,3.</a:t>
            </a:r>
          </a:p>
        </p:txBody>
      </p:sp>
    </p:spTree>
    <p:extLst>
      <p:ext uri="{BB962C8B-B14F-4D97-AF65-F5344CB8AC3E}">
        <p14:creationId xmlns:p14="http://schemas.microsoft.com/office/powerpoint/2010/main" val="394660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03E2B-F9D9-490D-8C23-B8C31D717163}"/>
              </a:ext>
            </a:extLst>
          </p:cNvPr>
          <p:cNvSpPr txBox="1"/>
          <p:nvPr/>
        </p:nvSpPr>
        <p:spPr>
          <a:xfrm>
            <a:off x="107924" y="56870"/>
            <a:ext cx="8629676" cy="17235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Multiplying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and a </a:t>
            </a:r>
            <a:r>
              <a:rPr lang="fr-FR" dirty="0" err="1">
                <a:solidFill>
                  <a:srgbClr val="000000"/>
                </a:solidFill>
              </a:rPr>
              <a:t>whole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1. a) </a:t>
            </a:r>
            <a:r>
              <a:rPr lang="fr-FR" b="1" dirty="0">
                <a:solidFill>
                  <a:srgbClr val="000000"/>
                </a:solidFill>
              </a:rPr>
              <a:t>Use</a:t>
            </a:r>
            <a:r>
              <a:rPr lang="fr-FR" dirty="0">
                <a:solidFill>
                  <a:srgbClr val="000000"/>
                </a:solidFill>
              </a:rPr>
              <a:t> the area model </a:t>
            </a:r>
            <a:r>
              <a:rPr lang="fr-FR" dirty="0" err="1">
                <a:solidFill>
                  <a:srgbClr val="000000"/>
                </a:solidFill>
              </a:rPr>
              <a:t>concretely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with</a:t>
            </a:r>
            <a:r>
              <a:rPr lang="fr-FR" dirty="0">
                <a:solidFill>
                  <a:srgbClr val="000000"/>
                </a:solidFill>
              </a:rPr>
              <a:t> base 10 blocks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M</a:t>
            </a:r>
            <a:r>
              <a:rPr lang="fr-FR" sz="1800" dirty="0">
                <a:solidFill>
                  <a:srgbClr val="000000"/>
                </a:solidFill>
              </a:rPr>
              <a:t>ultiplier les nombres décimaux par un nombre naturel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1. a)  </a:t>
            </a:r>
            <a:r>
              <a:rPr lang="fr-FR" b="1" dirty="0">
                <a:solidFill>
                  <a:srgbClr val="000000"/>
                </a:solidFill>
              </a:rPr>
              <a:t>Utiliser</a:t>
            </a:r>
            <a:r>
              <a:rPr lang="fr-FR" dirty="0">
                <a:solidFill>
                  <a:srgbClr val="000000"/>
                </a:solidFill>
              </a:rPr>
              <a:t> la "représentation de l'aire" (de façon concrète à l'aide de matériel base dix) </a:t>
            </a:r>
          </a:p>
          <a:p>
            <a:r>
              <a:rPr lang="en-US" sz="1600" dirty="0">
                <a:solidFill>
                  <a:srgbClr val="000000"/>
                </a:solidFill>
                <a:latin typeface="Arial - 27"/>
              </a:rPr>
              <a:t>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A9191CB-8AAE-4A4D-9DD7-D5F8747FA3F2}"/>
              </a:ext>
            </a:extLst>
          </p:cNvPr>
          <p:cNvSpPr/>
          <p:nvPr/>
        </p:nvSpPr>
        <p:spPr>
          <a:xfrm>
            <a:off x="8744434" y="876300"/>
            <a:ext cx="1154485" cy="1159166"/>
          </a:xfrm>
          <a:custGeom>
            <a:avLst/>
            <a:gdLst/>
            <a:ahLst/>
            <a:cxnLst/>
            <a:rect l="0" t="0" r="0" b="0"/>
            <a:pathLst>
              <a:path w="1154485" h="1159166">
                <a:moveTo>
                  <a:pt x="0" y="0"/>
                </a:moveTo>
                <a:lnTo>
                  <a:pt x="1154484" y="0"/>
                </a:lnTo>
                <a:lnTo>
                  <a:pt x="1154484" y="1159165"/>
                </a:lnTo>
                <a:lnTo>
                  <a:pt x="0" y="1159165"/>
                </a:lnTo>
                <a:close/>
              </a:path>
            </a:pathLst>
          </a:custGeom>
          <a:solidFill>
            <a:srgbClr val="0000FF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58A7A3C-AA86-43C6-9AE9-CA2D3243FE6B}"/>
              </a:ext>
            </a:extLst>
          </p:cNvPr>
          <p:cNvSpPr/>
          <p:nvPr/>
        </p:nvSpPr>
        <p:spPr>
          <a:xfrm>
            <a:off x="9482706" y="2836729"/>
            <a:ext cx="117292" cy="117295"/>
          </a:xfrm>
          <a:custGeom>
            <a:avLst/>
            <a:gdLst/>
            <a:ahLst/>
            <a:cxnLst/>
            <a:rect l="0" t="0" r="0" b="0"/>
            <a:pathLst>
              <a:path w="117292" h="117295">
                <a:moveTo>
                  <a:pt x="0" y="0"/>
                </a:moveTo>
                <a:lnTo>
                  <a:pt x="117291" y="0"/>
                </a:lnTo>
                <a:lnTo>
                  <a:pt x="117291" y="117294"/>
                </a:lnTo>
                <a:lnTo>
                  <a:pt x="0" y="117294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5977C8B-5B91-429E-914B-A91486515801}"/>
              </a:ext>
            </a:extLst>
          </p:cNvPr>
          <p:cNvSpPr/>
          <p:nvPr/>
        </p:nvSpPr>
        <p:spPr>
          <a:xfrm>
            <a:off x="8737600" y="2330872"/>
            <a:ext cx="1154487" cy="116786"/>
          </a:xfrm>
          <a:custGeom>
            <a:avLst/>
            <a:gdLst/>
            <a:ahLst/>
            <a:cxnLst/>
            <a:rect l="0" t="0" r="0" b="0"/>
            <a:pathLst>
              <a:path w="1154487" h="116786">
                <a:moveTo>
                  <a:pt x="0" y="0"/>
                </a:moveTo>
                <a:lnTo>
                  <a:pt x="1154486" y="0"/>
                </a:lnTo>
                <a:lnTo>
                  <a:pt x="1154486" y="116785"/>
                </a:lnTo>
                <a:lnTo>
                  <a:pt x="0" y="116785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5F78C-4A5F-409B-93C0-15FEA536DBA4}"/>
              </a:ext>
            </a:extLst>
          </p:cNvPr>
          <p:cNvSpPr txBox="1"/>
          <p:nvPr/>
        </p:nvSpPr>
        <p:spPr>
          <a:xfrm>
            <a:off x="3352800" y="1930400"/>
            <a:ext cx="1603146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2.14 x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8D7B65-E703-44A8-959A-91198E60E674}"/>
              </a:ext>
            </a:extLst>
          </p:cNvPr>
          <p:cNvCxnSpPr>
            <a:cxnSpLocks/>
          </p:cNvCxnSpPr>
          <p:nvPr/>
        </p:nvCxnSpPr>
        <p:spPr>
          <a:xfrm>
            <a:off x="81666" y="719366"/>
            <a:ext cx="8572477" cy="69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91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604" y="996119"/>
            <a:ext cx="4058557" cy="252376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dirty="0" err="1">
                <a:solidFill>
                  <a:srgbClr val="000000"/>
                </a:solidFill>
              </a:rPr>
              <a:t>Multipying</a:t>
            </a:r>
            <a:r>
              <a:rPr lang="fr-FR" sz="2000" dirty="0">
                <a:solidFill>
                  <a:srgbClr val="000000"/>
                </a:solidFill>
              </a:rPr>
              <a:t> a </a:t>
            </a:r>
            <a:r>
              <a:rPr lang="fr-FR" sz="2000" dirty="0" err="1">
                <a:solidFill>
                  <a:srgbClr val="000000"/>
                </a:solidFill>
              </a:rPr>
              <a:t>whole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number</a:t>
            </a:r>
            <a:r>
              <a:rPr lang="fr-FR" sz="2000" dirty="0">
                <a:solidFill>
                  <a:srgbClr val="000000"/>
                </a:solidFill>
              </a:rPr>
              <a:t> by a </a:t>
            </a:r>
            <a:r>
              <a:rPr lang="fr-FR" sz="2000" dirty="0" err="1">
                <a:solidFill>
                  <a:srgbClr val="000000"/>
                </a:solidFill>
              </a:rPr>
              <a:t>decimal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using</a:t>
            </a:r>
            <a:r>
              <a:rPr lang="fr-FR" sz="2000" dirty="0">
                <a:solidFill>
                  <a:srgbClr val="000000"/>
                </a:solidFill>
              </a:rPr>
              <a:t> base 10 blocks </a:t>
            </a:r>
            <a:r>
              <a:rPr lang="fr-FR" sz="2000" dirty="0" err="1">
                <a:solidFill>
                  <a:srgbClr val="000000"/>
                </a:solidFill>
              </a:rPr>
              <a:t>pictorially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Example: 2 x 3.6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You have 2 groups of 3.6</a:t>
            </a:r>
          </a:p>
          <a:p>
            <a:endParaRPr lang="en-CA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862A1A-C640-4724-988E-33300533A797}"/>
              </a:ext>
            </a:extLst>
          </p:cNvPr>
          <p:cNvCxnSpPr>
            <a:cxnSpLocks/>
          </p:cNvCxnSpPr>
          <p:nvPr/>
        </p:nvCxnSpPr>
        <p:spPr>
          <a:xfrm>
            <a:off x="244403" y="3615872"/>
            <a:ext cx="45458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CDD4B09-CDDD-4A7E-854A-0AAB7D6F2594}"/>
              </a:ext>
            </a:extLst>
          </p:cNvPr>
          <p:cNvSpPr txBox="1"/>
          <p:nvPr/>
        </p:nvSpPr>
        <p:spPr>
          <a:xfrm>
            <a:off x="310643" y="3966169"/>
            <a:ext cx="508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Multiplier un nombre naturel et un nombre décimal </a:t>
            </a:r>
            <a:r>
              <a:rPr lang="en-CA" sz="2000" dirty="0">
                <a:solidFill>
                  <a:srgbClr val="000000"/>
                </a:solidFill>
              </a:rPr>
              <a:t>avec les bases 10 de </a:t>
            </a:r>
            <a:r>
              <a:rPr lang="en-CA" sz="2000" dirty="0" err="1">
                <a:solidFill>
                  <a:srgbClr val="000000"/>
                </a:solidFill>
              </a:rPr>
              <a:t>façon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err="1">
                <a:solidFill>
                  <a:srgbClr val="000000"/>
                </a:solidFill>
              </a:rPr>
              <a:t>imagée</a:t>
            </a:r>
            <a:r>
              <a:rPr lang="en-CA" sz="2000" dirty="0">
                <a:solidFill>
                  <a:srgbClr val="000000"/>
                </a:solidFill>
              </a:rPr>
              <a:t>.</a:t>
            </a:r>
          </a:p>
          <a:p>
            <a:endParaRPr lang="en-CA" sz="2000" dirty="0">
              <a:solidFill>
                <a:srgbClr val="000000"/>
              </a:solidFill>
            </a:endParaRPr>
          </a:p>
          <a:p>
            <a:r>
              <a:rPr lang="en-CA" sz="2000" dirty="0" err="1">
                <a:solidFill>
                  <a:srgbClr val="000000"/>
                </a:solidFill>
              </a:rPr>
              <a:t>Exemple</a:t>
            </a:r>
            <a:r>
              <a:rPr lang="en-CA" sz="2000" dirty="0">
                <a:solidFill>
                  <a:srgbClr val="000000"/>
                </a:solidFill>
              </a:rPr>
              <a:t>: 2 X 3,6</a:t>
            </a:r>
          </a:p>
          <a:p>
            <a:endParaRPr lang="en-CA" sz="2000" dirty="0">
              <a:solidFill>
                <a:srgbClr val="000000"/>
              </a:solidFill>
            </a:endParaRPr>
          </a:p>
          <a:p>
            <a:r>
              <a:rPr lang="en-CA" sz="2000" dirty="0">
                <a:solidFill>
                  <a:srgbClr val="000000"/>
                </a:solidFill>
              </a:rPr>
              <a:t>Tu as deux </a:t>
            </a:r>
            <a:r>
              <a:rPr lang="en-CA" sz="2000" dirty="0" err="1">
                <a:solidFill>
                  <a:srgbClr val="000000"/>
                </a:solidFill>
              </a:rPr>
              <a:t>groupes</a:t>
            </a:r>
            <a:r>
              <a:rPr lang="en-CA" sz="2000" dirty="0">
                <a:solidFill>
                  <a:srgbClr val="000000"/>
                </a:solidFill>
              </a:rPr>
              <a:t> de 3,6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ACAE6F-E8D2-4D66-8727-0C43B5D0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241" y="1526532"/>
            <a:ext cx="4545837" cy="26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99CBB-5A87-4121-8CFD-9F5940FD65A6}"/>
              </a:ext>
            </a:extLst>
          </p:cNvPr>
          <p:cNvSpPr txBox="1"/>
          <p:nvPr/>
        </p:nvSpPr>
        <p:spPr>
          <a:xfrm>
            <a:off x="3721100" y="1774869"/>
            <a:ext cx="165034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2.14 x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E8AAFC-AF63-4BF1-9A4B-AFD2F66A0099}"/>
              </a:ext>
            </a:extLst>
          </p:cNvPr>
          <p:cNvCxnSpPr>
            <a:cxnSpLocks/>
          </p:cNvCxnSpPr>
          <p:nvPr/>
        </p:nvCxnSpPr>
        <p:spPr>
          <a:xfrm>
            <a:off x="97971" y="810621"/>
            <a:ext cx="942702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8F9034-F76A-4942-B3E5-37E4CE536389}"/>
              </a:ext>
            </a:extLst>
          </p:cNvPr>
          <p:cNvSpPr txBox="1"/>
          <p:nvPr/>
        </p:nvSpPr>
        <p:spPr>
          <a:xfrm>
            <a:off x="252185" y="20543"/>
            <a:ext cx="91512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Multiplying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and a </a:t>
            </a:r>
            <a:r>
              <a:rPr lang="fr-FR" dirty="0" err="1">
                <a:solidFill>
                  <a:srgbClr val="000000"/>
                </a:solidFill>
              </a:rPr>
              <a:t>whole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1. b) </a:t>
            </a:r>
            <a:r>
              <a:rPr lang="fr-FR" b="1" dirty="0">
                <a:solidFill>
                  <a:srgbClr val="000000"/>
                </a:solidFill>
              </a:rPr>
              <a:t>Use</a:t>
            </a:r>
            <a:r>
              <a:rPr lang="fr-FR" dirty="0">
                <a:solidFill>
                  <a:srgbClr val="000000"/>
                </a:solidFill>
              </a:rPr>
              <a:t> the area model </a:t>
            </a:r>
            <a:r>
              <a:rPr lang="fr-FR" dirty="0" err="1">
                <a:solidFill>
                  <a:srgbClr val="000000"/>
                </a:solidFill>
              </a:rPr>
              <a:t>pictorially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with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drawing</a:t>
            </a:r>
            <a:r>
              <a:rPr lang="fr-FR" dirty="0">
                <a:solidFill>
                  <a:srgbClr val="000000"/>
                </a:solidFill>
              </a:rPr>
              <a:t> of base 10 blocks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M</a:t>
            </a:r>
            <a:r>
              <a:rPr lang="fr-FR" sz="1800" dirty="0">
                <a:solidFill>
                  <a:srgbClr val="000000"/>
                </a:solidFill>
              </a:rPr>
              <a:t>ultiplier les nombres décimaux par un nombre naturel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1. a)  </a:t>
            </a:r>
            <a:r>
              <a:rPr lang="fr-FR" b="1" dirty="0">
                <a:solidFill>
                  <a:srgbClr val="000000"/>
                </a:solidFill>
              </a:rPr>
              <a:t>Utiliser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sz="1800" dirty="0">
                <a:solidFill>
                  <a:srgbClr val="000000"/>
                </a:solidFill>
              </a:rPr>
              <a:t>la "représentation de l'aire" (de façon </a:t>
            </a:r>
            <a:r>
              <a:rPr lang="en-US" sz="1800" dirty="0" err="1">
                <a:solidFill>
                  <a:srgbClr val="000000"/>
                </a:solidFill>
              </a:rPr>
              <a:t>imagée</a:t>
            </a:r>
            <a:r>
              <a:rPr lang="en-US" sz="1800" dirty="0">
                <a:solidFill>
                  <a:srgbClr val="000000"/>
                </a:solidFill>
              </a:rPr>
              <a:t> avec </a:t>
            </a:r>
            <a:r>
              <a:rPr lang="en-US" sz="1800" dirty="0" err="1">
                <a:solidFill>
                  <a:srgbClr val="000000"/>
                </a:solidFill>
              </a:rPr>
              <a:t>l'illustration</a:t>
            </a:r>
            <a:r>
              <a:rPr lang="en-US" sz="1800" dirty="0">
                <a:solidFill>
                  <a:srgbClr val="000000"/>
                </a:solidFill>
              </a:rPr>
              <a:t>) 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DEF9B1D-2D56-4684-B0C9-68BBB6FB95B9}"/>
              </a:ext>
            </a:extLst>
          </p:cNvPr>
          <p:cNvSpPr/>
          <p:nvPr/>
        </p:nvSpPr>
        <p:spPr>
          <a:xfrm>
            <a:off x="8230084" y="165100"/>
            <a:ext cx="1154485" cy="1159166"/>
          </a:xfrm>
          <a:custGeom>
            <a:avLst/>
            <a:gdLst/>
            <a:ahLst/>
            <a:cxnLst/>
            <a:rect l="0" t="0" r="0" b="0"/>
            <a:pathLst>
              <a:path w="1154485" h="1159166">
                <a:moveTo>
                  <a:pt x="0" y="0"/>
                </a:moveTo>
                <a:lnTo>
                  <a:pt x="1154484" y="0"/>
                </a:lnTo>
                <a:lnTo>
                  <a:pt x="1154484" y="1159165"/>
                </a:lnTo>
                <a:lnTo>
                  <a:pt x="0" y="1159165"/>
                </a:lnTo>
                <a:close/>
              </a:path>
            </a:pathLst>
          </a:custGeom>
          <a:solidFill>
            <a:srgbClr val="0000FF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1EF9974-499F-4C54-A4DA-306FF5E1BD8C}"/>
              </a:ext>
            </a:extLst>
          </p:cNvPr>
          <p:cNvSpPr/>
          <p:nvPr/>
        </p:nvSpPr>
        <p:spPr>
          <a:xfrm>
            <a:off x="8280400" y="1556172"/>
            <a:ext cx="1154487" cy="116786"/>
          </a:xfrm>
          <a:custGeom>
            <a:avLst/>
            <a:gdLst/>
            <a:ahLst/>
            <a:cxnLst/>
            <a:rect l="0" t="0" r="0" b="0"/>
            <a:pathLst>
              <a:path w="1154487" h="116786">
                <a:moveTo>
                  <a:pt x="0" y="0"/>
                </a:moveTo>
                <a:lnTo>
                  <a:pt x="1154486" y="0"/>
                </a:lnTo>
                <a:lnTo>
                  <a:pt x="1154486" y="116785"/>
                </a:lnTo>
                <a:lnTo>
                  <a:pt x="0" y="116785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D238090-E780-4C90-B0E3-CD5494A961C5}"/>
              </a:ext>
            </a:extLst>
          </p:cNvPr>
          <p:cNvSpPr/>
          <p:nvPr/>
        </p:nvSpPr>
        <p:spPr>
          <a:xfrm>
            <a:off x="9609706" y="842829"/>
            <a:ext cx="117292" cy="117294"/>
          </a:xfrm>
          <a:custGeom>
            <a:avLst/>
            <a:gdLst/>
            <a:ahLst/>
            <a:cxnLst/>
            <a:rect l="0" t="0" r="0" b="0"/>
            <a:pathLst>
              <a:path w="117292" h="117294">
                <a:moveTo>
                  <a:pt x="0" y="0"/>
                </a:moveTo>
                <a:lnTo>
                  <a:pt x="117291" y="0"/>
                </a:lnTo>
                <a:lnTo>
                  <a:pt x="117291" y="117293"/>
                </a:lnTo>
                <a:lnTo>
                  <a:pt x="0" y="117293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C1D56-8031-437E-B545-5A708A801C2D}"/>
              </a:ext>
            </a:extLst>
          </p:cNvPr>
          <p:cNvSpPr txBox="1"/>
          <p:nvPr/>
        </p:nvSpPr>
        <p:spPr>
          <a:xfrm>
            <a:off x="342901" y="2012042"/>
            <a:ext cx="1148512" cy="34163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3.6 x 3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4.21 x 5</a:t>
            </a:r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338AF-496A-4CBF-90B7-25F44760BF86}"/>
              </a:ext>
            </a:extLst>
          </p:cNvPr>
          <p:cNvSpPr txBox="1"/>
          <p:nvPr/>
        </p:nvSpPr>
        <p:spPr>
          <a:xfrm>
            <a:off x="165100" y="139700"/>
            <a:ext cx="7955643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Try </a:t>
            </a:r>
            <a:r>
              <a:rPr lang="en-US" dirty="0">
                <a:solidFill>
                  <a:srgbClr val="000000"/>
                </a:solidFill>
              </a:rPr>
              <a:t>the following two questions using base 10 blocks concretely then copy it in your scribbler pictorially. 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Essayer</a:t>
            </a:r>
            <a:r>
              <a:rPr lang="en-US" dirty="0">
                <a:solidFill>
                  <a:srgbClr val="000000"/>
                </a:solidFill>
              </a:rPr>
              <a:t> les deux questions </a:t>
            </a:r>
            <a:r>
              <a:rPr lang="en-US" dirty="0" err="1">
                <a:solidFill>
                  <a:srgbClr val="000000"/>
                </a:solidFill>
              </a:rPr>
              <a:t>suivantes</a:t>
            </a:r>
            <a:r>
              <a:rPr lang="en-US" dirty="0">
                <a:solidFill>
                  <a:srgbClr val="000000"/>
                </a:solidFill>
              </a:rPr>
              <a:t> avec le matériel base 10 de </a:t>
            </a:r>
            <a:r>
              <a:rPr lang="en-US" dirty="0" err="1">
                <a:solidFill>
                  <a:srgbClr val="000000"/>
                </a:solidFill>
              </a:rPr>
              <a:t>façon</a:t>
            </a:r>
            <a:r>
              <a:rPr lang="en-US" dirty="0">
                <a:solidFill>
                  <a:srgbClr val="000000"/>
                </a:solidFill>
              </a:rPr>
              <a:t> concrete </a:t>
            </a:r>
            <a:r>
              <a:rPr lang="en-US" dirty="0" err="1">
                <a:solidFill>
                  <a:srgbClr val="000000"/>
                </a:solidFill>
              </a:rPr>
              <a:t>ensuite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copie</a:t>
            </a:r>
            <a:r>
              <a:rPr lang="en-US" dirty="0">
                <a:solidFill>
                  <a:srgbClr val="000000"/>
                </a:solidFill>
              </a:rPr>
              <a:t> dans ton cahier de </a:t>
            </a:r>
            <a:r>
              <a:rPr lang="en-US" dirty="0" err="1">
                <a:solidFill>
                  <a:srgbClr val="000000"/>
                </a:solidFill>
              </a:rPr>
              <a:t>façon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imagée</a:t>
            </a:r>
            <a:r>
              <a:rPr lang="en-US" dirty="0">
                <a:solidFill>
                  <a:srgbClr val="000000"/>
                </a:solidFill>
              </a:rPr>
              <a:t>.: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E338E7-9962-4BC2-A266-18F65A1A1588}"/>
              </a:ext>
            </a:extLst>
          </p:cNvPr>
          <p:cNvCxnSpPr>
            <a:cxnSpLocks/>
          </p:cNvCxnSpPr>
          <p:nvPr/>
        </p:nvCxnSpPr>
        <p:spPr>
          <a:xfrm>
            <a:off x="81666" y="895718"/>
            <a:ext cx="795199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4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1151</Words>
  <Application>Microsoft Office PowerPoint</Application>
  <PresentationFormat>Custom</PresentationFormat>
  <Paragraphs>176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Times New Roman - 34</vt:lpstr>
      <vt:lpstr>Times New Roman - 40</vt:lpstr>
      <vt:lpstr>Arial - 26</vt:lpstr>
      <vt:lpstr>Calibri</vt:lpstr>
      <vt:lpstr>Calibri Light</vt:lpstr>
      <vt:lpstr>Arial - 27</vt:lpstr>
      <vt:lpstr>Times New Roman - 31</vt:lpstr>
      <vt:lpstr>Arial - 20</vt:lpstr>
      <vt:lpstr>Arial - 23</vt:lpstr>
      <vt:lpstr>Times New Roman - 35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20</cp:revision>
  <dcterms:created xsi:type="dcterms:W3CDTF">2021-01-17T18:10:52Z</dcterms:created>
  <dcterms:modified xsi:type="dcterms:W3CDTF">2021-01-18T13:15:32Z</dcterms:modified>
</cp:coreProperties>
</file>