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85" r:id="rId12"/>
    <p:sldId id="265" r:id="rId13"/>
    <p:sldId id="268" r:id="rId14"/>
    <p:sldId id="269" r:id="rId15"/>
    <p:sldId id="270" r:id="rId16"/>
    <p:sldId id="271" r:id="rId17"/>
    <p:sldId id="272" r:id="rId18"/>
    <p:sldId id="273" r:id="rId19"/>
    <p:sldId id="286" r:id="rId20"/>
    <p:sldId id="287" r:id="rId21"/>
    <p:sldId id="275" r:id="rId22"/>
    <p:sldId id="279" r:id="rId23"/>
    <p:sldId id="281" r:id="rId24"/>
    <p:sldId id="288" r:id="rId25"/>
    <p:sldId id="289" r:id="rId26"/>
    <p:sldId id="283" r:id="rId27"/>
  </p:sldIdLst>
  <p:sldSz cx="10160000" cy="7620000"/>
  <p:notesSz cx="7010400" cy="92964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4660"/>
  </p:normalViewPr>
  <p:slideViewPr>
    <p:cSldViewPr snapToGrid="0">
      <p:cViewPr varScale="1">
        <p:scale>
          <a:sx n="81" d="100"/>
          <a:sy n="81" d="100"/>
        </p:scale>
        <p:origin x="96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BEF2B71-2BA6-4C9C-9658-6178052364E6}" type="datetimeFigureOut">
              <a:rPr lang="en-CA" smtClean="0"/>
              <a:t>2021-03-07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76647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EF2B71-2BA6-4C9C-9658-6178052364E6}" type="datetimeFigureOut">
              <a:rPr lang="en-CA" smtClean="0"/>
              <a:t>2021-03-07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354904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EF2B71-2BA6-4C9C-9658-6178052364E6}" type="datetimeFigureOut">
              <a:rPr lang="en-CA" smtClean="0"/>
              <a:t>2021-03-07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381078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EF2B71-2BA6-4C9C-9658-6178052364E6}" type="datetimeFigureOut">
              <a:rPr lang="en-CA" smtClean="0"/>
              <a:t>2021-03-07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27608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F2B71-2BA6-4C9C-9658-6178052364E6}" type="datetimeFigureOut">
              <a:rPr lang="en-CA" smtClean="0"/>
              <a:t>2021-03-07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26412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BEF2B71-2BA6-4C9C-9658-6178052364E6}" type="datetimeFigureOut">
              <a:rPr lang="en-CA" smtClean="0"/>
              <a:t>2021-03-07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155753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BEF2B71-2BA6-4C9C-9658-6178052364E6}" type="datetimeFigureOut">
              <a:rPr lang="en-CA" smtClean="0"/>
              <a:t>2021-03-07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327618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BEF2B71-2BA6-4C9C-9658-6178052364E6}" type="datetimeFigureOut">
              <a:rPr lang="en-CA" smtClean="0"/>
              <a:t>2021-03-07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121721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F2B71-2BA6-4C9C-9658-6178052364E6}" type="datetimeFigureOut">
              <a:rPr lang="en-CA" smtClean="0"/>
              <a:t>2021-03-07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175077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BEF2B71-2BA6-4C9C-9658-6178052364E6}" type="datetimeFigureOut">
              <a:rPr lang="en-CA" smtClean="0"/>
              <a:t>2021-03-07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275650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1BEF2B71-2BA6-4C9C-9658-6178052364E6}" type="datetimeFigureOut">
              <a:rPr lang="en-CA" smtClean="0"/>
              <a:t>2021-03-07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53BADD-192D-4B00-9629-034BC90D851B}" type="slidenum">
              <a:rPr lang="en-CA" smtClean="0"/>
              <a:t>‹#›</a:t>
            </a:fld>
            <a:endParaRPr lang="en-CA"/>
          </a:p>
        </p:txBody>
      </p:sp>
    </p:spTree>
    <p:extLst>
      <p:ext uri="{BB962C8B-B14F-4D97-AF65-F5344CB8AC3E}">
        <p14:creationId xmlns:p14="http://schemas.microsoft.com/office/powerpoint/2010/main" val="224473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1BEF2B71-2BA6-4C9C-9658-6178052364E6}" type="datetimeFigureOut">
              <a:rPr lang="en-CA" smtClean="0"/>
              <a:t>2021-03-07</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4D53BADD-192D-4B00-9629-034BC90D851B}" type="slidenum">
              <a:rPr lang="en-CA" smtClean="0"/>
              <a:t>‹#›</a:t>
            </a:fld>
            <a:endParaRPr lang="en-CA"/>
          </a:p>
        </p:txBody>
      </p:sp>
    </p:spTree>
    <p:extLst>
      <p:ext uri="{BB962C8B-B14F-4D97-AF65-F5344CB8AC3E}">
        <p14:creationId xmlns:p14="http://schemas.microsoft.com/office/powerpoint/2010/main" val="282904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170" y="2950934"/>
            <a:ext cx="8763000" cy="1472848"/>
          </a:xfrm>
        </p:spPr>
        <p:txBody>
          <a:bodyPr>
            <a:noAutofit/>
          </a:bodyPr>
          <a:lstStyle/>
          <a:p>
            <a:r>
              <a:rPr lang="en-US" sz="2000" b="1" dirty="0">
                <a:latin typeface="+mn-lt"/>
              </a:rPr>
              <a:t>Copy</a:t>
            </a:r>
            <a:r>
              <a:rPr lang="en-US" sz="2000" dirty="0">
                <a:latin typeface="+mn-lt"/>
              </a:rPr>
              <a:t> the outcome into your scribbler. </a:t>
            </a:r>
            <a:br>
              <a:rPr lang="en-US" sz="2400" dirty="0"/>
            </a:br>
            <a:br>
              <a:rPr lang="en-US" sz="2400" dirty="0"/>
            </a:br>
            <a:r>
              <a:rPr lang="en-US" sz="2000" b="1" dirty="0">
                <a:latin typeface="+mn-lt"/>
              </a:rPr>
              <a:t>SS2</a:t>
            </a:r>
            <a:r>
              <a:rPr lang="en-US" sz="2000" dirty="0">
                <a:latin typeface="+mn-lt"/>
              </a:rPr>
              <a:t>: I can develop and apply a formula for determining the area of:</a:t>
            </a:r>
            <a:br>
              <a:rPr lang="en-US" sz="2000" dirty="0">
                <a:latin typeface="+mn-lt"/>
              </a:rPr>
            </a:br>
            <a:r>
              <a:rPr lang="en-US" sz="2000" dirty="0">
                <a:latin typeface="+mn-lt"/>
              </a:rPr>
              <a:t>	triangles</a:t>
            </a:r>
            <a:br>
              <a:rPr lang="en-US" sz="2000" dirty="0">
                <a:latin typeface="+mn-lt"/>
              </a:rPr>
            </a:br>
            <a:r>
              <a:rPr lang="en-US" sz="2000" dirty="0">
                <a:latin typeface="+mn-lt"/>
              </a:rPr>
              <a:t>	parallelogram</a:t>
            </a:r>
            <a:br>
              <a:rPr lang="en-US" sz="2000" dirty="0">
                <a:latin typeface="+mn-lt"/>
              </a:rPr>
            </a:br>
            <a:r>
              <a:rPr lang="en-US" sz="2000" dirty="0">
                <a:latin typeface="+mn-lt"/>
              </a:rPr>
              <a:t>	circles</a:t>
            </a:r>
            <a:br>
              <a:rPr lang="en-US" sz="2000" dirty="0">
                <a:latin typeface="+mn-lt"/>
              </a:rPr>
            </a:br>
            <a:br>
              <a:rPr lang="en-US" sz="2000" dirty="0">
                <a:latin typeface="+mn-lt"/>
              </a:rPr>
            </a:br>
            <a:br>
              <a:rPr lang="en-US" sz="2000" dirty="0">
                <a:latin typeface="+mn-lt"/>
              </a:rPr>
            </a:br>
            <a:br>
              <a:rPr lang="en-US" sz="2000" dirty="0">
                <a:latin typeface="+mn-lt"/>
              </a:rPr>
            </a:br>
            <a:br>
              <a:rPr lang="en-US" sz="2000" dirty="0">
                <a:latin typeface="+mn-lt"/>
              </a:rPr>
            </a:br>
            <a:r>
              <a:rPr lang="en-US" sz="2000" b="1" dirty="0" err="1">
                <a:latin typeface="+mn-lt"/>
              </a:rPr>
              <a:t>Copie</a:t>
            </a:r>
            <a:r>
              <a:rPr lang="en-US" sz="2000" dirty="0">
                <a:latin typeface="+mn-lt"/>
              </a:rPr>
              <a:t> </a:t>
            </a:r>
            <a:r>
              <a:rPr lang="en-US" sz="2000" dirty="0" err="1">
                <a:latin typeface="+mn-lt"/>
              </a:rPr>
              <a:t>l’objectif</a:t>
            </a:r>
            <a:r>
              <a:rPr lang="en-US" sz="2000" dirty="0">
                <a:latin typeface="+mn-lt"/>
              </a:rPr>
              <a:t> </a:t>
            </a:r>
            <a:r>
              <a:rPr lang="en-US" sz="2000" dirty="0" err="1">
                <a:latin typeface="+mn-lt"/>
              </a:rPr>
              <a:t>d’apprentissage</a:t>
            </a:r>
            <a:r>
              <a:rPr lang="en-US" sz="2000" dirty="0">
                <a:latin typeface="+mn-lt"/>
              </a:rPr>
              <a:t> dans ton cahier. </a:t>
            </a:r>
            <a:br>
              <a:rPr lang="en-US" sz="2000" dirty="0">
                <a:latin typeface="+mn-lt"/>
              </a:rPr>
            </a:br>
            <a:br>
              <a:rPr lang="en-US" sz="2000" dirty="0">
                <a:latin typeface="+mn-lt"/>
              </a:rPr>
            </a:br>
            <a:r>
              <a:rPr lang="fr-FR" sz="2000" b="1" dirty="0">
                <a:latin typeface="+mn-lt"/>
              </a:rPr>
              <a:t>SS2</a:t>
            </a:r>
            <a:r>
              <a:rPr lang="fr-FR" sz="2000" dirty="0">
                <a:latin typeface="+mn-lt"/>
              </a:rPr>
              <a:t> : Développer et appliquer une formule pour déterminer l’aire de :</a:t>
            </a:r>
            <a:br>
              <a:rPr lang="fr-FR" sz="2000" dirty="0">
                <a:latin typeface="+mn-lt"/>
              </a:rPr>
            </a:br>
            <a:r>
              <a:rPr lang="fr-FR" sz="2000" dirty="0">
                <a:latin typeface="+mn-lt"/>
              </a:rPr>
              <a:t>	triangles</a:t>
            </a:r>
            <a:br>
              <a:rPr lang="fr-FR" sz="2000" dirty="0">
                <a:latin typeface="+mn-lt"/>
              </a:rPr>
            </a:br>
            <a:r>
              <a:rPr lang="fr-FR" sz="2000" dirty="0">
                <a:latin typeface="+mn-lt"/>
              </a:rPr>
              <a:t>	parallélogrammes</a:t>
            </a:r>
            <a:br>
              <a:rPr lang="fr-FR" sz="2000" dirty="0">
                <a:latin typeface="+mn-lt"/>
              </a:rPr>
            </a:br>
            <a:r>
              <a:rPr lang="fr-FR" sz="2000" dirty="0">
                <a:latin typeface="+mn-lt"/>
              </a:rPr>
              <a:t>	cercles</a:t>
            </a:r>
            <a:br>
              <a:rPr lang="en-US" sz="2400" dirty="0"/>
            </a:br>
            <a:endParaRPr lang="en-CA" sz="2400" dirty="0"/>
          </a:p>
        </p:txBody>
      </p:sp>
      <p:cxnSp>
        <p:nvCxnSpPr>
          <p:cNvPr id="8" name="Straight Connector 7">
            <a:extLst>
              <a:ext uri="{FF2B5EF4-FFF2-40B4-BE49-F238E27FC236}">
                <a16:creationId xmlns:a16="http://schemas.microsoft.com/office/drawing/2014/main" id="{E6EDC31B-9929-4BA4-BAB1-30174F0E9D47}"/>
              </a:ext>
            </a:extLst>
          </p:cNvPr>
          <p:cNvCxnSpPr>
            <a:cxnSpLocks/>
          </p:cNvCxnSpPr>
          <p:nvPr/>
        </p:nvCxnSpPr>
        <p:spPr>
          <a:xfrm>
            <a:off x="476650" y="3513489"/>
            <a:ext cx="93272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244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08940" y="452120"/>
            <a:ext cx="9474200" cy="2246769"/>
          </a:xfrm>
          <a:prstGeom prst="rect">
            <a:avLst/>
          </a:prstGeom>
          <a:noFill/>
        </p:spPr>
        <p:txBody>
          <a:bodyPr vert="horz" rtlCol="0">
            <a:spAutoFit/>
          </a:bodyPr>
          <a:lstStyle/>
          <a:p>
            <a:r>
              <a:rPr lang="en-CA" sz="2000" b="1" dirty="0">
                <a:solidFill>
                  <a:srgbClr val="000000"/>
                </a:solidFill>
              </a:rPr>
              <a:t>Practice Questions- to complete in your math scribbler</a:t>
            </a:r>
          </a:p>
          <a:p>
            <a:pPr marL="514350" indent="-514350">
              <a:buAutoNum type="arabicPeriod"/>
            </a:pPr>
            <a:endParaRPr lang="en-US" sz="2000" dirty="0">
              <a:solidFill>
                <a:srgbClr val="000000"/>
              </a:solidFill>
            </a:endParaRPr>
          </a:p>
          <a:p>
            <a:pPr marL="457200" indent="-457200">
              <a:buAutoNum type="arabicPeriod"/>
            </a:pPr>
            <a:r>
              <a:rPr lang="en-US" sz="2000" b="1" dirty="0">
                <a:solidFill>
                  <a:srgbClr val="000000"/>
                </a:solidFill>
              </a:rPr>
              <a:t>Complete</a:t>
            </a:r>
            <a:r>
              <a:rPr lang="en-US" sz="2000" dirty="0">
                <a:solidFill>
                  <a:srgbClr val="000000"/>
                </a:solidFill>
              </a:rPr>
              <a:t> questions 2, 5, 8 and 10 on pages 141 and 142. </a:t>
            </a:r>
          </a:p>
          <a:p>
            <a:r>
              <a:rPr lang="en-US" sz="2000" dirty="0">
                <a:solidFill>
                  <a:srgbClr val="000000"/>
                </a:solidFill>
              </a:rPr>
              <a:t>**Check your answers-page 360.</a:t>
            </a:r>
          </a:p>
          <a:p>
            <a:pPr marL="514350" indent="-514350">
              <a:buAutoNum type="arabicPeriod"/>
            </a:pPr>
            <a:endParaRPr lang="fr-FR" sz="2000" dirty="0">
              <a:solidFill>
                <a:srgbClr val="000000"/>
              </a:solidFill>
            </a:endParaRPr>
          </a:p>
          <a:p>
            <a:r>
              <a:rPr lang="fr-FR" sz="2000" dirty="0">
                <a:solidFill>
                  <a:srgbClr val="000000"/>
                </a:solidFill>
              </a:rPr>
              <a:t>2. </a:t>
            </a:r>
            <a:r>
              <a:rPr lang="en-US" sz="2000" b="1" dirty="0">
                <a:solidFill>
                  <a:srgbClr val="000000"/>
                </a:solidFill>
              </a:rPr>
              <a:t>To hand-in</a:t>
            </a:r>
            <a:r>
              <a:rPr lang="en-US" sz="2000" dirty="0">
                <a:solidFill>
                  <a:srgbClr val="000000"/>
                </a:solidFill>
              </a:rPr>
              <a:t>:  On 1 cm squared grid paper, draw a parallelogram with an area of ​​24 cm². Then, draw 3 other parallelograms with the same area.</a:t>
            </a:r>
            <a:endParaRPr lang="fr-FR" sz="2000" dirty="0">
              <a:solidFill>
                <a:srgbClr val="000000"/>
              </a:solidFill>
            </a:endParaRPr>
          </a:p>
        </p:txBody>
      </p:sp>
      <p:cxnSp>
        <p:nvCxnSpPr>
          <p:cNvPr id="6" name="Straight Connector 5">
            <a:extLst>
              <a:ext uri="{FF2B5EF4-FFF2-40B4-BE49-F238E27FC236}">
                <a16:creationId xmlns:a16="http://schemas.microsoft.com/office/drawing/2014/main" id="{D1323792-5EC6-4E32-A6C0-1287E80FE62D}"/>
              </a:ext>
            </a:extLst>
          </p:cNvPr>
          <p:cNvCxnSpPr>
            <a:cxnSpLocks/>
          </p:cNvCxnSpPr>
          <p:nvPr/>
        </p:nvCxnSpPr>
        <p:spPr>
          <a:xfrm>
            <a:off x="334652" y="3526059"/>
            <a:ext cx="93272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371DEB-51F1-499D-ABEC-18C2F1EB7DBC}"/>
              </a:ext>
            </a:extLst>
          </p:cNvPr>
          <p:cNvSpPr txBox="1"/>
          <p:nvPr/>
        </p:nvSpPr>
        <p:spPr>
          <a:xfrm>
            <a:off x="408940" y="4473641"/>
            <a:ext cx="9474200" cy="2246769"/>
          </a:xfrm>
          <a:prstGeom prst="rect">
            <a:avLst/>
          </a:prstGeom>
          <a:noFill/>
        </p:spPr>
        <p:txBody>
          <a:bodyPr wrap="square">
            <a:spAutoFit/>
          </a:bodyPr>
          <a:lstStyle/>
          <a:p>
            <a:r>
              <a:rPr lang="en-CA" sz="2000" b="1" dirty="0">
                <a:solidFill>
                  <a:srgbClr val="000000"/>
                </a:solidFill>
              </a:rPr>
              <a:t>Questions à </a:t>
            </a:r>
            <a:r>
              <a:rPr lang="en-CA" sz="2000" b="1" dirty="0" err="1">
                <a:solidFill>
                  <a:srgbClr val="000000"/>
                </a:solidFill>
              </a:rPr>
              <a:t>pratiquer</a:t>
            </a:r>
            <a:r>
              <a:rPr lang="en-CA" sz="2000" b="1" dirty="0">
                <a:solidFill>
                  <a:srgbClr val="000000"/>
                </a:solidFill>
              </a:rPr>
              <a:t>-</a:t>
            </a:r>
            <a:r>
              <a:rPr lang="fr-FR" sz="2000" b="1" dirty="0">
                <a:solidFill>
                  <a:srgbClr val="000000"/>
                </a:solidFill>
              </a:rPr>
              <a:t> Compléter dans votre cahier de maths.</a:t>
            </a:r>
          </a:p>
          <a:p>
            <a:endParaRPr lang="fr-FR" sz="2000" dirty="0">
              <a:solidFill>
                <a:srgbClr val="000000"/>
              </a:solidFill>
            </a:endParaRPr>
          </a:p>
          <a:p>
            <a:r>
              <a:rPr lang="fr-FR" sz="2000" dirty="0">
                <a:solidFill>
                  <a:srgbClr val="000000"/>
                </a:solidFill>
              </a:rPr>
              <a:t>1.  </a:t>
            </a:r>
            <a:r>
              <a:rPr lang="fr-FR" sz="2000" b="1" dirty="0">
                <a:solidFill>
                  <a:srgbClr val="000000"/>
                </a:solidFill>
              </a:rPr>
              <a:t>Essayer</a:t>
            </a:r>
            <a:r>
              <a:rPr lang="fr-FR" sz="2000" dirty="0">
                <a:solidFill>
                  <a:srgbClr val="000000"/>
                </a:solidFill>
              </a:rPr>
              <a:t> les questions 2, 5 , 8, et 10 aux pages 141 et 142. (Vérifiez vos réponses à la page 360.)</a:t>
            </a:r>
          </a:p>
          <a:p>
            <a:endParaRPr lang="fr-FR" sz="2000" dirty="0">
              <a:solidFill>
                <a:srgbClr val="000000"/>
              </a:solidFill>
            </a:endParaRPr>
          </a:p>
          <a:p>
            <a:r>
              <a:rPr lang="fr-FR" sz="2000" dirty="0">
                <a:solidFill>
                  <a:srgbClr val="000000"/>
                </a:solidFill>
              </a:rPr>
              <a:t>2.  </a:t>
            </a:r>
            <a:r>
              <a:rPr lang="fr-FR" sz="2000" b="1" dirty="0">
                <a:solidFill>
                  <a:srgbClr val="000000"/>
                </a:solidFill>
              </a:rPr>
              <a:t>À remettre </a:t>
            </a:r>
            <a:r>
              <a:rPr lang="fr-FR" sz="2000" dirty="0">
                <a:solidFill>
                  <a:srgbClr val="000000"/>
                </a:solidFill>
              </a:rPr>
              <a:t>- Sur le papier quadrillé à 1 cm, dessiner un parallélogramme avec une aire de 24 cm</a:t>
            </a:r>
            <a:r>
              <a:rPr lang="fr-FR" sz="2000" baseline="30000" dirty="0">
                <a:solidFill>
                  <a:srgbClr val="000000"/>
                </a:solidFill>
              </a:rPr>
              <a:t>2</a:t>
            </a:r>
            <a:r>
              <a:rPr lang="fr-FR" sz="2000" dirty="0">
                <a:solidFill>
                  <a:srgbClr val="000000"/>
                </a:solidFill>
              </a:rPr>
              <a:t>.  Ensuite dessiner 3 autres parallélogrammes avec la même aire.</a:t>
            </a:r>
          </a:p>
        </p:txBody>
      </p:sp>
    </p:spTree>
    <p:extLst>
      <p:ext uri="{BB962C8B-B14F-4D97-AF65-F5344CB8AC3E}">
        <p14:creationId xmlns:p14="http://schemas.microsoft.com/office/powerpoint/2010/main" val="125760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842295" y="2188977"/>
            <a:ext cx="8475407" cy="369332"/>
          </a:xfrm>
          <a:prstGeom prst="rect">
            <a:avLst/>
          </a:prstGeom>
          <a:noFill/>
        </p:spPr>
        <p:txBody>
          <a:bodyPr wrap="square">
            <a:spAutoFit/>
          </a:bodyPr>
          <a:lstStyle/>
          <a:p>
            <a:r>
              <a:rPr lang="en-CA" sz="1800" dirty="0">
                <a:solidFill>
                  <a:srgbClr val="000000"/>
                </a:solidFill>
              </a:rPr>
              <a:t>Worksheet – 4.3 Area of a Parallelogram pages 84-86 in Student Homework Book</a:t>
            </a:r>
            <a:endParaRPr lang="en-CA" sz="2000"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842294" y="4656422"/>
            <a:ext cx="9059917" cy="369332"/>
          </a:xfrm>
          <a:prstGeom prst="rect">
            <a:avLst/>
          </a:prstGeom>
          <a:noFill/>
        </p:spPr>
        <p:txBody>
          <a:bodyPr wrap="square">
            <a:spAutoFit/>
          </a:bodyPr>
          <a:lstStyle/>
          <a:p>
            <a:r>
              <a:rPr lang="en-CA" dirty="0" err="1">
                <a:solidFill>
                  <a:srgbClr val="000000"/>
                </a:solidFill>
              </a:rPr>
              <a:t>Feuille</a:t>
            </a:r>
            <a:r>
              <a:rPr lang="en-CA" dirty="0">
                <a:solidFill>
                  <a:srgbClr val="000000"/>
                </a:solidFill>
              </a:rPr>
              <a:t> de travail</a:t>
            </a:r>
            <a:r>
              <a:rPr lang="en-CA" sz="1800" dirty="0">
                <a:solidFill>
                  <a:srgbClr val="000000"/>
                </a:solidFill>
              </a:rPr>
              <a:t> – 4.3 Area of a Parallelogram pages 84-86 in Student Homework Book</a:t>
            </a:r>
            <a:endParaRPr lang="en-CA" sz="2000" dirty="0">
              <a:solidFill>
                <a:srgbClr val="000000"/>
              </a:solidFill>
            </a:endParaRPr>
          </a:p>
        </p:txBody>
      </p:sp>
    </p:spTree>
    <p:extLst>
      <p:ext uri="{BB962C8B-B14F-4D97-AF65-F5344CB8AC3E}">
        <p14:creationId xmlns:p14="http://schemas.microsoft.com/office/powerpoint/2010/main" val="416733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60393" y="3146327"/>
            <a:ext cx="4521200" cy="430887"/>
          </a:xfrm>
          <a:prstGeom prst="rect">
            <a:avLst/>
          </a:prstGeom>
          <a:noFill/>
        </p:spPr>
        <p:txBody>
          <a:bodyPr vert="horz" rtlCol="0">
            <a:spAutoFit/>
          </a:bodyPr>
          <a:lstStyle/>
          <a:p>
            <a:r>
              <a:rPr lang="en-CA" sz="2200" dirty="0">
                <a:solidFill>
                  <a:srgbClr val="000000"/>
                </a:solidFill>
              </a:rPr>
              <a:t>SS2 Journal Question # 1</a:t>
            </a:r>
          </a:p>
        </p:txBody>
      </p:sp>
    </p:spTree>
    <p:extLst>
      <p:ext uri="{BB962C8B-B14F-4D97-AF65-F5344CB8AC3E}">
        <p14:creationId xmlns:p14="http://schemas.microsoft.com/office/powerpoint/2010/main" val="55149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465" y="686292"/>
            <a:ext cx="7670413" cy="2246769"/>
          </a:xfrm>
          <a:prstGeom prst="rect">
            <a:avLst/>
          </a:prstGeom>
          <a:noFill/>
        </p:spPr>
        <p:txBody>
          <a:bodyPr wrap="square" rtlCol="0">
            <a:spAutoFit/>
          </a:bodyPr>
          <a:lstStyle/>
          <a:p>
            <a:pPr algn="ctr"/>
            <a:r>
              <a:rPr lang="en-CA" sz="2000" b="1" dirty="0">
                <a:solidFill>
                  <a:srgbClr val="000000"/>
                </a:solidFill>
              </a:rPr>
              <a:t>Area of  Triangles</a:t>
            </a:r>
          </a:p>
          <a:p>
            <a:endParaRPr lang="en-US" sz="2000" dirty="0"/>
          </a:p>
          <a:p>
            <a:r>
              <a:rPr lang="en-US" sz="2000" dirty="0"/>
              <a:t>We will explore the relationship between triangles and parallelograms.</a:t>
            </a:r>
          </a:p>
          <a:p>
            <a:endParaRPr lang="en-US" sz="2000" dirty="0"/>
          </a:p>
          <a:p>
            <a:r>
              <a:rPr lang="en-US" sz="2000" dirty="0"/>
              <a:t>We will learn the formula to determine the area of ​​a triangle.</a:t>
            </a:r>
          </a:p>
          <a:p>
            <a:endParaRPr lang="en-US" sz="2000" dirty="0"/>
          </a:p>
          <a:p>
            <a:r>
              <a:rPr lang="en-US" sz="2000" dirty="0"/>
              <a:t>We will calculate the area of ​​a triangle.</a:t>
            </a:r>
            <a:endParaRPr lang="en-CA" sz="2000" dirty="0"/>
          </a:p>
        </p:txBody>
      </p:sp>
      <p:cxnSp>
        <p:nvCxnSpPr>
          <p:cNvPr id="5" name="Straight Connector 4">
            <a:extLst>
              <a:ext uri="{FF2B5EF4-FFF2-40B4-BE49-F238E27FC236}">
                <a16:creationId xmlns:a16="http://schemas.microsoft.com/office/drawing/2014/main" id="{D4033DDE-D6F1-47CB-8C39-0D910DD98112}"/>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D76E3B-19F0-4684-AF0E-AB7BAD69DE9D}"/>
              </a:ext>
            </a:extLst>
          </p:cNvPr>
          <p:cNvSpPr txBox="1"/>
          <p:nvPr/>
        </p:nvSpPr>
        <p:spPr>
          <a:xfrm>
            <a:off x="1219916" y="4446078"/>
            <a:ext cx="7951509" cy="2246769"/>
          </a:xfrm>
          <a:prstGeom prst="rect">
            <a:avLst/>
          </a:prstGeom>
          <a:noFill/>
        </p:spPr>
        <p:txBody>
          <a:bodyPr wrap="square">
            <a:spAutoFit/>
          </a:bodyPr>
          <a:lstStyle/>
          <a:p>
            <a:pPr algn="ctr"/>
            <a:r>
              <a:rPr lang="en-CA" sz="2000" b="1" dirty="0" err="1">
                <a:solidFill>
                  <a:srgbClr val="000000"/>
                </a:solidFill>
              </a:rPr>
              <a:t>L’aire</a:t>
            </a:r>
            <a:r>
              <a:rPr lang="en-CA" sz="2000" b="1" dirty="0">
                <a:solidFill>
                  <a:srgbClr val="000000"/>
                </a:solidFill>
              </a:rPr>
              <a:t> des triangles</a:t>
            </a:r>
          </a:p>
          <a:p>
            <a:endParaRPr lang="fr-FR" sz="2000" dirty="0">
              <a:solidFill>
                <a:srgbClr val="000000"/>
              </a:solidFill>
            </a:endParaRPr>
          </a:p>
          <a:p>
            <a:r>
              <a:rPr lang="fr-FR" sz="2000" dirty="0">
                <a:solidFill>
                  <a:srgbClr val="000000"/>
                </a:solidFill>
              </a:rPr>
              <a:t>On va explorer la relation entre les triangles et les parallélogrammes.</a:t>
            </a:r>
          </a:p>
          <a:p>
            <a:endParaRPr lang="fr-FR" sz="2000" dirty="0">
              <a:solidFill>
                <a:srgbClr val="000000"/>
              </a:solidFill>
            </a:endParaRPr>
          </a:p>
          <a:p>
            <a:r>
              <a:rPr lang="fr-FR" sz="2000" dirty="0">
                <a:solidFill>
                  <a:srgbClr val="000000"/>
                </a:solidFill>
              </a:rPr>
              <a:t>On va apprendre la formule pour déterminer l`aire d`un triangle.</a:t>
            </a:r>
          </a:p>
          <a:p>
            <a:endParaRPr lang="en-CA" sz="2000" dirty="0">
              <a:solidFill>
                <a:srgbClr val="000000"/>
              </a:solidFill>
            </a:endParaRPr>
          </a:p>
          <a:p>
            <a:r>
              <a:rPr lang="en-CA" sz="2000" dirty="0">
                <a:solidFill>
                  <a:srgbClr val="000000"/>
                </a:solidFill>
              </a:rPr>
              <a:t>On </a:t>
            </a:r>
            <a:r>
              <a:rPr lang="en-CA" sz="2000" dirty="0" err="1">
                <a:solidFill>
                  <a:srgbClr val="000000"/>
                </a:solidFill>
              </a:rPr>
              <a:t>va</a:t>
            </a:r>
            <a:r>
              <a:rPr lang="en-CA" sz="2000" dirty="0">
                <a:solidFill>
                  <a:srgbClr val="000000"/>
                </a:solidFill>
              </a:rPr>
              <a:t> </a:t>
            </a:r>
            <a:r>
              <a:rPr lang="en-CA" sz="2000" dirty="0" err="1">
                <a:solidFill>
                  <a:srgbClr val="000000"/>
                </a:solidFill>
              </a:rPr>
              <a:t>calculer</a:t>
            </a:r>
            <a:r>
              <a:rPr lang="en-CA" sz="2000" dirty="0">
                <a:solidFill>
                  <a:srgbClr val="000000"/>
                </a:solidFill>
              </a:rPr>
              <a:t> </a:t>
            </a:r>
            <a:r>
              <a:rPr lang="en-CA" sz="2000" dirty="0" err="1">
                <a:solidFill>
                  <a:srgbClr val="000000"/>
                </a:solidFill>
              </a:rPr>
              <a:t>l`aire</a:t>
            </a:r>
            <a:r>
              <a:rPr lang="en-CA" sz="2000" dirty="0">
                <a:solidFill>
                  <a:srgbClr val="000000"/>
                </a:solidFill>
              </a:rPr>
              <a:t> d`un triangle.</a:t>
            </a:r>
          </a:p>
        </p:txBody>
      </p:sp>
    </p:spTree>
    <p:extLst>
      <p:ext uri="{BB962C8B-B14F-4D97-AF65-F5344CB8AC3E}">
        <p14:creationId xmlns:p14="http://schemas.microsoft.com/office/powerpoint/2010/main" val="41558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241" y="324308"/>
            <a:ext cx="8737600" cy="3077766"/>
          </a:xfrm>
          <a:prstGeom prst="rect">
            <a:avLst/>
          </a:prstGeom>
          <a:noFill/>
        </p:spPr>
        <p:txBody>
          <a:bodyPr vert="horz" rtlCol="0">
            <a:spAutoFit/>
          </a:bodyPr>
          <a:lstStyle/>
          <a:p>
            <a:r>
              <a:rPr lang="en-CA" sz="2000" b="1" dirty="0">
                <a:solidFill>
                  <a:srgbClr val="000000"/>
                </a:solidFill>
              </a:rPr>
              <a:t>Explore</a:t>
            </a:r>
          </a:p>
          <a:p>
            <a:endParaRPr lang="en-CA" sz="2000" b="1" dirty="0">
              <a:solidFill>
                <a:srgbClr val="000000"/>
              </a:solidFill>
            </a:endParaRPr>
          </a:p>
          <a:p>
            <a:r>
              <a:rPr lang="en-US" sz="2000" dirty="0">
                <a:solidFill>
                  <a:srgbClr val="000000"/>
                </a:solidFill>
              </a:rPr>
              <a:t>You </a:t>
            </a:r>
            <a:r>
              <a:rPr lang="en-US" sz="2000" b="1" dirty="0">
                <a:solidFill>
                  <a:srgbClr val="000000"/>
                </a:solidFill>
              </a:rPr>
              <a:t>need</a:t>
            </a:r>
            <a:r>
              <a:rPr lang="en-US" sz="2000" dirty="0">
                <a:solidFill>
                  <a:srgbClr val="000000"/>
                </a:solidFill>
              </a:rPr>
              <a:t> a geoboard, elastic bands and dot paper.</a:t>
            </a:r>
          </a:p>
          <a:p>
            <a:endParaRPr lang="en-US" sz="2000" dirty="0">
              <a:solidFill>
                <a:srgbClr val="000000"/>
              </a:solidFill>
            </a:endParaRPr>
          </a:p>
          <a:p>
            <a:r>
              <a:rPr lang="en-US" sz="2000" dirty="0">
                <a:solidFill>
                  <a:srgbClr val="000000"/>
                </a:solidFill>
              </a:rPr>
              <a:t>In partners, </a:t>
            </a:r>
            <a:r>
              <a:rPr lang="en-US" sz="2000" b="1" dirty="0">
                <a:solidFill>
                  <a:srgbClr val="000000"/>
                </a:solidFill>
              </a:rPr>
              <a:t>follow</a:t>
            </a:r>
            <a:r>
              <a:rPr lang="en-US" sz="2000" dirty="0">
                <a:solidFill>
                  <a:srgbClr val="000000"/>
                </a:solidFill>
              </a:rPr>
              <a:t> the steps on page 143 to </a:t>
            </a:r>
            <a:r>
              <a:rPr lang="en-US" sz="2000" b="1" dirty="0">
                <a:solidFill>
                  <a:srgbClr val="000000"/>
                </a:solidFill>
              </a:rPr>
              <a:t>explore</a:t>
            </a:r>
            <a:r>
              <a:rPr lang="en-US" sz="2000" dirty="0">
                <a:solidFill>
                  <a:srgbClr val="000000"/>
                </a:solidFill>
              </a:rPr>
              <a:t> the relationship between</a:t>
            </a:r>
          </a:p>
          <a:p>
            <a:r>
              <a:rPr lang="en-US" sz="2000" dirty="0">
                <a:solidFill>
                  <a:srgbClr val="000000"/>
                </a:solidFill>
              </a:rPr>
              <a:t>triangles and parallelograms.</a:t>
            </a:r>
          </a:p>
          <a:p>
            <a:endParaRPr lang="en-US" sz="2000" dirty="0">
              <a:solidFill>
                <a:srgbClr val="000000"/>
              </a:solidFill>
            </a:endParaRPr>
          </a:p>
          <a:p>
            <a:r>
              <a:rPr lang="en-US" sz="2000" dirty="0">
                <a:solidFill>
                  <a:srgbClr val="000000"/>
                </a:solidFill>
              </a:rPr>
              <a:t>In your math scribbler, </a:t>
            </a:r>
            <a:r>
              <a:rPr lang="en-US" sz="2000" b="1" dirty="0">
                <a:solidFill>
                  <a:srgbClr val="000000"/>
                </a:solidFill>
              </a:rPr>
              <a:t>write</a:t>
            </a:r>
            <a:r>
              <a:rPr lang="en-US" sz="2000" dirty="0">
                <a:solidFill>
                  <a:srgbClr val="000000"/>
                </a:solidFill>
              </a:rPr>
              <a:t> down your observations. Then, </a:t>
            </a:r>
            <a:r>
              <a:rPr lang="en-US" sz="2000" b="1" dirty="0">
                <a:solidFill>
                  <a:srgbClr val="000000"/>
                </a:solidFill>
              </a:rPr>
              <a:t>review</a:t>
            </a:r>
            <a:r>
              <a:rPr lang="en-US" sz="2000" dirty="0">
                <a:solidFill>
                  <a:srgbClr val="000000"/>
                </a:solidFill>
              </a:rPr>
              <a:t> slides 14 and 15 as well as pages 144-145 ( Connect). </a:t>
            </a:r>
            <a:r>
              <a:rPr lang="en-US" sz="2000" b="1" dirty="0">
                <a:solidFill>
                  <a:srgbClr val="000000"/>
                </a:solidFill>
              </a:rPr>
              <a:t>Take </a:t>
            </a:r>
            <a:r>
              <a:rPr lang="en-US" sz="2000" dirty="0">
                <a:solidFill>
                  <a:srgbClr val="000000"/>
                </a:solidFill>
              </a:rPr>
              <a:t>notes.</a:t>
            </a:r>
            <a:endParaRPr lang="en-CA" sz="2000" dirty="0">
              <a:solidFill>
                <a:srgbClr val="000000"/>
              </a:solidFill>
            </a:endParaRPr>
          </a:p>
          <a:p>
            <a:r>
              <a:rPr lang="en-CA" sz="1400" dirty="0">
                <a:solidFill>
                  <a:srgbClr val="000000"/>
                </a:solidFill>
                <a:latin typeface="Times New Roman - 23"/>
              </a:rPr>
              <a:t> </a:t>
            </a:r>
          </a:p>
        </p:txBody>
      </p:sp>
      <p:cxnSp>
        <p:nvCxnSpPr>
          <p:cNvPr id="3" name="Straight Connector 2">
            <a:extLst>
              <a:ext uri="{FF2B5EF4-FFF2-40B4-BE49-F238E27FC236}">
                <a16:creationId xmlns:a16="http://schemas.microsoft.com/office/drawing/2014/main" id="{DB4ECFA5-7116-4A5C-A325-17EDA9B2FE10}"/>
              </a:ext>
            </a:extLst>
          </p:cNvPr>
          <p:cNvCxnSpPr/>
          <p:nvPr/>
        </p:nvCxnSpPr>
        <p:spPr>
          <a:xfrm>
            <a:off x="3642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9431B3C-D9AE-4DE4-92BC-A8D4A1F12B70}"/>
              </a:ext>
            </a:extLst>
          </p:cNvPr>
          <p:cNvSpPr txBox="1"/>
          <p:nvPr/>
        </p:nvSpPr>
        <p:spPr>
          <a:xfrm>
            <a:off x="447774" y="3879372"/>
            <a:ext cx="8976384" cy="2862322"/>
          </a:xfrm>
          <a:prstGeom prst="rect">
            <a:avLst/>
          </a:prstGeom>
          <a:noFill/>
        </p:spPr>
        <p:txBody>
          <a:bodyPr wrap="square">
            <a:spAutoFit/>
          </a:bodyPr>
          <a:lstStyle/>
          <a:p>
            <a:r>
              <a:rPr lang="en-CA" sz="2000" b="1" dirty="0">
                <a:solidFill>
                  <a:srgbClr val="000000"/>
                </a:solidFill>
              </a:rPr>
              <a:t>Explore</a:t>
            </a:r>
          </a:p>
          <a:p>
            <a:endParaRPr lang="en-CA" sz="2000" dirty="0">
              <a:solidFill>
                <a:srgbClr val="000000"/>
              </a:solidFill>
            </a:endParaRPr>
          </a:p>
          <a:p>
            <a:r>
              <a:rPr lang="fr-FR" sz="2000" dirty="0">
                <a:solidFill>
                  <a:srgbClr val="000000"/>
                </a:solidFill>
              </a:rPr>
              <a:t>Tu as</a:t>
            </a:r>
            <a:r>
              <a:rPr lang="fr-FR" sz="2000" b="1" dirty="0">
                <a:solidFill>
                  <a:srgbClr val="000000"/>
                </a:solidFill>
              </a:rPr>
              <a:t> besoin </a:t>
            </a:r>
            <a:r>
              <a:rPr lang="fr-FR" sz="2000" dirty="0">
                <a:solidFill>
                  <a:srgbClr val="000000"/>
                </a:solidFill>
              </a:rPr>
              <a:t>d`un </a:t>
            </a:r>
            <a:r>
              <a:rPr lang="fr-FR" sz="2000" dirty="0" err="1">
                <a:solidFill>
                  <a:srgbClr val="000000"/>
                </a:solidFill>
              </a:rPr>
              <a:t>géoplan</a:t>
            </a:r>
            <a:r>
              <a:rPr lang="fr-FR" sz="2000" dirty="0">
                <a:solidFill>
                  <a:srgbClr val="000000"/>
                </a:solidFill>
              </a:rPr>
              <a:t>, des élastiques et du papier à points.</a:t>
            </a:r>
          </a:p>
          <a:p>
            <a:endParaRPr lang="en-CA" sz="2000" dirty="0">
              <a:solidFill>
                <a:srgbClr val="000000"/>
              </a:solidFill>
            </a:endParaRPr>
          </a:p>
          <a:p>
            <a:r>
              <a:rPr lang="fr-FR" sz="2000" dirty="0">
                <a:solidFill>
                  <a:srgbClr val="000000"/>
                </a:solidFill>
              </a:rPr>
              <a:t>En dyades, </a:t>
            </a:r>
            <a:r>
              <a:rPr lang="fr-FR" sz="2000" b="1" dirty="0">
                <a:solidFill>
                  <a:srgbClr val="000000"/>
                </a:solidFill>
              </a:rPr>
              <a:t>suivre</a:t>
            </a:r>
            <a:r>
              <a:rPr lang="fr-FR" sz="2000" dirty="0">
                <a:solidFill>
                  <a:srgbClr val="000000"/>
                </a:solidFill>
              </a:rPr>
              <a:t> les étapes à la page 143 pour </a:t>
            </a:r>
            <a:r>
              <a:rPr lang="fr-FR" sz="2000" b="1" dirty="0">
                <a:solidFill>
                  <a:srgbClr val="000000"/>
                </a:solidFill>
              </a:rPr>
              <a:t>explorer</a:t>
            </a:r>
            <a:r>
              <a:rPr lang="fr-FR" sz="2000" dirty="0">
                <a:solidFill>
                  <a:srgbClr val="000000"/>
                </a:solidFill>
              </a:rPr>
              <a:t> la relation entre</a:t>
            </a:r>
          </a:p>
          <a:p>
            <a:r>
              <a:rPr lang="fr-FR" sz="2000" dirty="0">
                <a:solidFill>
                  <a:srgbClr val="000000"/>
                </a:solidFill>
              </a:rPr>
              <a:t>les triangles et les parallélogrammes.</a:t>
            </a:r>
          </a:p>
          <a:p>
            <a:r>
              <a:rPr lang="en-CA" sz="2000" dirty="0">
                <a:solidFill>
                  <a:srgbClr val="000000"/>
                </a:solidFill>
              </a:rPr>
              <a:t> </a:t>
            </a:r>
          </a:p>
          <a:p>
            <a:r>
              <a:rPr lang="fr-FR" sz="2000" dirty="0">
                <a:solidFill>
                  <a:srgbClr val="000000"/>
                </a:solidFill>
              </a:rPr>
              <a:t>Dans votre cahier de maths, </a:t>
            </a:r>
            <a:r>
              <a:rPr lang="fr-FR" sz="2000" b="1" dirty="0">
                <a:solidFill>
                  <a:srgbClr val="000000"/>
                </a:solidFill>
              </a:rPr>
              <a:t>écrivez</a:t>
            </a:r>
            <a:r>
              <a:rPr lang="fr-FR" sz="2000" dirty="0">
                <a:solidFill>
                  <a:srgbClr val="000000"/>
                </a:solidFill>
              </a:rPr>
              <a:t> vos observations. </a:t>
            </a:r>
            <a:r>
              <a:rPr lang="fr-FR" sz="2000" b="1" dirty="0">
                <a:solidFill>
                  <a:srgbClr val="000000"/>
                </a:solidFill>
              </a:rPr>
              <a:t>Passez</a:t>
            </a:r>
            <a:r>
              <a:rPr lang="fr-FR" sz="2000" dirty="0">
                <a:solidFill>
                  <a:srgbClr val="000000"/>
                </a:solidFill>
              </a:rPr>
              <a:t> ensuite aux diapositives 14 et 15 ainsi qu’aux pages 144 et 145. </a:t>
            </a:r>
            <a:r>
              <a:rPr lang="fr-FR" sz="2000" b="1" dirty="0">
                <a:solidFill>
                  <a:srgbClr val="000000"/>
                </a:solidFill>
              </a:rPr>
              <a:t>Prendre</a:t>
            </a:r>
            <a:r>
              <a:rPr lang="fr-FR" sz="2000" dirty="0">
                <a:solidFill>
                  <a:srgbClr val="000000"/>
                </a:solidFill>
              </a:rPr>
              <a:t> des notes.</a:t>
            </a:r>
            <a:endParaRPr lang="en-CA" sz="2000" dirty="0">
              <a:solidFill>
                <a:srgbClr val="000000"/>
              </a:solidFill>
            </a:endParaRPr>
          </a:p>
        </p:txBody>
      </p:sp>
    </p:spTree>
    <p:extLst>
      <p:ext uri="{BB962C8B-B14F-4D97-AF65-F5344CB8AC3E}">
        <p14:creationId xmlns:p14="http://schemas.microsoft.com/office/powerpoint/2010/main" val="15061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65100" y="165100"/>
            <a:ext cx="4436238" cy="4431666"/>
            <a:chOff x="165100" y="165100"/>
            <a:chExt cx="4436238" cy="4431666"/>
          </a:xfrm>
        </p:grpSpPr>
        <p:sp>
          <p:nvSpPr>
            <p:cNvPr id="2" name="Freeform 1"/>
            <p:cNvSpPr/>
            <p:nvPr/>
          </p:nvSpPr>
          <p:spPr>
            <a:xfrm>
              <a:off x="165100" y="1750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165100" y="1651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180594" y="3865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87731" y="1761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606933" y="1750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829310" y="1761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1045337" y="1750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267714" y="1761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1490345" y="1772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1710690" y="1761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1931924" y="1781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2146681" y="1761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2370582" y="1772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592959" y="1772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2813304" y="1772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034792" y="1781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249549" y="1761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473069" y="1772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3695446" y="1781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3915791" y="1772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4136136" y="1772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4352163" y="1772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4569206" y="1738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178181" y="6078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179324" y="8272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177292" y="10429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181737" y="21490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179324" y="19298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179324" y="17084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181737" y="14871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180594" y="12677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178181" y="23670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177292" y="25886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176149" y="28101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177292" y="30293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176149" y="32452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179324" y="43467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179324" y="41306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176149" y="39103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177292" y="3689096"/>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177292" y="3470021"/>
              <a:ext cx="4409441" cy="24131"/>
            </a:xfrm>
            <a:custGeom>
              <a:avLst/>
              <a:gdLst/>
              <a:ahLst/>
              <a:cxnLst/>
              <a:rect l="0" t="0" r="0" b="0"/>
              <a:pathLst>
                <a:path w="4409441" h="24131">
                  <a:moveTo>
                    <a:pt x="0" y="0"/>
                  </a:moveTo>
                  <a:lnTo>
                    <a:pt x="4409440" y="0"/>
                  </a:lnTo>
                  <a:lnTo>
                    <a:pt x="4409440"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165100" y="45702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9" name="Group 48"/>
          <p:cNvGrpSpPr/>
          <p:nvPr/>
        </p:nvGrpSpPr>
        <p:grpSpPr>
          <a:xfrm>
            <a:off x="838200" y="1257300"/>
            <a:ext cx="2400300" cy="1143000"/>
            <a:chOff x="838200" y="1257300"/>
            <a:chExt cx="2400300" cy="1143000"/>
          </a:xfrm>
        </p:grpSpPr>
        <p:cxnSp>
          <p:nvCxnSpPr>
            <p:cNvPr id="45" name="Straight Connector 44"/>
            <p:cNvCxnSpPr/>
            <p:nvPr/>
          </p:nvCxnSpPr>
          <p:spPr>
            <a:xfrm>
              <a:off x="1282700" y="1257300"/>
              <a:ext cx="19558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38200" y="2400300"/>
              <a:ext cx="1968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38200" y="1257300"/>
              <a:ext cx="419100" cy="1130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19400" y="1257300"/>
              <a:ext cx="419100" cy="1143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4698819" y="165100"/>
            <a:ext cx="5085443" cy="3416320"/>
          </a:xfrm>
          <a:prstGeom prst="rect">
            <a:avLst/>
          </a:prstGeom>
          <a:noFill/>
        </p:spPr>
        <p:txBody>
          <a:bodyPr vert="horz" wrap="square" rtlCol="0">
            <a:spAutoFit/>
          </a:bodyPr>
          <a:lstStyle/>
          <a:p>
            <a:r>
              <a:rPr lang="en-US" b="1" dirty="0">
                <a:solidFill>
                  <a:srgbClr val="000000"/>
                </a:solidFill>
              </a:rPr>
              <a:t>Read</a:t>
            </a:r>
            <a:r>
              <a:rPr lang="en-US" dirty="0">
                <a:solidFill>
                  <a:srgbClr val="000000"/>
                </a:solidFill>
              </a:rPr>
              <a:t> and </a:t>
            </a:r>
            <a:r>
              <a:rPr lang="en-US" b="1" dirty="0">
                <a:solidFill>
                  <a:srgbClr val="000000"/>
                </a:solidFill>
              </a:rPr>
              <a:t>take</a:t>
            </a:r>
            <a:r>
              <a:rPr lang="en-US" dirty="0">
                <a:solidFill>
                  <a:srgbClr val="000000"/>
                </a:solidFill>
              </a:rPr>
              <a:t> notes…</a:t>
            </a:r>
          </a:p>
          <a:p>
            <a:endParaRPr lang="en-US" dirty="0">
              <a:solidFill>
                <a:srgbClr val="000000"/>
              </a:solidFill>
            </a:endParaRPr>
          </a:p>
          <a:p>
            <a:r>
              <a:rPr lang="en-US" dirty="0">
                <a:solidFill>
                  <a:srgbClr val="000000"/>
                </a:solidFill>
              </a:rPr>
              <a:t>If you trace a diagonal in a parallelogram,</a:t>
            </a:r>
          </a:p>
          <a:p>
            <a:r>
              <a:rPr lang="en-US" dirty="0">
                <a:solidFill>
                  <a:srgbClr val="000000"/>
                </a:solidFill>
              </a:rPr>
              <a:t>you get two congruent triangles.</a:t>
            </a:r>
          </a:p>
          <a:p>
            <a:endParaRPr lang="en-US" dirty="0">
              <a:solidFill>
                <a:srgbClr val="000000"/>
              </a:solidFill>
            </a:endParaRPr>
          </a:p>
          <a:p>
            <a:r>
              <a:rPr lang="en-US" dirty="0">
                <a:solidFill>
                  <a:srgbClr val="000000"/>
                </a:solidFill>
              </a:rPr>
              <a:t>Congruent triangles have the same area.</a:t>
            </a:r>
          </a:p>
          <a:p>
            <a:endParaRPr lang="en-US" dirty="0">
              <a:solidFill>
                <a:srgbClr val="000000"/>
              </a:solidFill>
            </a:endParaRPr>
          </a:p>
          <a:p>
            <a:r>
              <a:rPr lang="en-US" dirty="0">
                <a:solidFill>
                  <a:srgbClr val="000000"/>
                </a:solidFill>
              </a:rPr>
              <a:t>The area of ​​the two congruent triangles equals the area the parallelogram that contains them.</a:t>
            </a:r>
          </a:p>
          <a:p>
            <a:endParaRPr lang="en-US" dirty="0">
              <a:solidFill>
                <a:srgbClr val="000000"/>
              </a:solidFill>
            </a:endParaRPr>
          </a:p>
          <a:p>
            <a:r>
              <a:rPr lang="en-US" dirty="0">
                <a:solidFill>
                  <a:srgbClr val="000000"/>
                </a:solidFill>
              </a:rPr>
              <a:t>Thus, the area of ​​a triangle is equal to ½ of the</a:t>
            </a:r>
          </a:p>
          <a:p>
            <a:r>
              <a:rPr lang="en-US" dirty="0">
                <a:solidFill>
                  <a:srgbClr val="000000"/>
                </a:solidFill>
              </a:rPr>
              <a:t>parallelogram.</a:t>
            </a:r>
            <a:endParaRPr lang="en-CA" dirty="0">
              <a:solidFill>
                <a:srgbClr val="000000"/>
              </a:solidFill>
            </a:endParaRPr>
          </a:p>
        </p:txBody>
      </p:sp>
      <p:cxnSp>
        <p:nvCxnSpPr>
          <p:cNvPr id="51" name="Straight Connector 50"/>
          <p:cNvCxnSpPr/>
          <p:nvPr/>
        </p:nvCxnSpPr>
        <p:spPr>
          <a:xfrm flipV="1">
            <a:off x="825500" y="1282700"/>
            <a:ext cx="2400300" cy="11176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15223B-E963-4810-8199-DEA0A2F0D1D3}"/>
              </a:ext>
            </a:extLst>
          </p:cNvPr>
          <p:cNvCxnSpPr>
            <a:cxnSpLocks/>
          </p:cNvCxnSpPr>
          <p:nvPr/>
        </p:nvCxnSpPr>
        <p:spPr>
          <a:xfrm>
            <a:off x="4698818" y="3792840"/>
            <a:ext cx="508544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C2F383-AB31-4F89-BD5D-0D526381EFD8}"/>
              </a:ext>
            </a:extLst>
          </p:cNvPr>
          <p:cNvSpPr txBox="1"/>
          <p:nvPr/>
        </p:nvSpPr>
        <p:spPr>
          <a:xfrm>
            <a:off x="4727464" y="4038580"/>
            <a:ext cx="5081046" cy="3416320"/>
          </a:xfrm>
          <a:prstGeom prst="rect">
            <a:avLst/>
          </a:prstGeom>
          <a:noFill/>
        </p:spPr>
        <p:txBody>
          <a:bodyPr wrap="square">
            <a:spAutoFit/>
          </a:bodyPr>
          <a:lstStyle/>
          <a:p>
            <a:r>
              <a:rPr lang="fr-FR" sz="1800" b="1" dirty="0">
                <a:solidFill>
                  <a:srgbClr val="000000"/>
                </a:solidFill>
              </a:rPr>
              <a:t>Lire</a:t>
            </a:r>
            <a:r>
              <a:rPr lang="fr-FR" sz="1800" dirty="0">
                <a:solidFill>
                  <a:srgbClr val="000000"/>
                </a:solidFill>
              </a:rPr>
              <a:t> et </a:t>
            </a:r>
            <a:r>
              <a:rPr lang="fr-FR" sz="1800" b="1" dirty="0">
                <a:solidFill>
                  <a:srgbClr val="000000"/>
                </a:solidFill>
              </a:rPr>
              <a:t>prendre</a:t>
            </a:r>
            <a:r>
              <a:rPr lang="fr-FR" sz="1800" dirty="0">
                <a:solidFill>
                  <a:srgbClr val="000000"/>
                </a:solidFill>
              </a:rPr>
              <a:t> des notes…</a:t>
            </a:r>
          </a:p>
          <a:p>
            <a:endParaRPr lang="fr-FR" sz="1800" dirty="0">
              <a:solidFill>
                <a:srgbClr val="000000"/>
              </a:solidFill>
            </a:endParaRPr>
          </a:p>
          <a:p>
            <a:r>
              <a:rPr lang="fr-FR" sz="1800" dirty="0">
                <a:solidFill>
                  <a:srgbClr val="000000"/>
                </a:solidFill>
              </a:rPr>
              <a:t>Si tu traces une diagonale dans un parallélogramme,</a:t>
            </a:r>
          </a:p>
          <a:p>
            <a:r>
              <a:rPr lang="fr-FR" sz="1800" dirty="0">
                <a:solidFill>
                  <a:srgbClr val="000000"/>
                </a:solidFill>
              </a:rPr>
              <a:t>tu obtiens deux triangles congruents.</a:t>
            </a:r>
          </a:p>
          <a:p>
            <a:endParaRPr lang="en-CA" sz="1800" dirty="0">
              <a:solidFill>
                <a:srgbClr val="000000"/>
              </a:solidFill>
            </a:endParaRPr>
          </a:p>
          <a:p>
            <a:r>
              <a:rPr lang="fr-FR" sz="1800" dirty="0">
                <a:solidFill>
                  <a:srgbClr val="000000"/>
                </a:solidFill>
              </a:rPr>
              <a:t>Des triangles congrus ont la même aire.</a:t>
            </a:r>
          </a:p>
          <a:p>
            <a:endParaRPr lang="en-CA" sz="1800" dirty="0">
              <a:solidFill>
                <a:srgbClr val="000000"/>
              </a:solidFill>
            </a:endParaRPr>
          </a:p>
          <a:p>
            <a:r>
              <a:rPr lang="fr-FR" sz="1800" dirty="0">
                <a:solidFill>
                  <a:srgbClr val="000000"/>
                </a:solidFill>
              </a:rPr>
              <a:t>L`aire des deux triangles congrus est égale à l`aire</a:t>
            </a:r>
          </a:p>
          <a:p>
            <a:r>
              <a:rPr lang="fr-FR" sz="1800" dirty="0">
                <a:solidFill>
                  <a:srgbClr val="000000"/>
                </a:solidFill>
              </a:rPr>
              <a:t>du parallélogramme qui les contient.</a:t>
            </a:r>
          </a:p>
          <a:p>
            <a:endParaRPr lang="en-CA" sz="1800" dirty="0">
              <a:solidFill>
                <a:srgbClr val="000000"/>
              </a:solidFill>
            </a:endParaRPr>
          </a:p>
          <a:p>
            <a:r>
              <a:rPr lang="fr-FR" sz="1800" dirty="0">
                <a:solidFill>
                  <a:srgbClr val="000000"/>
                </a:solidFill>
              </a:rPr>
              <a:t>Ainsi, l`aire d`un triangle égale ½ de l`aire d’un  </a:t>
            </a:r>
          </a:p>
          <a:p>
            <a:r>
              <a:rPr lang="en-CA" sz="1800" dirty="0" err="1">
                <a:solidFill>
                  <a:srgbClr val="000000"/>
                </a:solidFill>
              </a:rPr>
              <a:t>parallélogramme</a:t>
            </a:r>
            <a:r>
              <a:rPr lang="en-CA" sz="1800" dirty="0">
                <a:solidFill>
                  <a:srgbClr val="000000"/>
                </a:solidFill>
              </a:rPr>
              <a:t>.</a:t>
            </a:r>
          </a:p>
        </p:txBody>
      </p:sp>
    </p:spTree>
    <p:extLst>
      <p:ext uri="{BB962C8B-B14F-4D97-AF65-F5344CB8AC3E}">
        <p14:creationId xmlns:p14="http://schemas.microsoft.com/office/powerpoint/2010/main" val="280496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60592" y="173255"/>
            <a:ext cx="4436238" cy="4431666"/>
            <a:chOff x="165100" y="165100"/>
            <a:chExt cx="4436238" cy="4431666"/>
          </a:xfrm>
        </p:grpSpPr>
        <p:sp>
          <p:nvSpPr>
            <p:cNvPr id="2" name="Freeform 1"/>
            <p:cNvSpPr/>
            <p:nvPr/>
          </p:nvSpPr>
          <p:spPr>
            <a:xfrm>
              <a:off x="165100" y="1750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165100" y="1651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180594" y="3865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87731" y="1761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606933" y="1750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829310" y="1761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1045337" y="1750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267714" y="1761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1490345" y="1772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1710690" y="1761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1931924" y="1781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2146681" y="1761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2370582" y="1772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592959" y="1772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2813304" y="1772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034792" y="1781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249549" y="1761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473069" y="1772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3695446" y="1781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3915791" y="1772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4136136" y="1772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4352163" y="1772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4569206" y="1738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178181" y="6078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179324" y="8272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177292" y="10429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181737" y="21490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179324" y="19298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179324" y="17084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181737" y="14871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180594" y="12677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178181" y="23670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177292" y="25886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176149" y="28101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177292" y="30293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176149" y="32452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179324" y="43467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179324" y="41306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176149" y="39103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177292" y="3689096"/>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177292" y="3470021"/>
              <a:ext cx="4409441" cy="24131"/>
            </a:xfrm>
            <a:custGeom>
              <a:avLst/>
              <a:gdLst/>
              <a:ahLst/>
              <a:cxnLst/>
              <a:rect l="0" t="0" r="0" b="0"/>
              <a:pathLst>
                <a:path w="4409441" h="24131">
                  <a:moveTo>
                    <a:pt x="0" y="0"/>
                  </a:moveTo>
                  <a:lnTo>
                    <a:pt x="4409440" y="0"/>
                  </a:lnTo>
                  <a:lnTo>
                    <a:pt x="4409440"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165100" y="45702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Freeform 44"/>
          <p:cNvSpPr/>
          <p:nvPr/>
        </p:nvSpPr>
        <p:spPr>
          <a:xfrm>
            <a:off x="1295400" y="1066800"/>
            <a:ext cx="1320801" cy="1092201"/>
          </a:xfrm>
          <a:custGeom>
            <a:avLst/>
            <a:gdLst/>
            <a:ahLst/>
            <a:cxnLst/>
            <a:rect l="0" t="0" r="0" b="0"/>
            <a:pathLst>
              <a:path w="1320801" h="1092201">
                <a:moveTo>
                  <a:pt x="1320800" y="1091057"/>
                </a:moveTo>
                <a:lnTo>
                  <a:pt x="0" y="1092200"/>
                </a:lnTo>
                <a:lnTo>
                  <a:pt x="660908" y="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a:xfrm>
            <a:off x="1943100" y="1079500"/>
            <a:ext cx="0" cy="10668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930400" y="1981200"/>
            <a:ext cx="160148" cy="160148"/>
          </a:xfrm>
          <a:custGeom>
            <a:avLst/>
            <a:gdLst/>
            <a:ahLst/>
            <a:cxnLst/>
            <a:rect l="0" t="0" r="0" b="0"/>
            <a:pathLst>
              <a:path w="160148" h="160148">
                <a:moveTo>
                  <a:pt x="0" y="0"/>
                </a:moveTo>
                <a:lnTo>
                  <a:pt x="160147" y="0"/>
                </a:lnTo>
                <a:lnTo>
                  <a:pt x="160147" y="160147"/>
                </a:lnTo>
                <a:lnTo>
                  <a:pt x="0" y="160147"/>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TextBox 47"/>
          <p:cNvSpPr txBox="1"/>
          <p:nvPr/>
        </p:nvSpPr>
        <p:spPr>
          <a:xfrm>
            <a:off x="1612900" y="2235200"/>
            <a:ext cx="990600" cy="307777"/>
          </a:xfrm>
          <a:prstGeom prst="rect">
            <a:avLst/>
          </a:prstGeom>
          <a:noFill/>
        </p:spPr>
        <p:txBody>
          <a:bodyPr vert="horz" rtlCol="0">
            <a:spAutoFit/>
          </a:bodyPr>
          <a:lstStyle/>
          <a:p>
            <a:r>
              <a:rPr lang="en-CA" sz="1400">
                <a:solidFill>
                  <a:srgbClr val="000000"/>
                </a:solidFill>
                <a:latin typeface="Times New Roman - 23"/>
              </a:rPr>
              <a:t>6 cm</a:t>
            </a:r>
          </a:p>
        </p:txBody>
      </p:sp>
      <p:sp>
        <p:nvSpPr>
          <p:cNvPr id="49" name="TextBox 48"/>
          <p:cNvSpPr txBox="1"/>
          <p:nvPr/>
        </p:nvSpPr>
        <p:spPr>
          <a:xfrm>
            <a:off x="1905000" y="1460500"/>
            <a:ext cx="965200" cy="292388"/>
          </a:xfrm>
          <a:prstGeom prst="rect">
            <a:avLst/>
          </a:prstGeom>
          <a:noFill/>
        </p:spPr>
        <p:txBody>
          <a:bodyPr vert="horz" rtlCol="0">
            <a:spAutoFit/>
          </a:bodyPr>
          <a:lstStyle/>
          <a:p>
            <a:r>
              <a:rPr lang="en-CA" sz="1300">
                <a:solidFill>
                  <a:srgbClr val="000000"/>
                </a:solidFill>
                <a:latin typeface="Times New Roman - 22"/>
              </a:rPr>
              <a:t>5 cm</a:t>
            </a:r>
          </a:p>
        </p:txBody>
      </p:sp>
      <p:sp>
        <p:nvSpPr>
          <p:cNvPr id="50" name="TextBox 49"/>
          <p:cNvSpPr txBox="1"/>
          <p:nvPr/>
        </p:nvSpPr>
        <p:spPr>
          <a:xfrm>
            <a:off x="4861916" y="394743"/>
            <a:ext cx="5053311" cy="3046988"/>
          </a:xfrm>
          <a:prstGeom prst="rect">
            <a:avLst/>
          </a:prstGeom>
          <a:noFill/>
        </p:spPr>
        <p:txBody>
          <a:bodyPr vert="horz" wrap="square" rtlCol="0">
            <a:spAutoFit/>
          </a:bodyPr>
          <a:lstStyle/>
          <a:p>
            <a:r>
              <a:rPr lang="en-US" sz="1600" b="1" dirty="0">
                <a:solidFill>
                  <a:srgbClr val="000000"/>
                </a:solidFill>
              </a:rPr>
              <a:t>Read and take notes:</a:t>
            </a:r>
          </a:p>
          <a:p>
            <a:endParaRPr lang="en-US" sz="1600" b="1" dirty="0">
              <a:solidFill>
                <a:srgbClr val="000000"/>
              </a:solidFill>
            </a:endParaRPr>
          </a:p>
          <a:p>
            <a:r>
              <a:rPr lang="en-US" sz="1600" dirty="0">
                <a:solidFill>
                  <a:srgbClr val="000000"/>
                </a:solidFill>
              </a:rPr>
              <a:t>To determine the area of ​​this triangle:</a:t>
            </a:r>
          </a:p>
          <a:p>
            <a:endParaRPr lang="en-US" sz="1600" dirty="0">
              <a:solidFill>
                <a:srgbClr val="000000"/>
              </a:solidFill>
            </a:endParaRPr>
          </a:p>
          <a:p>
            <a:r>
              <a:rPr lang="en-US" sz="1600" dirty="0">
                <a:solidFill>
                  <a:srgbClr val="000000"/>
                </a:solidFill>
              </a:rPr>
              <a:t>Construct a congruent triangle on one side of the</a:t>
            </a:r>
          </a:p>
          <a:p>
            <a:r>
              <a:rPr lang="en-US" sz="1600" dirty="0">
                <a:solidFill>
                  <a:srgbClr val="000000"/>
                </a:solidFill>
              </a:rPr>
              <a:t>triangle to form a parallelogram.</a:t>
            </a:r>
          </a:p>
          <a:p>
            <a:endParaRPr lang="en-US" sz="1600" dirty="0">
              <a:solidFill>
                <a:srgbClr val="000000"/>
              </a:solidFill>
            </a:endParaRPr>
          </a:p>
          <a:p>
            <a:r>
              <a:rPr lang="en-US" sz="1600" dirty="0">
                <a:solidFill>
                  <a:srgbClr val="000000"/>
                </a:solidFill>
              </a:rPr>
              <a:t>The area of ​​the parallelogram is A = base x height,</a:t>
            </a:r>
          </a:p>
          <a:p>
            <a:r>
              <a:rPr lang="en-US" sz="1600" dirty="0">
                <a:solidFill>
                  <a:srgbClr val="000000"/>
                </a:solidFill>
              </a:rPr>
              <a:t>or A = </a:t>
            </a:r>
            <a:r>
              <a:rPr lang="en-US" sz="1600" dirty="0" err="1">
                <a:solidFill>
                  <a:srgbClr val="000000"/>
                </a:solidFill>
              </a:rPr>
              <a:t>bh</a:t>
            </a:r>
            <a:r>
              <a:rPr lang="en-US" sz="1600" dirty="0">
                <a:solidFill>
                  <a:srgbClr val="000000"/>
                </a:solidFill>
              </a:rPr>
              <a:t>.</a:t>
            </a:r>
          </a:p>
          <a:p>
            <a:r>
              <a:rPr lang="en-US" sz="1600" dirty="0">
                <a:solidFill>
                  <a:srgbClr val="000000"/>
                </a:solidFill>
              </a:rPr>
              <a:t>So, A = 6 cm x 5 cm = 30 cm²</a:t>
            </a:r>
          </a:p>
          <a:p>
            <a:r>
              <a:rPr lang="en-US" sz="1600" dirty="0">
                <a:solidFill>
                  <a:srgbClr val="000000"/>
                </a:solidFill>
              </a:rPr>
              <a:t>The area of ​​the parallelogram is 30 cm².</a:t>
            </a:r>
          </a:p>
          <a:p>
            <a:r>
              <a:rPr lang="en-US" sz="1600" dirty="0">
                <a:solidFill>
                  <a:srgbClr val="000000"/>
                </a:solidFill>
              </a:rPr>
              <a:t>Therefore, the area of ​​the triangle is ½ of 30 cm² = 15 cm².</a:t>
            </a:r>
            <a:endParaRPr lang="fr-FR" sz="1600" dirty="0">
              <a:solidFill>
                <a:srgbClr val="000000"/>
              </a:solidFill>
            </a:endParaRPr>
          </a:p>
        </p:txBody>
      </p:sp>
      <p:cxnSp>
        <p:nvCxnSpPr>
          <p:cNvPr id="51" name="Straight Connector 50"/>
          <p:cNvCxnSpPr/>
          <p:nvPr/>
        </p:nvCxnSpPr>
        <p:spPr>
          <a:xfrm>
            <a:off x="1943100" y="1066800"/>
            <a:ext cx="1320800" cy="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654300" y="1079500"/>
            <a:ext cx="609600" cy="107950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A0930-840F-4EB8-9607-BEB4F667185D}"/>
              </a:ext>
            </a:extLst>
          </p:cNvPr>
          <p:cNvCxnSpPr>
            <a:cxnSpLocks/>
          </p:cNvCxnSpPr>
          <p:nvPr/>
        </p:nvCxnSpPr>
        <p:spPr>
          <a:xfrm>
            <a:off x="4785176" y="3728109"/>
            <a:ext cx="508544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6E7D3E4-9649-4E8F-ACF1-C69D04396300}"/>
              </a:ext>
            </a:extLst>
          </p:cNvPr>
          <p:cNvSpPr txBox="1"/>
          <p:nvPr/>
        </p:nvSpPr>
        <p:spPr>
          <a:xfrm>
            <a:off x="4871962" y="3891891"/>
            <a:ext cx="5081046" cy="3293209"/>
          </a:xfrm>
          <a:prstGeom prst="rect">
            <a:avLst/>
          </a:prstGeom>
          <a:noFill/>
        </p:spPr>
        <p:txBody>
          <a:bodyPr wrap="square">
            <a:spAutoFit/>
          </a:bodyPr>
          <a:lstStyle/>
          <a:p>
            <a:r>
              <a:rPr lang="fr-FR" sz="1600" b="1" dirty="0">
                <a:solidFill>
                  <a:srgbClr val="000000"/>
                </a:solidFill>
              </a:rPr>
              <a:t>Lire et prendre des notes:</a:t>
            </a:r>
          </a:p>
          <a:p>
            <a:endParaRPr lang="fr-FR" sz="1600" dirty="0">
              <a:solidFill>
                <a:srgbClr val="000000"/>
              </a:solidFill>
            </a:endParaRPr>
          </a:p>
          <a:p>
            <a:r>
              <a:rPr lang="fr-FR" sz="1600" dirty="0">
                <a:solidFill>
                  <a:srgbClr val="000000"/>
                </a:solidFill>
              </a:rPr>
              <a:t>Pour déterminer l`aire de ce triangle:</a:t>
            </a:r>
          </a:p>
          <a:p>
            <a:endParaRPr lang="fr-FR" sz="1600" dirty="0">
              <a:solidFill>
                <a:srgbClr val="000000"/>
              </a:solidFill>
            </a:endParaRPr>
          </a:p>
          <a:p>
            <a:r>
              <a:rPr lang="fr-FR" sz="1600" dirty="0">
                <a:solidFill>
                  <a:srgbClr val="000000"/>
                </a:solidFill>
              </a:rPr>
              <a:t>Construis un triangle congru sur un côté du </a:t>
            </a:r>
          </a:p>
          <a:p>
            <a:r>
              <a:rPr lang="fr-FR" sz="1600" dirty="0">
                <a:solidFill>
                  <a:srgbClr val="000000"/>
                </a:solidFill>
              </a:rPr>
              <a:t>triangle pour afin former un parallélogramme.</a:t>
            </a:r>
          </a:p>
          <a:p>
            <a:endParaRPr lang="fr-FR" sz="1600" dirty="0">
              <a:solidFill>
                <a:srgbClr val="000000"/>
              </a:solidFill>
            </a:endParaRPr>
          </a:p>
          <a:p>
            <a:r>
              <a:rPr lang="fr-FR" sz="1600" dirty="0">
                <a:solidFill>
                  <a:srgbClr val="000000"/>
                </a:solidFill>
              </a:rPr>
              <a:t>L`aire du parallélogramme est A = base x hauteur,</a:t>
            </a:r>
          </a:p>
          <a:p>
            <a:r>
              <a:rPr lang="fr-FR" sz="1600" dirty="0">
                <a:solidFill>
                  <a:srgbClr val="000000"/>
                </a:solidFill>
              </a:rPr>
              <a:t>ou A = </a:t>
            </a:r>
            <a:r>
              <a:rPr lang="fr-FR" sz="1600" dirty="0" err="1">
                <a:solidFill>
                  <a:srgbClr val="000000"/>
                </a:solidFill>
              </a:rPr>
              <a:t>bh</a:t>
            </a:r>
            <a:r>
              <a:rPr lang="fr-FR" sz="1600" dirty="0">
                <a:solidFill>
                  <a:srgbClr val="000000"/>
                </a:solidFill>
              </a:rPr>
              <a:t>.</a:t>
            </a:r>
          </a:p>
          <a:p>
            <a:r>
              <a:rPr lang="fr-FR" sz="1600" dirty="0">
                <a:solidFill>
                  <a:srgbClr val="000000"/>
                </a:solidFill>
              </a:rPr>
              <a:t>Ainsi, A = 6 cm x 5 cm = 30 cm</a:t>
            </a:r>
            <a:r>
              <a:rPr lang="fr-FR" sz="1600" baseline="30000" dirty="0">
                <a:solidFill>
                  <a:srgbClr val="000000"/>
                </a:solidFill>
              </a:rPr>
              <a:t>2</a:t>
            </a:r>
          </a:p>
          <a:p>
            <a:endParaRPr lang="fr-FR" sz="1600" dirty="0">
              <a:solidFill>
                <a:srgbClr val="000000"/>
              </a:solidFill>
            </a:endParaRPr>
          </a:p>
          <a:p>
            <a:r>
              <a:rPr lang="fr-FR" sz="1600" dirty="0">
                <a:solidFill>
                  <a:srgbClr val="000000"/>
                </a:solidFill>
              </a:rPr>
              <a:t>L`aire du parallélogramme est de 30 cm</a:t>
            </a:r>
            <a:r>
              <a:rPr lang="fr-FR" sz="1600" baseline="30000" dirty="0">
                <a:solidFill>
                  <a:srgbClr val="000000"/>
                </a:solidFill>
              </a:rPr>
              <a:t>2</a:t>
            </a:r>
            <a:r>
              <a:rPr lang="fr-FR" sz="1600" dirty="0">
                <a:solidFill>
                  <a:srgbClr val="000000"/>
                </a:solidFill>
              </a:rPr>
              <a:t>.</a:t>
            </a:r>
          </a:p>
          <a:p>
            <a:r>
              <a:rPr lang="fr-FR" sz="1600" dirty="0">
                <a:solidFill>
                  <a:srgbClr val="000000"/>
                </a:solidFill>
              </a:rPr>
              <a:t>Donc, l`aire du triangle est ½ de 30 cm</a:t>
            </a:r>
            <a:r>
              <a:rPr lang="fr-FR" sz="1600" baseline="30000" dirty="0">
                <a:solidFill>
                  <a:srgbClr val="000000"/>
                </a:solidFill>
              </a:rPr>
              <a:t>2</a:t>
            </a:r>
            <a:r>
              <a:rPr lang="fr-FR" sz="1600" dirty="0">
                <a:solidFill>
                  <a:srgbClr val="000000"/>
                </a:solidFill>
              </a:rPr>
              <a:t> = 15 cm</a:t>
            </a:r>
            <a:r>
              <a:rPr lang="fr-FR" sz="1600" baseline="30000" dirty="0">
                <a:solidFill>
                  <a:srgbClr val="000000"/>
                </a:solidFill>
              </a:rPr>
              <a:t>2</a:t>
            </a:r>
            <a:r>
              <a:rPr lang="fr-FR" sz="1600" dirty="0">
                <a:solidFill>
                  <a:srgbClr val="000000"/>
                </a:solidFill>
              </a:rPr>
              <a:t>.</a:t>
            </a:r>
            <a:endParaRPr lang="en-CA" sz="1600" baseline="70000" dirty="0">
              <a:solidFill>
                <a:srgbClr val="000000"/>
              </a:solidFill>
            </a:endParaRPr>
          </a:p>
        </p:txBody>
      </p:sp>
    </p:spTree>
    <p:extLst>
      <p:ext uri="{BB962C8B-B14F-4D97-AF65-F5344CB8AC3E}">
        <p14:creationId xmlns:p14="http://schemas.microsoft.com/office/powerpoint/2010/main" val="145435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90529" y="220081"/>
                <a:ext cx="4630260" cy="3368871"/>
              </a:xfrm>
              <a:prstGeom prst="rect">
                <a:avLst/>
              </a:prstGeom>
              <a:noFill/>
            </p:spPr>
            <p:txBody>
              <a:bodyPr vert="horz" wrap="square" rtlCol="0">
                <a:spAutoFit/>
              </a:bodyPr>
              <a:lstStyle/>
              <a:p>
                <a:endParaRPr lang="en-US" sz="1700" dirty="0">
                  <a:solidFill>
                    <a:srgbClr val="000000"/>
                  </a:solidFill>
                  <a:latin typeface="Times New Roman - 28"/>
                </a:endParaRPr>
              </a:p>
              <a:p>
                <a:r>
                  <a:rPr lang="en-US" b="1" dirty="0">
                    <a:solidFill>
                      <a:srgbClr val="000000"/>
                    </a:solidFill>
                  </a:rPr>
                  <a:t>Copy this slide into your math </a:t>
                </a:r>
                <a:r>
                  <a:rPr lang="en-US" b="1" dirty="0" err="1">
                    <a:solidFill>
                      <a:srgbClr val="000000"/>
                    </a:solidFill>
                  </a:rPr>
                  <a:t>dutoang</a:t>
                </a:r>
                <a:r>
                  <a:rPr lang="en-US" b="1" dirty="0">
                    <a:solidFill>
                      <a:srgbClr val="000000"/>
                    </a:solidFill>
                  </a:rPr>
                  <a:t>.</a:t>
                </a:r>
              </a:p>
              <a:p>
                <a:endParaRPr lang="en-US" b="1" dirty="0">
                  <a:solidFill>
                    <a:srgbClr val="000000"/>
                  </a:solidFill>
                </a:endParaRPr>
              </a:p>
              <a:p>
                <a:r>
                  <a:rPr lang="en-US" dirty="0">
                    <a:solidFill>
                      <a:srgbClr val="000000"/>
                    </a:solidFill>
                  </a:rPr>
                  <a:t>You can write a formula of the area of ​​a triangle.</a:t>
                </a:r>
              </a:p>
              <a:p>
                <a:r>
                  <a:rPr lang="en-US" dirty="0">
                    <a:solidFill>
                      <a:srgbClr val="000000"/>
                    </a:solidFill>
                  </a:rPr>
                  <a:t>The area of ​​a parallelogram is:</a:t>
                </a:r>
              </a:p>
              <a:p>
                <a:r>
                  <a:rPr lang="en-US" dirty="0">
                    <a:solidFill>
                      <a:srgbClr val="000000"/>
                    </a:solidFill>
                  </a:rPr>
                  <a:t>A = base x height</a:t>
                </a:r>
              </a:p>
              <a:p>
                <a:r>
                  <a:rPr lang="en-US" dirty="0">
                    <a:solidFill>
                      <a:srgbClr val="000000"/>
                    </a:solidFill>
                  </a:rPr>
                  <a:t>So, the area of ​​a triangle is:</a:t>
                </a:r>
              </a:p>
              <a:p>
                <a:r>
                  <a:rPr lang="en-US" dirty="0">
                    <a:solidFill>
                      <a:srgbClr val="000000"/>
                    </a:solidFill>
                  </a:rPr>
                  <a:t>A = half of base x height</a:t>
                </a:r>
              </a:p>
              <a:p>
                <a:r>
                  <a:rPr lang="en-US" dirty="0">
                    <a:solidFill>
                      <a:srgbClr val="000000"/>
                    </a:solidFill>
                  </a:rPr>
                  <a:t>A = </a:t>
                </a:r>
                <a:r>
                  <a:rPr lang="en-US" dirty="0" err="1">
                    <a:solidFill>
                      <a:srgbClr val="000000"/>
                    </a:solidFill>
                  </a:rPr>
                  <a:t>bh</a:t>
                </a:r>
                <a:r>
                  <a:rPr lang="en-US" dirty="0">
                    <a:solidFill>
                      <a:srgbClr val="000000"/>
                    </a:solidFill>
                  </a:rPr>
                  <a:t> ÷ 2, which is also written as A =</a:t>
                </a:r>
                <a14:m>
                  <m:oMath xmlns:m="http://schemas.openxmlformats.org/officeDocument/2006/math">
                    <m:f>
                      <m:fPr>
                        <m:ctrlPr>
                          <a:rPr lang="en-US" sz="2400" b="1" i="1" smtClean="0">
                            <a:solidFill>
                              <a:srgbClr val="000000"/>
                            </a:solidFill>
                          </a:rPr>
                        </m:ctrlPr>
                      </m:fPr>
                      <m:num>
                        <m:r>
                          <a:rPr lang="en-CA" sz="2400" b="1" i="1" smtClean="0">
                            <a:solidFill>
                              <a:srgbClr val="000000"/>
                            </a:solidFill>
                          </a:rPr>
                          <m:t>𝒃𝒉</m:t>
                        </m:r>
                      </m:num>
                      <m:den>
                        <m:r>
                          <a:rPr lang="en-CA" sz="2400" b="1" i="1" smtClean="0">
                            <a:solidFill>
                              <a:srgbClr val="000000"/>
                            </a:solidFill>
                          </a:rPr>
                          <m:t>𝟐</m:t>
                        </m:r>
                      </m:den>
                    </m:f>
                  </m:oMath>
                </a14:m>
                <a:endParaRPr lang="en-US" sz="2400" b="1" dirty="0">
                  <a:solidFill>
                    <a:srgbClr val="000000"/>
                  </a:solidFill>
                </a:endParaRPr>
              </a:p>
              <a:p>
                <a:endParaRPr lang="en-CA" sz="1700" dirty="0">
                  <a:solidFill>
                    <a:srgbClr val="000000"/>
                  </a:solidFill>
                  <a:latin typeface="Times New Roman - 28"/>
                </a:endParaRPr>
              </a:p>
            </p:txBody>
          </p:sp>
        </mc:Choice>
        <mc:Fallback>
          <p:sp>
            <p:nvSpPr>
              <p:cNvPr id="2" name="TextBox 1"/>
              <p:cNvSpPr txBox="1">
                <a:spLocks noRot="1" noChangeAspect="1" noMove="1" noResize="1" noEditPoints="1" noAdjustHandles="1" noChangeArrowheads="1" noChangeShapeType="1" noTextEdit="1"/>
              </p:cNvSpPr>
              <p:nvPr/>
            </p:nvSpPr>
            <p:spPr>
              <a:xfrm>
                <a:off x="290529" y="220081"/>
                <a:ext cx="4630260" cy="3368871"/>
              </a:xfrm>
              <a:prstGeom prst="rect">
                <a:avLst/>
              </a:prstGeom>
              <a:blipFill>
                <a:blip r:embed="rId2"/>
                <a:stretch>
                  <a:fillRect l="-1186"/>
                </a:stretch>
              </a:blipFill>
            </p:spPr>
            <p:txBody>
              <a:bodyPr/>
              <a:lstStyle/>
              <a:p>
                <a:r>
                  <a:rPr lang="en-US">
                    <a:noFill/>
                  </a:rPr>
                  <a:t> </a:t>
                </a:r>
              </a:p>
            </p:txBody>
          </p:sp>
        </mc:Fallback>
      </mc:AlternateContent>
      <p:grpSp>
        <p:nvGrpSpPr>
          <p:cNvPr id="8" name="Group 7"/>
          <p:cNvGrpSpPr/>
          <p:nvPr/>
        </p:nvGrpSpPr>
        <p:grpSpPr>
          <a:xfrm>
            <a:off x="1409700" y="4618673"/>
            <a:ext cx="2679700" cy="2005570"/>
            <a:chOff x="1155700" y="3378200"/>
            <a:chExt cx="2679700" cy="2005570"/>
          </a:xfrm>
        </p:grpSpPr>
        <p:sp>
          <p:nvSpPr>
            <p:cNvPr id="3" name="Freeform 2"/>
            <p:cNvSpPr/>
            <p:nvPr/>
          </p:nvSpPr>
          <p:spPr>
            <a:xfrm>
              <a:off x="1155700" y="3378200"/>
              <a:ext cx="2603501" cy="1447801"/>
            </a:xfrm>
            <a:custGeom>
              <a:avLst/>
              <a:gdLst/>
              <a:ahLst/>
              <a:cxnLst/>
              <a:rect l="0" t="0" r="0" b="0"/>
              <a:pathLst>
                <a:path w="2603501" h="1447801">
                  <a:moveTo>
                    <a:pt x="2603500" y="1446403"/>
                  </a:moveTo>
                  <a:lnTo>
                    <a:pt x="0" y="1447800"/>
                  </a:lnTo>
                  <a:lnTo>
                    <a:pt x="1302639" y="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a:off x="2463800" y="3429000"/>
              <a:ext cx="0" cy="13843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2463800" y="4648200"/>
              <a:ext cx="139701" cy="139701"/>
            </a:xfrm>
            <a:custGeom>
              <a:avLst/>
              <a:gdLst/>
              <a:ahLst/>
              <a:cxnLst/>
              <a:rect l="0" t="0" r="0" b="0"/>
              <a:pathLst>
                <a:path w="139701" h="139701">
                  <a:moveTo>
                    <a:pt x="0" y="0"/>
                  </a:moveTo>
                  <a:lnTo>
                    <a:pt x="139700" y="0"/>
                  </a:lnTo>
                  <a:lnTo>
                    <a:pt x="139700" y="139700"/>
                  </a:lnTo>
                  <a:lnTo>
                    <a:pt x="0" y="1397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042736" y="5014438"/>
              <a:ext cx="1346200" cy="369332"/>
            </a:xfrm>
            <a:prstGeom prst="rect">
              <a:avLst/>
            </a:prstGeom>
            <a:noFill/>
          </p:spPr>
          <p:txBody>
            <a:bodyPr vert="horz" rtlCol="0">
              <a:spAutoFit/>
            </a:bodyPr>
            <a:lstStyle/>
            <a:p>
              <a:r>
                <a:rPr lang="en-CA" dirty="0">
                  <a:solidFill>
                    <a:srgbClr val="000000"/>
                  </a:solidFill>
                </a:rPr>
                <a:t>9 mm</a:t>
              </a:r>
            </a:p>
          </p:txBody>
        </p:sp>
        <p:sp>
          <p:nvSpPr>
            <p:cNvPr id="7" name="TextBox 6"/>
            <p:cNvSpPr txBox="1"/>
            <p:nvPr/>
          </p:nvSpPr>
          <p:spPr>
            <a:xfrm>
              <a:off x="2463800" y="4064000"/>
              <a:ext cx="1371600" cy="369332"/>
            </a:xfrm>
            <a:prstGeom prst="rect">
              <a:avLst/>
            </a:prstGeom>
            <a:noFill/>
          </p:spPr>
          <p:txBody>
            <a:bodyPr vert="horz" rtlCol="0">
              <a:spAutoFit/>
            </a:bodyPr>
            <a:lstStyle/>
            <a:p>
              <a:r>
                <a:rPr lang="en-CA" dirty="0">
                  <a:solidFill>
                    <a:srgbClr val="000000"/>
                  </a:solidFill>
                </a:rPr>
                <a:t>6 mm</a:t>
              </a:r>
            </a:p>
          </p:txBody>
        </p:sp>
      </p:grpSp>
      <p:sp>
        <p:nvSpPr>
          <p:cNvPr id="9" name="TextBox 8"/>
          <p:cNvSpPr txBox="1"/>
          <p:nvPr/>
        </p:nvSpPr>
        <p:spPr>
          <a:xfrm>
            <a:off x="5080000" y="4935141"/>
            <a:ext cx="4394200" cy="1477328"/>
          </a:xfrm>
          <a:prstGeom prst="rect">
            <a:avLst/>
          </a:prstGeom>
          <a:noFill/>
        </p:spPr>
        <p:txBody>
          <a:bodyPr vert="horz" rtlCol="0">
            <a:spAutoFit/>
          </a:bodyPr>
          <a:lstStyle/>
          <a:p>
            <a:r>
              <a:rPr lang="pt-BR" dirty="0">
                <a:solidFill>
                  <a:srgbClr val="000000"/>
                </a:solidFill>
                <a:latin typeface="Times New Roman - 31"/>
              </a:rPr>
              <a:t> </a:t>
            </a:r>
            <a:r>
              <a:rPr lang="pt-BR" dirty="0">
                <a:solidFill>
                  <a:srgbClr val="000000"/>
                </a:solidFill>
              </a:rPr>
              <a:t>A = </a:t>
            </a:r>
            <a:r>
              <a:rPr lang="pt-BR" u="sng" dirty="0">
                <a:solidFill>
                  <a:srgbClr val="000000"/>
                </a:solidFill>
              </a:rPr>
              <a:t>bh</a:t>
            </a:r>
            <a:r>
              <a:rPr lang="pt-BR" dirty="0">
                <a:solidFill>
                  <a:srgbClr val="000000"/>
                </a:solidFill>
              </a:rPr>
              <a:t>  = </a:t>
            </a:r>
            <a:r>
              <a:rPr lang="pt-BR" u="sng" dirty="0">
                <a:solidFill>
                  <a:srgbClr val="000000"/>
                </a:solidFill>
              </a:rPr>
              <a:t>9mm x 6mm </a:t>
            </a:r>
          </a:p>
          <a:p>
            <a:r>
              <a:rPr lang="pt-BR" dirty="0">
                <a:solidFill>
                  <a:srgbClr val="000000"/>
                </a:solidFill>
              </a:rPr>
              <a:t>         2               2</a:t>
            </a:r>
          </a:p>
          <a:p>
            <a:endParaRPr lang="pt-BR" dirty="0">
              <a:solidFill>
                <a:srgbClr val="000000"/>
              </a:solidFill>
            </a:endParaRPr>
          </a:p>
          <a:p>
            <a:r>
              <a:rPr lang="pt-BR" dirty="0">
                <a:solidFill>
                  <a:srgbClr val="000000"/>
                </a:solidFill>
              </a:rPr>
              <a:t>= </a:t>
            </a:r>
            <a:r>
              <a:rPr lang="pt-BR" u="sng" dirty="0">
                <a:solidFill>
                  <a:srgbClr val="000000"/>
                </a:solidFill>
              </a:rPr>
              <a:t>54 mm²</a:t>
            </a:r>
            <a:r>
              <a:rPr lang="pt-BR" dirty="0">
                <a:solidFill>
                  <a:srgbClr val="000000"/>
                </a:solidFill>
              </a:rPr>
              <a:t>  = 27 mm</a:t>
            </a:r>
            <a:r>
              <a:rPr lang="pt-BR" baseline="30000" dirty="0">
                <a:solidFill>
                  <a:srgbClr val="000000"/>
                </a:solidFill>
              </a:rPr>
              <a:t>2</a:t>
            </a:r>
          </a:p>
          <a:p>
            <a:r>
              <a:rPr lang="pt-BR" dirty="0">
                <a:solidFill>
                  <a:srgbClr val="000000"/>
                </a:solidFill>
              </a:rPr>
              <a:t>         2                </a:t>
            </a:r>
            <a:endParaRPr lang="en-CA" baseline="70000" dirty="0">
              <a:solidFill>
                <a:srgbClr val="000000"/>
              </a:solidFill>
            </a:endParaRPr>
          </a:p>
        </p:txBody>
      </p:sp>
      <p:cxnSp>
        <p:nvCxnSpPr>
          <p:cNvPr id="10" name="Straight Connector 9">
            <a:extLst>
              <a:ext uri="{FF2B5EF4-FFF2-40B4-BE49-F238E27FC236}">
                <a16:creationId xmlns:a16="http://schemas.microsoft.com/office/drawing/2014/main" id="{0DEFC9F0-D7CD-4036-85B2-AC0D8C020875}"/>
              </a:ext>
            </a:extLst>
          </p:cNvPr>
          <p:cNvCxnSpPr>
            <a:cxnSpLocks/>
          </p:cNvCxnSpPr>
          <p:nvPr/>
        </p:nvCxnSpPr>
        <p:spPr>
          <a:xfrm>
            <a:off x="4724072" y="451217"/>
            <a:ext cx="0" cy="290659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C069F0-E6CB-432D-8F2F-90CB68403116}"/>
              </a:ext>
            </a:extLst>
          </p:cNvPr>
          <p:cNvSpPr txBox="1"/>
          <p:nvPr/>
        </p:nvSpPr>
        <p:spPr>
          <a:xfrm>
            <a:off x="5078954" y="451217"/>
            <a:ext cx="5081046" cy="2585323"/>
          </a:xfrm>
          <a:prstGeom prst="rect">
            <a:avLst/>
          </a:prstGeom>
          <a:noFill/>
        </p:spPr>
        <p:txBody>
          <a:bodyPr wrap="square">
            <a:spAutoFit/>
          </a:bodyPr>
          <a:lstStyle/>
          <a:p>
            <a:r>
              <a:rPr lang="fr-FR" sz="1800" b="1" dirty="0">
                <a:solidFill>
                  <a:srgbClr val="000000"/>
                </a:solidFill>
              </a:rPr>
              <a:t>Copiez cette diapositive dans votre </a:t>
            </a:r>
            <a:r>
              <a:rPr lang="fr-FR" b="1" dirty="0">
                <a:solidFill>
                  <a:srgbClr val="000000"/>
                </a:solidFill>
              </a:rPr>
              <a:t>cahier</a:t>
            </a:r>
            <a:r>
              <a:rPr lang="fr-FR" sz="1800" b="1" dirty="0">
                <a:solidFill>
                  <a:srgbClr val="000000"/>
                </a:solidFill>
              </a:rPr>
              <a:t> de math.</a:t>
            </a:r>
          </a:p>
          <a:p>
            <a:endParaRPr lang="fr-FR" sz="1800" dirty="0">
              <a:solidFill>
                <a:srgbClr val="000000"/>
              </a:solidFill>
            </a:endParaRPr>
          </a:p>
          <a:p>
            <a:r>
              <a:rPr lang="fr-FR" sz="1800" dirty="0">
                <a:solidFill>
                  <a:srgbClr val="000000"/>
                </a:solidFill>
              </a:rPr>
              <a:t>Tu peux écrire une formule de l`aire d`un triangle.</a:t>
            </a:r>
          </a:p>
          <a:p>
            <a:r>
              <a:rPr lang="en-CA" sz="1800" dirty="0" err="1">
                <a:solidFill>
                  <a:srgbClr val="000000"/>
                </a:solidFill>
              </a:rPr>
              <a:t>L`aire</a:t>
            </a:r>
            <a:r>
              <a:rPr lang="en-CA" sz="1800" dirty="0">
                <a:solidFill>
                  <a:srgbClr val="000000"/>
                </a:solidFill>
              </a:rPr>
              <a:t> d`un </a:t>
            </a:r>
            <a:r>
              <a:rPr lang="en-CA" sz="1800" dirty="0" err="1">
                <a:solidFill>
                  <a:srgbClr val="000000"/>
                </a:solidFill>
              </a:rPr>
              <a:t>parallélogramme</a:t>
            </a:r>
            <a:r>
              <a:rPr lang="en-CA" sz="1800" dirty="0">
                <a:solidFill>
                  <a:srgbClr val="000000"/>
                </a:solidFill>
              </a:rPr>
              <a:t> </a:t>
            </a:r>
            <a:r>
              <a:rPr lang="en-CA" sz="1800" dirty="0" err="1">
                <a:solidFill>
                  <a:srgbClr val="000000"/>
                </a:solidFill>
              </a:rPr>
              <a:t>est</a:t>
            </a:r>
            <a:r>
              <a:rPr lang="en-CA" sz="1800" dirty="0">
                <a:solidFill>
                  <a:srgbClr val="000000"/>
                </a:solidFill>
              </a:rPr>
              <a:t>: </a:t>
            </a:r>
          </a:p>
          <a:p>
            <a:r>
              <a:rPr lang="en-CA" sz="1800" dirty="0">
                <a:solidFill>
                  <a:srgbClr val="000000"/>
                </a:solidFill>
              </a:rPr>
              <a:t>A = base x hauteur</a:t>
            </a:r>
          </a:p>
          <a:p>
            <a:r>
              <a:rPr lang="fr-FR" sz="1800" dirty="0">
                <a:solidFill>
                  <a:srgbClr val="000000"/>
                </a:solidFill>
              </a:rPr>
              <a:t>Donc, l`aire d`un triangle est: </a:t>
            </a:r>
          </a:p>
          <a:p>
            <a:r>
              <a:rPr lang="fr-FR" sz="1800" dirty="0">
                <a:solidFill>
                  <a:srgbClr val="000000"/>
                </a:solidFill>
              </a:rPr>
              <a:t>A = la moitié de base x hauteur</a:t>
            </a:r>
          </a:p>
          <a:p>
            <a:r>
              <a:rPr lang="fr-FR" sz="1800" dirty="0">
                <a:solidFill>
                  <a:srgbClr val="000000"/>
                </a:solidFill>
              </a:rPr>
              <a:t>A = </a:t>
            </a:r>
            <a:r>
              <a:rPr lang="fr-FR" sz="1800" dirty="0" err="1">
                <a:solidFill>
                  <a:srgbClr val="000000"/>
                </a:solidFill>
              </a:rPr>
              <a:t>bh</a:t>
            </a:r>
            <a:r>
              <a:rPr lang="fr-FR" sz="1800" dirty="0">
                <a:solidFill>
                  <a:srgbClr val="000000"/>
                </a:solidFill>
              </a:rPr>
              <a:t> ÷ 2, ce qui est aussi écrit comme A = </a:t>
            </a:r>
            <a:r>
              <a:rPr lang="fr-FR" sz="1800" b="1" i="1" u="sng" dirty="0" err="1">
                <a:solidFill>
                  <a:srgbClr val="000000"/>
                </a:solidFill>
              </a:rPr>
              <a:t>bh</a:t>
            </a:r>
            <a:endParaRPr lang="fr-FR" sz="1800" b="1" i="1" u="sng" dirty="0">
              <a:solidFill>
                <a:srgbClr val="000000"/>
              </a:solidFill>
            </a:endParaRPr>
          </a:p>
          <a:p>
            <a:r>
              <a:rPr lang="en-CA" sz="1800" b="1" i="1" dirty="0">
                <a:solidFill>
                  <a:srgbClr val="000000"/>
                </a:solidFill>
              </a:rPr>
              <a:t>				         2</a:t>
            </a:r>
          </a:p>
        </p:txBody>
      </p:sp>
    </p:spTree>
    <p:extLst>
      <p:ext uri="{BB962C8B-B14F-4D97-AF65-F5344CB8AC3E}">
        <p14:creationId xmlns:p14="http://schemas.microsoft.com/office/powerpoint/2010/main" val="288209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862" y="496314"/>
            <a:ext cx="6179925" cy="353943"/>
          </a:xfrm>
          <a:prstGeom prst="rect">
            <a:avLst/>
          </a:prstGeom>
          <a:noFill/>
        </p:spPr>
        <p:txBody>
          <a:bodyPr vert="horz" wrap="square" rtlCol="0">
            <a:spAutoFit/>
          </a:bodyPr>
          <a:lstStyle/>
          <a:p>
            <a:r>
              <a:rPr lang="en-CA" sz="1700" b="1" dirty="0">
                <a:solidFill>
                  <a:srgbClr val="000000"/>
                </a:solidFill>
              </a:rPr>
              <a:t>Find</a:t>
            </a:r>
            <a:r>
              <a:rPr lang="en-CA" sz="1700" dirty="0">
                <a:solidFill>
                  <a:srgbClr val="000000"/>
                </a:solidFill>
              </a:rPr>
              <a:t> the area of the following triangles (with a partner). </a:t>
            </a:r>
          </a:p>
        </p:txBody>
      </p:sp>
      <p:grpSp>
        <p:nvGrpSpPr>
          <p:cNvPr id="8" name="Group 7"/>
          <p:cNvGrpSpPr/>
          <p:nvPr/>
        </p:nvGrpSpPr>
        <p:grpSpPr>
          <a:xfrm>
            <a:off x="749300" y="1577721"/>
            <a:ext cx="3633344" cy="1878585"/>
            <a:chOff x="749300" y="1577721"/>
            <a:chExt cx="3633344" cy="1878585"/>
          </a:xfrm>
        </p:grpSpPr>
        <p:sp>
          <p:nvSpPr>
            <p:cNvPr id="3" name="Freeform 2"/>
            <p:cNvSpPr/>
            <p:nvPr/>
          </p:nvSpPr>
          <p:spPr>
            <a:xfrm rot="10800000">
              <a:off x="749300" y="2142109"/>
              <a:ext cx="3633344" cy="1314197"/>
            </a:xfrm>
            <a:custGeom>
              <a:avLst/>
              <a:gdLst/>
              <a:ahLst/>
              <a:cxnLst/>
              <a:rect l="0" t="0" r="0" b="0"/>
              <a:pathLst>
                <a:path w="3633344" h="1314197">
                  <a:moveTo>
                    <a:pt x="3633343" y="1312799"/>
                  </a:moveTo>
                  <a:lnTo>
                    <a:pt x="0" y="1314196"/>
                  </a:lnTo>
                  <a:lnTo>
                    <a:pt x="1818005" y="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flipV="1">
              <a:off x="2601214" y="2167382"/>
              <a:ext cx="0" cy="1238377"/>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2577720" y="2142109"/>
              <a:ext cx="203188" cy="182243"/>
            </a:xfrm>
            <a:custGeom>
              <a:avLst/>
              <a:gdLst/>
              <a:ahLst/>
              <a:cxnLst/>
              <a:rect l="0" t="0" r="0" b="0"/>
              <a:pathLst>
                <a:path w="234443" h="202185">
                  <a:moveTo>
                    <a:pt x="0" y="0"/>
                  </a:moveTo>
                  <a:lnTo>
                    <a:pt x="234442" y="0"/>
                  </a:lnTo>
                  <a:lnTo>
                    <a:pt x="234442" y="202184"/>
                  </a:lnTo>
                  <a:lnTo>
                    <a:pt x="0" y="20218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650809" y="1577721"/>
              <a:ext cx="1397000" cy="353943"/>
            </a:xfrm>
            <a:prstGeom prst="rect">
              <a:avLst/>
            </a:prstGeom>
            <a:noFill/>
          </p:spPr>
          <p:txBody>
            <a:bodyPr vert="horz" rtlCol="0">
              <a:spAutoFit/>
            </a:bodyPr>
            <a:lstStyle/>
            <a:p>
              <a:r>
                <a:rPr lang="en-CA" sz="1700" dirty="0">
                  <a:solidFill>
                    <a:srgbClr val="000000"/>
                  </a:solidFill>
                </a:rPr>
                <a:t>17 cm</a:t>
              </a:r>
            </a:p>
          </p:txBody>
        </p:sp>
        <p:sp>
          <p:nvSpPr>
            <p:cNvPr id="7" name="TextBox 6"/>
            <p:cNvSpPr txBox="1"/>
            <p:nvPr/>
          </p:nvSpPr>
          <p:spPr>
            <a:xfrm>
              <a:off x="1689100" y="2374900"/>
              <a:ext cx="1219200" cy="353943"/>
            </a:xfrm>
            <a:prstGeom prst="rect">
              <a:avLst/>
            </a:prstGeom>
            <a:noFill/>
          </p:spPr>
          <p:txBody>
            <a:bodyPr vert="horz" rtlCol="0">
              <a:spAutoFit/>
            </a:bodyPr>
            <a:lstStyle/>
            <a:p>
              <a:r>
                <a:rPr lang="en-CA" sz="1700" dirty="0">
                  <a:solidFill>
                    <a:srgbClr val="000000"/>
                  </a:solidFill>
                </a:rPr>
                <a:t>9 cm</a:t>
              </a:r>
            </a:p>
          </p:txBody>
        </p:sp>
      </p:grpSp>
      <p:grpSp>
        <p:nvGrpSpPr>
          <p:cNvPr id="20" name="Group 19"/>
          <p:cNvGrpSpPr/>
          <p:nvPr/>
        </p:nvGrpSpPr>
        <p:grpSpPr>
          <a:xfrm>
            <a:off x="5892800" y="1404239"/>
            <a:ext cx="3086100" cy="2345238"/>
            <a:chOff x="5892800" y="1404239"/>
            <a:chExt cx="3086100" cy="2345238"/>
          </a:xfrm>
        </p:grpSpPr>
        <p:grpSp>
          <p:nvGrpSpPr>
            <p:cNvPr id="14" name="Group 13"/>
            <p:cNvGrpSpPr/>
            <p:nvPr/>
          </p:nvGrpSpPr>
          <p:grpSpPr>
            <a:xfrm>
              <a:off x="6676390" y="1410208"/>
              <a:ext cx="2174113" cy="1999996"/>
              <a:chOff x="6676390" y="1410208"/>
              <a:chExt cx="2174113" cy="1999996"/>
            </a:xfrm>
          </p:grpSpPr>
          <p:cxnSp>
            <p:nvCxnSpPr>
              <p:cNvPr id="11" name="Straight Connector 10"/>
              <p:cNvCxnSpPr/>
              <p:nvPr/>
            </p:nvCxnSpPr>
            <p:spPr>
              <a:xfrm flipH="1">
                <a:off x="8059928" y="3410204"/>
                <a:ext cx="790575"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76390" y="1410208"/>
                <a:ext cx="1383538" cy="1999996"/>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676390" y="1410208"/>
                <a:ext cx="2174113" cy="197777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6656324" y="1404239"/>
              <a:ext cx="85090" cy="1920367"/>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69735" y="3409950"/>
              <a:ext cx="1303401" cy="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6741413" y="3214548"/>
              <a:ext cx="187287" cy="223852"/>
            </a:xfrm>
            <a:custGeom>
              <a:avLst/>
              <a:gdLst/>
              <a:ahLst/>
              <a:cxnLst/>
              <a:rect l="0" t="0" r="0" b="0"/>
              <a:pathLst>
                <a:path w="84964" h="156465">
                  <a:moveTo>
                    <a:pt x="0" y="0"/>
                  </a:moveTo>
                  <a:lnTo>
                    <a:pt x="84963" y="0"/>
                  </a:lnTo>
                  <a:lnTo>
                    <a:pt x="84963" y="156464"/>
                  </a:lnTo>
                  <a:lnTo>
                    <a:pt x="0" y="15646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892800" y="2400300"/>
              <a:ext cx="838200" cy="307777"/>
            </a:xfrm>
            <a:prstGeom prst="rect">
              <a:avLst/>
            </a:prstGeom>
            <a:noFill/>
          </p:spPr>
          <p:txBody>
            <a:bodyPr vert="horz" rtlCol="0">
              <a:spAutoFit/>
            </a:bodyPr>
            <a:lstStyle/>
            <a:p>
              <a:r>
                <a:rPr lang="en-CA" sz="1400" dirty="0">
                  <a:solidFill>
                    <a:srgbClr val="000000"/>
                  </a:solidFill>
                </a:rPr>
                <a:t>4.2 m</a:t>
              </a:r>
            </a:p>
          </p:txBody>
        </p:sp>
        <p:sp>
          <p:nvSpPr>
            <p:cNvPr id="19" name="TextBox 18"/>
            <p:cNvSpPr txBox="1"/>
            <p:nvPr/>
          </p:nvSpPr>
          <p:spPr>
            <a:xfrm>
              <a:off x="8140700" y="3441700"/>
              <a:ext cx="838200" cy="307777"/>
            </a:xfrm>
            <a:prstGeom prst="rect">
              <a:avLst/>
            </a:prstGeom>
            <a:noFill/>
          </p:spPr>
          <p:txBody>
            <a:bodyPr vert="horz" rtlCol="0">
              <a:spAutoFit/>
            </a:bodyPr>
            <a:lstStyle/>
            <a:p>
              <a:r>
                <a:rPr lang="en-CA" sz="1400" dirty="0">
                  <a:solidFill>
                    <a:srgbClr val="000000"/>
                  </a:solidFill>
                </a:rPr>
                <a:t>2.1 m</a:t>
              </a:r>
            </a:p>
          </p:txBody>
        </p:sp>
      </p:grpSp>
      <p:cxnSp>
        <p:nvCxnSpPr>
          <p:cNvPr id="21" name="Straight Connector 20">
            <a:extLst>
              <a:ext uri="{FF2B5EF4-FFF2-40B4-BE49-F238E27FC236}">
                <a16:creationId xmlns:a16="http://schemas.microsoft.com/office/drawing/2014/main" id="{631F290B-B804-461A-83D6-BA8C150938A9}"/>
              </a:ext>
            </a:extLst>
          </p:cNvPr>
          <p:cNvCxnSpPr/>
          <p:nvPr/>
        </p:nvCxnSpPr>
        <p:spPr>
          <a:xfrm>
            <a:off x="401948" y="4082218"/>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EC48221-BCA4-418E-91D7-46FCDDC9F351}"/>
              </a:ext>
            </a:extLst>
          </p:cNvPr>
          <p:cNvSpPr txBox="1"/>
          <p:nvPr/>
        </p:nvSpPr>
        <p:spPr>
          <a:xfrm>
            <a:off x="598602" y="4708130"/>
            <a:ext cx="6499781" cy="369332"/>
          </a:xfrm>
          <a:prstGeom prst="rect">
            <a:avLst/>
          </a:prstGeom>
          <a:noFill/>
        </p:spPr>
        <p:txBody>
          <a:bodyPr wrap="square">
            <a:spAutoFit/>
          </a:bodyPr>
          <a:lstStyle/>
          <a:p>
            <a:r>
              <a:rPr lang="en-CA" sz="1800" dirty="0">
                <a:solidFill>
                  <a:srgbClr val="000000"/>
                </a:solidFill>
              </a:rPr>
              <a:t>Avec un </a:t>
            </a:r>
            <a:r>
              <a:rPr lang="en-CA" sz="1800" dirty="0" err="1">
                <a:solidFill>
                  <a:srgbClr val="000000"/>
                </a:solidFill>
              </a:rPr>
              <a:t>partenaire</a:t>
            </a:r>
            <a:r>
              <a:rPr lang="en-CA" sz="1800" dirty="0">
                <a:solidFill>
                  <a:srgbClr val="000000"/>
                </a:solidFill>
              </a:rPr>
              <a:t>, </a:t>
            </a:r>
            <a:r>
              <a:rPr lang="en-CA" sz="1800" dirty="0" err="1">
                <a:solidFill>
                  <a:srgbClr val="000000"/>
                </a:solidFill>
              </a:rPr>
              <a:t>trouve</a:t>
            </a:r>
            <a:r>
              <a:rPr lang="en-CA" sz="1800" dirty="0">
                <a:solidFill>
                  <a:srgbClr val="000000"/>
                </a:solidFill>
              </a:rPr>
              <a:t> </a:t>
            </a:r>
            <a:r>
              <a:rPr lang="en-CA" sz="1800" dirty="0" err="1">
                <a:solidFill>
                  <a:srgbClr val="000000"/>
                </a:solidFill>
              </a:rPr>
              <a:t>l’aire</a:t>
            </a:r>
            <a:r>
              <a:rPr lang="en-CA" sz="1800" dirty="0">
                <a:solidFill>
                  <a:srgbClr val="000000"/>
                </a:solidFill>
              </a:rPr>
              <a:t> des triangles </a:t>
            </a:r>
            <a:r>
              <a:rPr lang="en-CA" dirty="0">
                <a:solidFill>
                  <a:srgbClr val="000000"/>
                </a:solidFill>
              </a:rPr>
              <a:t>ci-dessus</a:t>
            </a:r>
            <a:r>
              <a:rPr lang="en-CA" sz="1800" dirty="0">
                <a:solidFill>
                  <a:srgbClr val="000000"/>
                </a:solidFill>
              </a:rPr>
              <a:t>.</a:t>
            </a:r>
            <a:endParaRPr lang="en-US" dirty="0"/>
          </a:p>
        </p:txBody>
      </p:sp>
    </p:spTree>
    <p:extLst>
      <p:ext uri="{BB962C8B-B14F-4D97-AF65-F5344CB8AC3E}">
        <p14:creationId xmlns:p14="http://schemas.microsoft.com/office/powerpoint/2010/main" val="106338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679" y="2139466"/>
            <a:ext cx="9698482" cy="1969770"/>
          </a:xfrm>
          <a:prstGeom prst="rect">
            <a:avLst/>
          </a:prstGeom>
          <a:noFill/>
        </p:spPr>
        <p:txBody>
          <a:bodyPr vert="horz" rtlCol="0">
            <a:spAutoFit/>
          </a:bodyPr>
          <a:lstStyle/>
          <a:p>
            <a:r>
              <a:rPr lang="fr-FR" sz="2400" b="1" dirty="0">
                <a:solidFill>
                  <a:srgbClr val="000000"/>
                </a:solidFill>
              </a:rPr>
              <a:t>Complete</a:t>
            </a:r>
            <a:r>
              <a:rPr lang="fr-FR" sz="2400" dirty="0">
                <a:solidFill>
                  <a:srgbClr val="000000"/>
                </a:solidFill>
              </a:rPr>
              <a:t> questions 2 and 5 on pages 145 and 146 in </a:t>
            </a:r>
            <a:r>
              <a:rPr lang="fr-FR" sz="2400" dirty="0" err="1">
                <a:solidFill>
                  <a:srgbClr val="000000"/>
                </a:solidFill>
              </a:rPr>
              <a:t>your</a:t>
            </a:r>
            <a:r>
              <a:rPr lang="fr-FR" sz="2400" dirty="0">
                <a:solidFill>
                  <a:srgbClr val="000000"/>
                </a:solidFill>
              </a:rPr>
              <a:t> </a:t>
            </a:r>
            <a:r>
              <a:rPr lang="fr-FR" sz="2400" dirty="0" err="1">
                <a:solidFill>
                  <a:srgbClr val="000000"/>
                </a:solidFill>
              </a:rPr>
              <a:t>scribbler</a:t>
            </a:r>
            <a:r>
              <a:rPr lang="fr-FR" sz="2400" dirty="0">
                <a:solidFill>
                  <a:srgbClr val="000000"/>
                </a:solidFill>
              </a:rPr>
              <a:t>.</a:t>
            </a:r>
          </a:p>
          <a:p>
            <a:endParaRPr lang="en-CA" sz="3600" dirty="0">
              <a:solidFill>
                <a:srgbClr val="000000"/>
              </a:solidFill>
              <a:latin typeface="Times New Roman - 22"/>
            </a:endParaRPr>
          </a:p>
          <a:p>
            <a:r>
              <a:rPr lang="fr-FR" sz="3600" dirty="0">
                <a:solidFill>
                  <a:srgbClr val="000000"/>
                </a:solidFill>
                <a:latin typeface="Times New Roman - 22"/>
              </a:rPr>
              <a:t> </a:t>
            </a:r>
            <a:r>
              <a:rPr lang="en-CA" sz="3600" dirty="0">
                <a:solidFill>
                  <a:srgbClr val="000000"/>
                </a:solidFill>
                <a:latin typeface="Times New Roman - 22"/>
              </a:rPr>
              <a:t> </a:t>
            </a:r>
          </a:p>
          <a:p>
            <a:endParaRPr lang="en-CA" sz="1300" dirty="0">
              <a:solidFill>
                <a:srgbClr val="000000"/>
              </a:solidFill>
              <a:latin typeface="Times New Roman - 22"/>
            </a:endParaRPr>
          </a:p>
          <a:p>
            <a:endParaRPr lang="en-CA" sz="1300" dirty="0">
              <a:solidFill>
                <a:srgbClr val="000000"/>
              </a:solidFill>
              <a:latin typeface="Times New Roman - 22"/>
            </a:endParaRPr>
          </a:p>
        </p:txBody>
      </p:sp>
      <p:cxnSp>
        <p:nvCxnSpPr>
          <p:cNvPr id="3" name="Straight Connector 2">
            <a:extLst>
              <a:ext uri="{FF2B5EF4-FFF2-40B4-BE49-F238E27FC236}">
                <a16:creationId xmlns:a16="http://schemas.microsoft.com/office/drawing/2014/main" id="{41493EB4-BFF8-4556-BBDD-13639F6FCEC0}"/>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F22330E-F466-4FC2-8D31-938B28E611CA}"/>
              </a:ext>
            </a:extLst>
          </p:cNvPr>
          <p:cNvSpPr txBox="1"/>
          <p:nvPr/>
        </p:nvSpPr>
        <p:spPr>
          <a:xfrm>
            <a:off x="681679" y="4639480"/>
            <a:ext cx="9249696" cy="461665"/>
          </a:xfrm>
          <a:prstGeom prst="rect">
            <a:avLst/>
          </a:prstGeom>
          <a:noFill/>
        </p:spPr>
        <p:txBody>
          <a:bodyPr wrap="square">
            <a:spAutoFit/>
          </a:bodyPr>
          <a:lstStyle/>
          <a:p>
            <a:r>
              <a:rPr lang="fr-FR" sz="2400" b="1" dirty="0">
                <a:solidFill>
                  <a:srgbClr val="000000"/>
                </a:solidFill>
              </a:rPr>
              <a:t>Compléter</a:t>
            </a:r>
            <a:r>
              <a:rPr lang="fr-FR" sz="2400" dirty="0">
                <a:solidFill>
                  <a:srgbClr val="000000"/>
                </a:solidFill>
              </a:rPr>
              <a:t> les questions 2 et 5 aux pages 145 et 146 dans ton cahier.</a:t>
            </a:r>
          </a:p>
        </p:txBody>
      </p:sp>
    </p:spTree>
    <p:extLst>
      <p:ext uri="{BB962C8B-B14F-4D97-AF65-F5344CB8AC3E}">
        <p14:creationId xmlns:p14="http://schemas.microsoft.com/office/powerpoint/2010/main" val="9543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480009" y="817806"/>
            <a:ext cx="7607430" cy="2246769"/>
          </a:xfrm>
          <a:prstGeom prst="rect">
            <a:avLst/>
          </a:prstGeom>
          <a:noFill/>
        </p:spPr>
        <p:txBody>
          <a:bodyPr vert="horz" wrap="square" rtlCol="0">
            <a:spAutoFit/>
          </a:bodyPr>
          <a:lstStyle/>
          <a:p>
            <a:pPr algn="ctr"/>
            <a:r>
              <a:rPr lang="en-CA" sz="2000" b="1" dirty="0"/>
              <a:t>Area of Parallelograms</a:t>
            </a:r>
            <a:endParaRPr lang="en-US" sz="2000" dirty="0">
              <a:solidFill>
                <a:srgbClr val="000000"/>
              </a:solidFill>
            </a:endParaRPr>
          </a:p>
          <a:p>
            <a:endParaRPr lang="en-US" sz="2000" dirty="0">
              <a:solidFill>
                <a:srgbClr val="000000"/>
              </a:solidFill>
            </a:endParaRPr>
          </a:p>
          <a:p>
            <a:r>
              <a:rPr lang="en-US" sz="2000" dirty="0">
                <a:solidFill>
                  <a:srgbClr val="000000"/>
                </a:solidFill>
              </a:rPr>
              <a:t>We will learn how to transform a parallelogram into a rectangle.</a:t>
            </a:r>
          </a:p>
          <a:p>
            <a:endParaRPr lang="en-US" sz="2000" dirty="0">
              <a:solidFill>
                <a:srgbClr val="000000"/>
              </a:solidFill>
            </a:endParaRPr>
          </a:p>
          <a:p>
            <a:r>
              <a:rPr lang="en-US" sz="2000" dirty="0">
                <a:solidFill>
                  <a:srgbClr val="000000"/>
                </a:solidFill>
              </a:rPr>
              <a:t>We will find a formula to determine the area of ​​a parallelogram.</a:t>
            </a:r>
          </a:p>
          <a:p>
            <a:endParaRPr lang="en-US" sz="2000" dirty="0">
              <a:solidFill>
                <a:srgbClr val="000000"/>
              </a:solidFill>
            </a:endParaRPr>
          </a:p>
          <a:p>
            <a:r>
              <a:rPr lang="en-US" sz="2000" dirty="0">
                <a:solidFill>
                  <a:srgbClr val="000000"/>
                </a:solidFill>
              </a:rPr>
              <a:t>We will calculate the range of parallelograms.</a:t>
            </a:r>
            <a:endParaRPr lang="en-CA" sz="2000" dirty="0">
              <a:solidFill>
                <a:srgbClr val="000000"/>
              </a:solidFill>
            </a:endParaRPr>
          </a:p>
        </p:txBody>
      </p:sp>
      <p:cxnSp>
        <p:nvCxnSpPr>
          <p:cNvPr id="5" name="Straight Connector 4">
            <a:extLst>
              <a:ext uri="{FF2B5EF4-FFF2-40B4-BE49-F238E27FC236}">
                <a16:creationId xmlns:a16="http://schemas.microsoft.com/office/drawing/2014/main" id="{AA023EF6-E079-4CBD-9384-AADC1D9C1064}"/>
              </a:ext>
            </a:extLst>
          </p:cNvPr>
          <p:cNvCxnSpPr>
            <a:cxnSpLocks/>
          </p:cNvCxnSpPr>
          <p:nvPr/>
        </p:nvCxnSpPr>
        <p:spPr>
          <a:xfrm>
            <a:off x="259833" y="3760157"/>
            <a:ext cx="93272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178569-9CBD-4DE9-955D-302FE4AB7106}"/>
              </a:ext>
            </a:extLst>
          </p:cNvPr>
          <p:cNvSpPr txBox="1"/>
          <p:nvPr/>
        </p:nvSpPr>
        <p:spPr>
          <a:xfrm>
            <a:off x="1062872" y="4116140"/>
            <a:ext cx="8309728" cy="2554545"/>
          </a:xfrm>
          <a:prstGeom prst="rect">
            <a:avLst/>
          </a:prstGeom>
          <a:noFill/>
        </p:spPr>
        <p:txBody>
          <a:bodyPr wrap="square">
            <a:spAutoFit/>
          </a:bodyPr>
          <a:lstStyle/>
          <a:p>
            <a:pPr algn="ctr"/>
            <a:r>
              <a:rPr lang="en-CA" sz="2000" b="1" dirty="0">
                <a:solidFill>
                  <a:srgbClr val="000000"/>
                </a:solidFill>
              </a:rPr>
              <a:t>Les </a:t>
            </a:r>
            <a:r>
              <a:rPr lang="en-CA" sz="2000" b="1" dirty="0" err="1">
                <a:solidFill>
                  <a:srgbClr val="000000"/>
                </a:solidFill>
              </a:rPr>
              <a:t>parallélogrammes</a:t>
            </a:r>
            <a:endParaRPr lang="en-CA" sz="2000" b="1" dirty="0">
              <a:solidFill>
                <a:srgbClr val="000000"/>
              </a:solidFill>
            </a:endParaRPr>
          </a:p>
          <a:p>
            <a:endParaRPr lang="fr-FR" sz="2000" b="1" dirty="0">
              <a:solidFill>
                <a:srgbClr val="000000"/>
              </a:solidFill>
            </a:endParaRPr>
          </a:p>
          <a:p>
            <a:endParaRPr lang="fr-FR" sz="2000" dirty="0">
              <a:solidFill>
                <a:srgbClr val="000000"/>
              </a:solidFill>
            </a:endParaRPr>
          </a:p>
          <a:p>
            <a:r>
              <a:rPr lang="fr-FR" sz="2000" dirty="0">
                <a:solidFill>
                  <a:srgbClr val="000000"/>
                </a:solidFill>
              </a:rPr>
              <a:t>On va apprendre comment transformer un parallélogramme en rectangle.</a:t>
            </a:r>
          </a:p>
          <a:p>
            <a:endParaRPr lang="fr-FR" sz="2000" dirty="0">
              <a:solidFill>
                <a:srgbClr val="000000"/>
              </a:solidFill>
            </a:endParaRPr>
          </a:p>
          <a:p>
            <a:r>
              <a:rPr lang="fr-FR" sz="2000" dirty="0">
                <a:solidFill>
                  <a:srgbClr val="000000"/>
                </a:solidFill>
              </a:rPr>
              <a:t>On va trouver une formule pour déterminer l`aire d`un parallélogramme.</a:t>
            </a:r>
          </a:p>
          <a:p>
            <a:endParaRPr lang="fr-FR" sz="2000" dirty="0">
              <a:solidFill>
                <a:srgbClr val="000000"/>
              </a:solidFill>
            </a:endParaRPr>
          </a:p>
          <a:p>
            <a:r>
              <a:rPr lang="fr-FR" sz="2000" dirty="0">
                <a:solidFill>
                  <a:srgbClr val="000000"/>
                </a:solidFill>
              </a:rPr>
              <a:t>On va calculer l`aire des parallélogrammes.</a:t>
            </a:r>
            <a:endParaRPr lang="en-CA" sz="2000" dirty="0">
              <a:solidFill>
                <a:srgbClr val="000000"/>
              </a:solidFill>
            </a:endParaRPr>
          </a:p>
        </p:txBody>
      </p:sp>
    </p:spTree>
    <p:extLst>
      <p:ext uri="{BB962C8B-B14F-4D97-AF65-F5344CB8AC3E}">
        <p14:creationId xmlns:p14="http://schemas.microsoft.com/office/powerpoint/2010/main" val="70852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842295" y="2188977"/>
            <a:ext cx="8475407" cy="369332"/>
          </a:xfrm>
          <a:prstGeom prst="rect">
            <a:avLst/>
          </a:prstGeom>
          <a:noFill/>
        </p:spPr>
        <p:txBody>
          <a:bodyPr wrap="square">
            <a:spAutoFit/>
          </a:bodyPr>
          <a:lstStyle/>
          <a:p>
            <a:r>
              <a:rPr lang="en-CA" sz="1800" dirty="0">
                <a:solidFill>
                  <a:srgbClr val="000000"/>
                </a:solidFill>
              </a:rPr>
              <a:t>Worksheet – 4.4 Area of a Triangle pages 87</a:t>
            </a:r>
            <a:r>
              <a:rPr lang="en-CA" dirty="0">
                <a:solidFill>
                  <a:srgbClr val="000000"/>
                </a:solidFill>
              </a:rPr>
              <a:t>-89</a:t>
            </a:r>
            <a:r>
              <a:rPr lang="en-CA" sz="1800" dirty="0">
                <a:solidFill>
                  <a:srgbClr val="000000"/>
                </a:solidFill>
              </a:rPr>
              <a:t> in Student Homework Book</a:t>
            </a:r>
            <a:endParaRPr lang="en-CA" sz="2000"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842294" y="4656422"/>
            <a:ext cx="9059917" cy="369332"/>
          </a:xfrm>
          <a:prstGeom prst="rect">
            <a:avLst/>
          </a:prstGeom>
          <a:noFill/>
        </p:spPr>
        <p:txBody>
          <a:bodyPr wrap="square">
            <a:spAutoFit/>
          </a:bodyPr>
          <a:lstStyle/>
          <a:p>
            <a:r>
              <a:rPr lang="en-CA" dirty="0" err="1">
                <a:solidFill>
                  <a:srgbClr val="000000"/>
                </a:solidFill>
              </a:rPr>
              <a:t>Feuille</a:t>
            </a:r>
            <a:r>
              <a:rPr lang="en-CA" dirty="0">
                <a:solidFill>
                  <a:srgbClr val="000000"/>
                </a:solidFill>
              </a:rPr>
              <a:t> de travail</a:t>
            </a:r>
            <a:r>
              <a:rPr lang="en-CA" sz="1800" dirty="0">
                <a:solidFill>
                  <a:srgbClr val="000000"/>
                </a:solidFill>
              </a:rPr>
              <a:t> – 4.4 Area of a Triangle pages 87</a:t>
            </a:r>
            <a:r>
              <a:rPr lang="en-CA" dirty="0">
                <a:solidFill>
                  <a:srgbClr val="000000"/>
                </a:solidFill>
              </a:rPr>
              <a:t>-89</a:t>
            </a:r>
            <a:r>
              <a:rPr lang="en-CA" sz="1800" dirty="0">
                <a:solidFill>
                  <a:srgbClr val="000000"/>
                </a:solidFill>
              </a:rPr>
              <a:t> in Student Homework Book</a:t>
            </a:r>
            <a:endParaRPr lang="en-CA" sz="2000" dirty="0">
              <a:solidFill>
                <a:srgbClr val="000000"/>
              </a:solidFill>
            </a:endParaRPr>
          </a:p>
        </p:txBody>
      </p:sp>
    </p:spTree>
    <p:extLst>
      <p:ext uri="{BB962C8B-B14F-4D97-AF65-F5344CB8AC3E}">
        <p14:creationId xmlns:p14="http://schemas.microsoft.com/office/powerpoint/2010/main" val="3049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7933" y="2822150"/>
            <a:ext cx="5664200" cy="523220"/>
          </a:xfrm>
          <a:prstGeom prst="rect">
            <a:avLst/>
          </a:prstGeom>
          <a:noFill/>
        </p:spPr>
        <p:txBody>
          <a:bodyPr vert="horz" rtlCol="0">
            <a:spAutoFit/>
          </a:bodyPr>
          <a:lstStyle/>
          <a:p>
            <a:r>
              <a:rPr lang="en-CA" sz="2800" dirty="0">
                <a:solidFill>
                  <a:srgbClr val="000000"/>
                </a:solidFill>
              </a:rPr>
              <a:t>SS2 Journal Question # 2</a:t>
            </a:r>
          </a:p>
        </p:txBody>
      </p:sp>
    </p:spTree>
    <p:extLst>
      <p:ext uri="{BB962C8B-B14F-4D97-AF65-F5344CB8AC3E}">
        <p14:creationId xmlns:p14="http://schemas.microsoft.com/office/powerpoint/2010/main" val="161412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913" y="431800"/>
            <a:ext cx="9253848" cy="2185214"/>
          </a:xfrm>
          <a:prstGeom prst="rect">
            <a:avLst/>
          </a:prstGeom>
          <a:noFill/>
        </p:spPr>
        <p:txBody>
          <a:bodyPr vert="horz" wrap="square" rtlCol="0">
            <a:spAutoFit/>
          </a:bodyPr>
          <a:lstStyle/>
          <a:p>
            <a:pPr algn="ctr"/>
            <a:r>
              <a:rPr lang="fr-FR" sz="2400" b="1" dirty="0">
                <a:solidFill>
                  <a:srgbClr val="000000"/>
                </a:solidFill>
              </a:rPr>
              <a:t>Area of a Circle</a:t>
            </a:r>
          </a:p>
          <a:p>
            <a:pPr algn="ctr"/>
            <a:endParaRPr lang="fr-FR" sz="2400" b="1" dirty="0">
              <a:solidFill>
                <a:srgbClr val="000000"/>
              </a:solidFill>
            </a:endParaRPr>
          </a:p>
          <a:p>
            <a:r>
              <a:rPr lang="fr-FR" sz="2000" b="1" dirty="0">
                <a:solidFill>
                  <a:srgbClr val="000000"/>
                </a:solidFill>
              </a:rPr>
              <a:t>Read</a:t>
            </a:r>
            <a:r>
              <a:rPr lang="fr-FR" sz="2000" dirty="0">
                <a:solidFill>
                  <a:srgbClr val="000000"/>
                </a:solidFill>
              </a:rPr>
              <a:t> page 149 and 150 </a:t>
            </a:r>
            <a:r>
              <a:rPr lang="fr-FR" sz="2000" dirty="0" err="1">
                <a:solidFill>
                  <a:srgbClr val="000000"/>
                </a:solidFill>
              </a:rPr>
              <a:t>with</a:t>
            </a:r>
            <a:r>
              <a:rPr lang="fr-FR" sz="2000" dirty="0">
                <a:solidFill>
                  <a:srgbClr val="000000"/>
                </a:solidFill>
              </a:rPr>
              <a:t> a </a:t>
            </a:r>
            <a:r>
              <a:rPr lang="fr-FR" sz="2000" dirty="0" err="1">
                <a:solidFill>
                  <a:srgbClr val="000000"/>
                </a:solidFill>
              </a:rPr>
              <a:t>partner</a:t>
            </a:r>
            <a:r>
              <a:rPr lang="fr-FR" sz="2000" dirty="0">
                <a:solidFill>
                  <a:srgbClr val="000000"/>
                </a:solidFill>
              </a:rPr>
              <a:t>. </a:t>
            </a:r>
            <a:r>
              <a:rPr lang="fr-FR" sz="2000" b="1" dirty="0" err="1">
                <a:solidFill>
                  <a:srgbClr val="000000"/>
                </a:solidFill>
              </a:rPr>
              <a:t>Take</a:t>
            </a:r>
            <a:r>
              <a:rPr lang="fr-FR" sz="2000" dirty="0">
                <a:solidFill>
                  <a:srgbClr val="000000"/>
                </a:solidFill>
              </a:rPr>
              <a:t> notes. </a:t>
            </a:r>
            <a:r>
              <a:rPr lang="en-CA" sz="2000" b="1" dirty="0"/>
              <a:t>Do</a:t>
            </a:r>
            <a:r>
              <a:rPr lang="en-CA" sz="2000" dirty="0"/>
              <a:t> the example on page 150 in your math scribbler and </a:t>
            </a:r>
            <a:r>
              <a:rPr lang="en-CA" sz="2000" b="1" dirty="0"/>
              <a:t>discuss</a:t>
            </a:r>
            <a:r>
              <a:rPr lang="en-CA" sz="2000" dirty="0"/>
              <a:t> with your partner.</a:t>
            </a:r>
            <a:endParaRPr lang="fr-FR" sz="2000" dirty="0">
              <a:solidFill>
                <a:srgbClr val="000000"/>
              </a:solidFill>
            </a:endParaRPr>
          </a:p>
          <a:p>
            <a:r>
              <a:rPr lang="fr-FR" sz="2400" dirty="0">
                <a:solidFill>
                  <a:srgbClr val="000000"/>
                </a:solidFill>
              </a:rPr>
              <a:t>                         </a:t>
            </a:r>
          </a:p>
          <a:p>
            <a:r>
              <a:rPr lang="fr-FR" sz="2400" dirty="0">
                <a:solidFill>
                  <a:srgbClr val="000000"/>
                </a:solidFill>
              </a:rPr>
              <a:t>		(A) =</a:t>
            </a:r>
            <a:r>
              <a:rPr lang="el-GR" sz="2400" dirty="0">
                <a:solidFill>
                  <a:srgbClr val="000000"/>
                </a:solidFill>
              </a:rPr>
              <a:t>π</a:t>
            </a:r>
            <a:r>
              <a:rPr lang="fr-FR" sz="2400" dirty="0">
                <a:solidFill>
                  <a:srgbClr val="000000"/>
                </a:solidFill>
              </a:rPr>
              <a:t>r</a:t>
            </a:r>
            <a:r>
              <a:rPr lang="fr-FR" sz="2400" baseline="30000" dirty="0">
                <a:solidFill>
                  <a:srgbClr val="000000"/>
                </a:solidFill>
              </a:rPr>
              <a:t>2</a:t>
            </a:r>
            <a:endParaRPr lang="en-CA" sz="2100" baseline="30000" dirty="0">
              <a:solidFill>
                <a:srgbClr val="000000"/>
              </a:solidFill>
            </a:endParaRPr>
          </a:p>
        </p:txBody>
      </p:sp>
      <p:grpSp>
        <p:nvGrpSpPr>
          <p:cNvPr id="15" name="Group 14"/>
          <p:cNvGrpSpPr/>
          <p:nvPr/>
        </p:nvGrpSpPr>
        <p:grpSpPr>
          <a:xfrm>
            <a:off x="3452850" y="2423274"/>
            <a:ext cx="1848612" cy="1743456"/>
            <a:chOff x="3734830" y="1489202"/>
            <a:chExt cx="1848612" cy="1743456"/>
          </a:xfrm>
        </p:grpSpPr>
        <p:sp>
          <p:nvSpPr>
            <p:cNvPr id="3" name="Oval 2"/>
            <p:cNvSpPr/>
            <p:nvPr/>
          </p:nvSpPr>
          <p:spPr>
            <a:xfrm>
              <a:off x="3734830" y="1489202"/>
              <a:ext cx="1848612" cy="1743456"/>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flipH="1">
              <a:off x="4585716" y="2363597"/>
              <a:ext cx="942213"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594860" y="2354580"/>
              <a:ext cx="12701" cy="12701"/>
              <a:chOff x="4594860" y="2354580"/>
              <a:chExt cx="12701" cy="12701"/>
            </a:xfrm>
          </p:grpSpPr>
          <p:sp>
            <p:nvSpPr>
              <p:cNvPr id="5" name="Freeform 4"/>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Freeform 5"/>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Freeform 6"/>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Freeform 7"/>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Freeform 8"/>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Freeform 9"/>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Freeform 10"/>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Freeform 11"/>
              <p:cNvSpPr/>
              <p:nvPr/>
            </p:nvSpPr>
            <p:spPr>
              <a:xfrm>
                <a:off x="4594860" y="2354580"/>
                <a:ext cx="12701" cy="12701"/>
              </a:xfrm>
              <a:custGeom>
                <a:avLst/>
                <a:gdLst/>
                <a:ahLst/>
                <a:cxnLst/>
                <a:rect l="0" t="0" r="0" b="0"/>
                <a:pathLst>
                  <a:path w="12701" h="12701">
                    <a:moveTo>
                      <a:pt x="0" y="0"/>
                    </a:moveTo>
                    <a:lnTo>
                      <a:pt x="12700" y="12700"/>
                    </a:lnTo>
                  </a:path>
                </a:pathLst>
              </a:custGeom>
              <a:ln w="2667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4" name="TextBox 13"/>
            <p:cNvSpPr txBox="1"/>
            <p:nvPr/>
          </p:nvSpPr>
          <p:spPr>
            <a:xfrm>
              <a:off x="4942880" y="1997949"/>
              <a:ext cx="457200" cy="369332"/>
            </a:xfrm>
            <a:prstGeom prst="rect">
              <a:avLst/>
            </a:prstGeom>
            <a:noFill/>
          </p:spPr>
          <p:txBody>
            <a:bodyPr vert="horz" rtlCol="0">
              <a:spAutoFit/>
            </a:bodyPr>
            <a:lstStyle/>
            <a:p>
              <a:r>
                <a:rPr lang="en-CA" dirty="0">
                  <a:solidFill>
                    <a:srgbClr val="000000"/>
                  </a:solidFill>
                </a:rPr>
                <a:t>r</a:t>
              </a:r>
            </a:p>
          </p:txBody>
        </p:sp>
      </p:grpSp>
      <p:sp>
        <p:nvSpPr>
          <p:cNvPr id="19" name="TextBox 18">
            <a:extLst>
              <a:ext uri="{FF2B5EF4-FFF2-40B4-BE49-F238E27FC236}">
                <a16:creationId xmlns:a16="http://schemas.microsoft.com/office/drawing/2014/main" id="{8DD9BCDA-74B9-46C0-8213-ED07CF65D69A}"/>
              </a:ext>
            </a:extLst>
          </p:cNvPr>
          <p:cNvSpPr txBox="1"/>
          <p:nvPr/>
        </p:nvSpPr>
        <p:spPr>
          <a:xfrm>
            <a:off x="912327" y="4957875"/>
            <a:ext cx="8127978" cy="1908215"/>
          </a:xfrm>
          <a:prstGeom prst="rect">
            <a:avLst/>
          </a:prstGeom>
          <a:noFill/>
        </p:spPr>
        <p:txBody>
          <a:bodyPr wrap="square">
            <a:spAutoFit/>
          </a:bodyPr>
          <a:lstStyle/>
          <a:p>
            <a:pPr algn="ctr"/>
            <a:r>
              <a:rPr lang="fr-FR" sz="2000" b="1" dirty="0">
                <a:solidFill>
                  <a:srgbClr val="000000"/>
                </a:solidFill>
              </a:rPr>
              <a:t>L`aire d`un cercle</a:t>
            </a:r>
          </a:p>
          <a:p>
            <a:pPr algn="ctr"/>
            <a:endParaRPr lang="fr-FR" sz="2000" b="1" dirty="0">
              <a:solidFill>
                <a:srgbClr val="000000"/>
              </a:solidFill>
            </a:endParaRPr>
          </a:p>
          <a:p>
            <a:r>
              <a:rPr lang="fr-FR" sz="2000" dirty="0">
                <a:solidFill>
                  <a:srgbClr val="000000"/>
                </a:solidFill>
              </a:rPr>
              <a:t>Avec un partenaire, </a:t>
            </a:r>
            <a:r>
              <a:rPr lang="fr-FR" sz="2000" b="1" dirty="0">
                <a:solidFill>
                  <a:srgbClr val="000000"/>
                </a:solidFill>
              </a:rPr>
              <a:t>lis</a:t>
            </a:r>
            <a:r>
              <a:rPr lang="fr-FR" sz="2000" dirty="0">
                <a:solidFill>
                  <a:srgbClr val="000000"/>
                </a:solidFill>
              </a:rPr>
              <a:t> et </a:t>
            </a:r>
            <a:r>
              <a:rPr lang="fr-FR" sz="2000" b="1" dirty="0">
                <a:solidFill>
                  <a:srgbClr val="000000"/>
                </a:solidFill>
              </a:rPr>
              <a:t>prends</a:t>
            </a:r>
            <a:r>
              <a:rPr lang="fr-FR" sz="2000" dirty="0">
                <a:solidFill>
                  <a:srgbClr val="000000"/>
                </a:solidFill>
              </a:rPr>
              <a:t> des notes aux pages 149 et 150. </a:t>
            </a:r>
            <a:r>
              <a:rPr lang="fr-FR" sz="2000" b="1" dirty="0">
                <a:solidFill>
                  <a:srgbClr val="000000"/>
                </a:solidFill>
              </a:rPr>
              <a:t>Fais</a:t>
            </a:r>
            <a:r>
              <a:rPr lang="fr-FR" sz="2000" dirty="0">
                <a:solidFill>
                  <a:srgbClr val="000000"/>
                </a:solidFill>
              </a:rPr>
              <a:t> l’exemple de la page 150 dans votre cahier de maths et </a:t>
            </a:r>
            <a:r>
              <a:rPr lang="fr-FR" sz="2000" b="1" dirty="0">
                <a:solidFill>
                  <a:srgbClr val="000000"/>
                </a:solidFill>
              </a:rPr>
              <a:t>discute</a:t>
            </a:r>
            <a:r>
              <a:rPr lang="fr-FR" sz="2000" dirty="0">
                <a:solidFill>
                  <a:srgbClr val="000000"/>
                </a:solidFill>
              </a:rPr>
              <a:t> la réponse avec un partenaire.</a:t>
            </a:r>
          </a:p>
          <a:p>
            <a:endParaRPr lang="fr-FR" sz="1800" dirty="0">
              <a:solidFill>
                <a:srgbClr val="000000"/>
              </a:solidFill>
            </a:endParaRPr>
          </a:p>
        </p:txBody>
      </p:sp>
      <p:cxnSp>
        <p:nvCxnSpPr>
          <p:cNvPr id="20" name="Straight Connector 19">
            <a:extLst>
              <a:ext uri="{FF2B5EF4-FFF2-40B4-BE49-F238E27FC236}">
                <a16:creationId xmlns:a16="http://schemas.microsoft.com/office/drawing/2014/main" id="{66889964-3F63-4210-9145-521E4593FA37}"/>
              </a:ext>
            </a:extLst>
          </p:cNvPr>
          <p:cNvCxnSpPr/>
          <p:nvPr/>
        </p:nvCxnSpPr>
        <p:spPr>
          <a:xfrm>
            <a:off x="588141" y="4628973"/>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0248" y="727075"/>
            <a:ext cx="2163572" cy="2132076"/>
            <a:chOff x="460248" y="727075"/>
            <a:chExt cx="2163572" cy="2132076"/>
          </a:xfrm>
        </p:grpSpPr>
        <p:sp>
          <p:nvSpPr>
            <p:cNvPr id="2" name="Oval 1"/>
            <p:cNvSpPr/>
            <p:nvPr/>
          </p:nvSpPr>
          <p:spPr>
            <a:xfrm>
              <a:off x="460248" y="727075"/>
              <a:ext cx="2163572" cy="2132076"/>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p:cNvCxnSpPr/>
            <p:nvPr/>
          </p:nvCxnSpPr>
          <p:spPr>
            <a:xfrm flipH="1">
              <a:off x="1558671" y="1843024"/>
              <a:ext cx="103200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1397000"/>
              <a:ext cx="965200" cy="307777"/>
            </a:xfrm>
            <a:prstGeom prst="rect">
              <a:avLst/>
            </a:prstGeom>
            <a:noFill/>
          </p:spPr>
          <p:txBody>
            <a:bodyPr vert="horz" rtlCol="0">
              <a:spAutoFit/>
            </a:bodyPr>
            <a:lstStyle/>
            <a:p>
              <a:r>
                <a:rPr lang="en-CA" sz="1400" dirty="0">
                  <a:solidFill>
                    <a:srgbClr val="000000"/>
                  </a:solidFill>
                </a:rPr>
                <a:t>3 mm</a:t>
              </a:r>
            </a:p>
          </p:txBody>
        </p:sp>
      </p:grpSp>
      <p:sp>
        <p:nvSpPr>
          <p:cNvPr id="6" name="TextBox 5"/>
          <p:cNvSpPr txBox="1"/>
          <p:nvPr/>
        </p:nvSpPr>
        <p:spPr>
          <a:xfrm>
            <a:off x="3327399" y="1003300"/>
            <a:ext cx="4640943" cy="646331"/>
          </a:xfrm>
          <a:prstGeom prst="rect">
            <a:avLst/>
          </a:prstGeom>
          <a:noFill/>
        </p:spPr>
        <p:txBody>
          <a:bodyPr vert="horz" wrap="square" rtlCol="0">
            <a:spAutoFit/>
          </a:bodyPr>
          <a:lstStyle/>
          <a:p>
            <a:r>
              <a:rPr lang="en-CA" dirty="0">
                <a:solidFill>
                  <a:srgbClr val="000000"/>
                </a:solidFill>
              </a:rPr>
              <a:t>In you math scribbler find the area.</a:t>
            </a:r>
          </a:p>
          <a:p>
            <a:endParaRPr lang="en-CA" dirty="0">
              <a:solidFill>
                <a:srgbClr val="000000"/>
              </a:solidFill>
              <a:latin typeface="Times New Roman - 30"/>
            </a:endParaRPr>
          </a:p>
        </p:txBody>
      </p:sp>
      <p:sp>
        <p:nvSpPr>
          <p:cNvPr id="8" name="TextBox 7">
            <a:extLst>
              <a:ext uri="{FF2B5EF4-FFF2-40B4-BE49-F238E27FC236}">
                <a16:creationId xmlns:a16="http://schemas.microsoft.com/office/drawing/2014/main" id="{F19ED7ED-F6BC-46CC-A1E7-02BFE5020CD1}"/>
              </a:ext>
            </a:extLst>
          </p:cNvPr>
          <p:cNvSpPr txBox="1"/>
          <p:nvPr/>
        </p:nvSpPr>
        <p:spPr>
          <a:xfrm>
            <a:off x="3327399" y="2058913"/>
            <a:ext cx="5081046" cy="369332"/>
          </a:xfrm>
          <a:prstGeom prst="rect">
            <a:avLst/>
          </a:prstGeom>
          <a:noFill/>
        </p:spPr>
        <p:txBody>
          <a:bodyPr wrap="square">
            <a:spAutoFit/>
          </a:bodyPr>
          <a:lstStyle/>
          <a:p>
            <a:r>
              <a:rPr lang="en-CA" dirty="0">
                <a:solidFill>
                  <a:srgbClr val="000000"/>
                </a:solidFill>
              </a:rPr>
              <a:t>Dans ton cahier de math, </a:t>
            </a:r>
            <a:r>
              <a:rPr lang="en-CA" dirty="0" err="1">
                <a:solidFill>
                  <a:srgbClr val="000000"/>
                </a:solidFill>
              </a:rPr>
              <a:t>détermine</a:t>
            </a:r>
            <a:r>
              <a:rPr lang="en-CA" dirty="0">
                <a:solidFill>
                  <a:srgbClr val="000000"/>
                </a:solidFill>
              </a:rPr>
              <a:t> </a:t>
            </a:r>
            <a:r>
              <a:rPr lang="en-CA" dirty="0" err="1">
                <a:solidFill>
                  <a:srgbClr val="000000"/>
                </a:solidFill>
              </a:rPr>
              <a:t>l`aire</a:t>
            </a:r>
            <a:r>
              <a:rPr lang="en-CA" dirty="0">
                <a:solidFill>
                  <a:srgbClr val="000000"/>
                </a:solidFill>
              </a:rPr>
              <a:t>. </a:t>
            </a:r>
          </a:p>
        </p:txBody>
      </p:sp>
      <p:cxnSp>
        <p:nvCxnSpPr>
          <p:cNvPr id="9" name="Straight Connector 8">
            <a:extLst>
              <a:ext uri="{FF2B5EF4-FFF2-40B4-BE49-F238E27FC236}">
                <a16:creationId xmlns:a16="http://schemas.microsoft.com/office/drawing/2014/main" id="{FECE372F-485B-48F3-BA12-52BC9A7DD332}"/>
              </a:ext>
            </a:extLst>
          </p:cNvPr>
          <p:cNvCxnSpPr>
            <a:cxnSpLocks/>
          </p:cNvCxnSpPr>
          <p:nvPr/>
        </p:nvCxnSpPr>
        <p:spPr>
          <a:xfrm>
            <a:off x="3323002" y="1704777"/>
            <a:ext cx="508544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1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679" y="2139466"/>
            <a:ext cx="9698482" cy="1969770"/>
          </a:xfrm>
          <a:prstGeom prst="rect">
            <a:avLst/>
          </a:prstGeom>
          <a:noFill/>
        </p:spPr>
        <p:txBody>
          <a:bodyPr vert="horz" rtlCol="0">
            <a:spAutoFit/>
          </a:bodyPr>
          <a:lstStyle/>
          <a:p>
            <a:r>
              <a:rPr lang="fr-FR" sz="2400" b="1" dirty="0">
                <a:solidFill>
                  <a:srgbClr val="000000"/>
                </a:solidFill>
              </a:rPr>
              <a:t>Complete</a:t>
            </a:r>
            <a:r>
              <a:rPr lang="fr-FR" sz="2400" dirty="0">
                <a:solidFill>
                  <a:srgbClr val="000000"/>
                </a:solidFill>
              </a:rPr>
              <a:t> questions 1, 2 and 5 on page 151 in </a:t>
            </a:r>
            <a:r>
              <a:rPr lang="fr-FR" sz="2400" dirty="0" err="1">
                <a:solidFill>
                  <a:srgbClr val="000000"/>
                </a:solidFill>
              </a:rPr>
              <a:t>your</a:t>
            </a:r>
            <a:r>
              <a:rPr lang="fr-FR" sz="2400" dirty="0">
                <a:solidFill>
                  <a:srgbClr val="000000"/>
                </a:solidFill>
              </a:rPr>
              <a:t> </a:t>
            </a:r>
            <a:r>
              <a:rPr lang="fr-FR" sz="2400" dirty="0" err="1">
                <a:solidFill>
                  <a:srgbClr val="000000"/>
                </a:solidFill>
              </a:rPr>
              <a:t>scribbler</a:t>
            </a:r>
            <a:r>
              <a:rPr lang="fr-FR" sz="2400" dirty="0">
                <a:solidFill>
                  <a:srgbClr val="000000"/>
                </a:solidFill>
              </a:rPr>
              <a:t>.</a:t>
            </a:r>
          </a:p>
          <a:p>
            <a:endParaRPr lang="en-CA" sz="3600" dirty="0">
              <a:solidFill>
                <a:srgbClr val="000000"/>
              </a:solidFill>
              <a:latin typeface="Times New Roman - 22"/>
            </a:endParaRPr>
          </a:p>
          <a:p>
            <a:r>
              <a:rPr lang="fr-FR" sz="3600" dirty="0">
                <a:solidFill>
                  <a:srgbClr val="000000"/>
                </a:solidFill>
                <a:latin typeface="Times New Roman - 22"/>
              </a:rPr>
              <a:t> </a:t>
            </a:r>
            <a:r>
              <a:rPr lang="en-CA" sz="3600" dirty="0">
                <a:solidFill>
                  <a:srgbClr val="000000"/>
                </a:solidFill>
                <a:latin typeface="Times New Roman - 22"/>
              </a:rPr>
              <a:t> </a:t>
            </a:r>
          </a:p>
          <a:p>
            <a:endParaRPr lang="en-CA" sz="1300" dirty="0">
              <a:solidFill>
                <a:srgbClr val="000000"/>
              </a:solidFill>
              <a:latin typeface="Times New Roman - 22"/>
            </a:endParaRPr>
          </a:p>
          <a:p>
            <a:endParaRPr lang="en-CA" sz="1300" dirty="0">
              <a:solidFill>
                <a:srgbClr val="000000"/>
              </a:solidFill>
              <a:latin typeface="Times New Roman - 22"/>
            </a:endParaRPr>
          </a:p>
        </p:txBody>
      </p:sp>
      <p:cxnSp>
        <p:nvCxnSpPr>
          <p:cNvPr id="3" name="Straight Connector 2">
            <a:extLst>
              <a:ext uri="{FF2B5EF4-FFF2-40B4-BE49-F238E27FC236}">
                <a16:creationId xmlns:a16="http://schemas.microsoft.com/office/drawing/2014/main" id="{41493EB4-BFF8-4556-BBDD-13639F6FCEC0}"/>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F22330E-F466-4FC2-8D31-938B28E611CA}"/>
              </a:ext>
            </a:extLst>
          </p:cNvPr>
          <p:cNvSpPr txBox="1"/>
          <p:nvPr/>
        </p:nvSpPr>
        <p:spPr>
          <a:xfrm>
            <a:off x="681679" y="4639480"/>
            <a:ext cx="9249696" cy="461665"/>
          </a:xfrm>
          <a:prstGeom prst="rect">
            <a:avLst/>
          </a:prstGeom>
          <a:noFill/>
        </p:spPr>
        <p:txBody>
          <a:bodyPr wrap="square">
            <a:spAutoFit/>
          </a:bodyPr>
          <a:lstStyle/>
          <a:p>
            <a:r>
              <a:rPr lang="fr-FR" sz="2400" b="1" dirty="0">
                <a:solidFill>
                  <a:srgbClr val="000000"/>
                </a:solidFill>
              </a:rPr>
              <a:t>Compléter</a:t>
            </a:r>
            <a:r>
              <a:rPr lang="fr-FR" sz="2400" dirty="0">
                <a:solidFill>
                  <a:srgbClr val="000000"/>
                </a:solidFill>
              </a:rPr>
              <a:t> les questions 1, 2 et 5 aux page 151 dans ton cahier.</a:t>
            </a:r>
          </a:p>
        </p:txBody>
      </p:sp>
    </p:spTree>
    <p:extLst>
      <p:ext uri="{BB962C8B-B14F-4D97-AF65-F5344CB8AC3E}">
        <p14:creationId xmlns:p14="http://schemas.microsoft.com/office/powerpoint/2010/main" val="94957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550041" y="3620305"/>
            <a:ext cx="905991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842295" y="2188977"/>
            <a:ext cx="8475407" cy="369332"/>
          </a:xfrm>
          <a:prstGeom prst="rect">
            <a:avLst/>
          </a:prstGeom>
          <a:noFill/>
        </p:spPr>
        <p:txBody>
          <a:bodyPr wrap="square">
            <a:spAutoFit/>
          </a:bodyPr>
          <a:lstStyle/>
          <a:p>
            <a:r>
              <a:rPr lang="en-CA" sz="1800" dirty="0">
                <a:solidFill>
                  <a:srgbClr val="000000"/>
                </a:solidFill>
              </a:rPr>
              <a:t>Worksheet – 4.5 Area of a </a:t>
            </a:r>
            <a:r>
              <a:rPr lang="en-CA" dirty="0">
                <a:solidFill>
                  <a:srgbClr val="000000"/>
                </a:solidFill>
              </a:rPr>
              <a:t>Circle</a:t>
            </a:r>
            <a:r>
              <a:rPr lang="en-CA" sz="1800" dirty="0">
                <a:solidFill>
                  <a:srgbClr val="000000"/>
                </a:solidFill>
              </a:rPr>
              <a:t> pages </a:t>
            </a:r>
            <a:r>
              <a:rPr lang="en-CA" dirty="0">
                <a:solidFill>
                  <a:srgbClr val="000000"/>
                </a:solidFill>
              </a:rPr>
              <a:t>90-92</a:t>
            </a:r>
            <a:r>
              <a:rPr lang="en-CA" sz="1800" dirty="0">
                <a:solidFill>
                  <a:srgbClr val="000000"/>
                </a:solidFill>
              </a:rPr>
              <a:t> in Student Homework Book</a:t>
            </a:r>
            <a:endParaRPr lang="en-CA" sz="2000"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842294" y="4656422"/>
            <a:ext cx="9059917" cy="369332"/>
          </a:xfrm>
          <a:prstGeom prst="rect">
            <a:avLst/>
          </a:prstGeom>
          <a:noFill/>
        </p:spPr>
        <p:txBody>
          <a:bodyPr wrap="square">
            <a:spAutoFit/>
          </a:bodyPr>
          <a:lstStyle/>
          <a:p>
            <a:r>
              <a:rPr lang="en-CA" dirty="0" err="1">
                <a:solidFill>
                  <a:srgbClr val="000000"/>
                </a:solidFill>
              </a:rPr>
              <a:t>Feuille</a:t>
            </a:r>
            <a:r>
              <a:rPr lang="en-CA" dirty="0">
                <a:solidFill>
                  <a:srgbClr val="000000"/>
                </a:solidFill>
              </a:rPr>
              <a:t> de travail</a:t>
            </a:r>
            <a:r>
              <a:rPr lang="en-CA" sz="1800" dirty="0">
                <a:solidFill>
                  <a:srgbClr val="000000"/>
                </a:solidFill>
              </a:rPr>
              <a:t> – 4.5 Area of a </a:t>
            </a:r>
            <a:r>
              <a:rPr lang="en-CA" dirty="0">
                <a:solidFill>
                  <a:srgbClr val="000000"/>
                </a:solidFill>
              </a:rPr>
              <a:t>Circle </a:t>
            </a:r>
            <a:r>
              <a:rPr lang="en-CA" sz="1800" dirty="0">
                <a:solidFill>
                  <a:srgbClr val="000000"/>
                </a:solidFill>
              </a:rPr>
              <a:t>pages 90-92 in Student Homework Book</a:t>
            </a:r>
            <a:endParaRPr lang="en-CA" sz="2000" dirty="0">
              <a:solidFill>
                <a:srgbClr val="000000"/>
              </a:solidFill>
            </a:endParaRPr>
          </a:p>
        </p:txBody>
      </p:sp>
    </p:spTree>
    <p:extLst>
      <p:ext uri="{BB962C8B-B14F-4D97-AF65-F5344CB8AC3E}">
        <p14:creationId xmlns:p14="http://schemas.microsoft.com/office/powerpoint/2010/main" val="891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163" y="2993796"/>
            <a:ext cx="4470400" cy="523220"/>
          </a:xfrm>
          <a:prstGeom prst="rect">
            <a:avLst/>
          </a:prstGeom>
          <a:noFill/>
        </p:spPr>
        <p:txBody>
          <a:bodyPr vert="horz" wrap="square" rtlCol="0">
            <a:spAutoFit/>
          </a:bodyPr>
          <a:lstStyle/>
          <a:p>
            <a:r>
              <a:rPr lang="en-CA" sz="2800" dirty="0">
                <a:solidFill>
                  <a:srgbClr val="000000"/>
                </a:solidFill>
              </a:rPr>
              <a:t>SS2 Journal Question # 3</a:t>
            </a:r>
          </a:p>
        </p:txBody>
      </p:sp>
    </p:spTree>
    <p:extLst>
      <p:ext uri="{BB962C8B-B14F-4D97-AF65-F5344CB8AC3E}">
        <p14:creationId xmlns:p14="http://schemas.microsoft.com/office/powerpoint/2010/main" val="235602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Freeform 1"/>
          <p:cNvSpPr/>
          <p:nvPr/>
        </p:nvSpPr>
        <p:spPr>
          <a:xfrm>
            <a:off x="381785" y="634999"/>
            <a:ext cx="2527301" cy="1282701"/>
          </a:xfrm>
          <a:custGeom>
            <a:avLst/>
            <a:gdLst/>
            <a:ahLst/>
            <a:cxnLst/>
            <a:rect l="0" t="0" r="0" b="0"/>
            <a:pathLst>
              <a:path w="2527301" h="1282701">
                <a:moveTo>
                  <a:pt x="0" y="0"/>
                </a:moveTo>
                <a:lnTo>
                  <a:pt x="2527300" y="0"/>
                </a:lnTo>
                <a:lnTo>
                  <a:pt x="2527300" y="1282700"/>
                </a:lnTo>
                <a:lnTo>
                  <a:pt x="0" y="12827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1402039" y="2701925"/>
            <a:ext cx="3822701" cy="1003301"/>
          </a:xfrm>
          <a:custGeom>
            <a:avLst/>
            <a:gdLst/>
            <a:ahLst/>
            <a:cxnLst/>
            <a:rect l="0" t="0" r="0" b="0"/>
            <a:pathLst>
              <a:path w="3822701" h="1003301">
                <a:moveTo>
                  <a:pt x="0" y="1003300"/>
                </a:moveTo>
                <a:lnTo>
                  <a:pt x="860171" y="0"/>
                </a:lnTo>
                <a:lnTo>
                  <a:pt x="3822700" y="0"/>
                </a:lnTo>
                <a:lnTo>
                  <a:pt x="2962529" y="10033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5400000">
            <a:off x="5947265" y="1998577"/>
            <a:ext cx="3822701" cy="1003301"/>
          </a:xfrm>
          <a:custGeom>
            <a:avLst/>
            <a:gdLst/>
            <a:ahLst/>
            <a:cxnLst/>
            <a:rect l="0" t="0" r="0" b="0"/>
            <a:pathLst>
              <a:path w="3822701" h="1003301">
                <a:moveTo>
                  <a:pt x="0" y="1003300"/>
                </a:moveTo>
                <a:lnTo>
                  <a:pt x="860171" y="0"/>
                </a:lnTo>
                <a:lnTo>
                  <a:pt x="3822700" y="0"/>
                </a:lnTo>
                <a:lnTo>
                  <a:pt x="2962529" y="10033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p:cNvGrpSpPr/>
          <p:nvPr/>
        </p:nvGrpSpPr>
        <p:grpSpPr>
          <a:xfrm>
            <a:off x="3809412" y="654050"/>
            <a:ext cx="2235200" cy="1270000"/>
            <a:chOff x="5384800" y="647700"/>
            <a:chExt cx="2235200" cy="1270000"/>
          </a:xfrm>
        </p:grpSpPr>
        <p:cxnSp>
          <p:nvCxnSpPr>
            <p:cNvPr id="5" name="Straight Connector 4"/>
            <p:cNvCxnSpPr/>
            <p:nvPr/>
          </p:nvCxnSpPr>
          <p:spPr>
            <a:xfrm>
              <a:off x="5384800" y="1917700"/>
              <a:ext cx="22352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384800" y="660400"/>
              <a:ext cx="622300" cy="1257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620000" y="647700"/>
              <a:ext cx="0" cy="1270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007100" y="647700"/>
              <a:ext cx="1587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82111" y="1060905"/>
            <a:ext cx="914400" cy="430887"/>
          </a:xfrm>
          <a:prstGeom prst="rect">
            <a:avLst/>
          </a:prstGeom>
          <a:noFill/>
        </p:spPr>
        <p:txBody>
          <a:bodyPr vert="horz" rtlCol="0">
            <a:spAutoFit/>
          </a:bodyPr>
          <a:lstStyle/>
          <a:p>
            <a:r>
              <a:rPr lang="en-CA" sz="2200" dirty="0">
                <a:solidFill>
                  <a:srgbClr val="000000"/>
                </a:solidFill>
              </a:rPr>
              <a:t>A</a:t>
            </a:r>
          </a:p>
        </p:txBody>
      </p:sp>
      <p:sp>
        <p:nvSpPr>
          <p:cNvPr id="11" name="TextBox 10"/>
          <p:cNvSpPr txBox="1"/>
          <p:nvPr/>
        </p:nvSpPr>
        <p:spPr>
          <a:xfrm>
            <a:off x="4806362" y="1044515"/>
            <a:ext cx="838200" cy="400110"/>
          </a:xfrm>
          <a:prstGeom prst="rect">
            <a:avLst/>
          </a:prstGeom>
          <a:noFill/>
        </p:spPr>
        <p:txBody>
          <a:bodyPr vert="horz" rtlCol="0">
            <a:spAutoFit/>
          </a:bodyPr>
          <a:lstStyle/>
          <a:p>
            <a:r>
              <a:rPr lang="en-CA" sz="2000" dirty="0">
                <a:solidFill>
                  <a:srgbClr val="000000"/>
                </a:solidFill>
              </a:rPr>
              <a:t>B</a:t>
            </a:r>
          </a:p>
        </p:txBody>
      </p:sp>
      <p:sp>
        <p:nvSpPr>
          <p:cNvPr id="12" name="TextBox 11"/>
          <p:cNvSpPr txBox="1"/>
          <p:nvPr/>
        </p:nvSpPr>
        <p:spPr>
          <a:xfrm>
            <a:off x="7681929" y="2349908"/>
            <a:ext cx="787400" cy="369332"/>
          </a:xfrm>
          <a:prstGeom prst="rect">
            <a:avLst/>
          </a:prstGeom>
          <a:noFill/>
        </p:spPr>
        <p:txBody>
          <a:bodyPr vert="horz" rtlCol="0">
            <a:spAutoFit/>
          </a:bodyPr>
          <a:lstStyle/>
          <a:p>
            <a:r>
              <a:rPr lang="en-CA" dirty="0">
                <a:solidFill>
                  <a:srgbClr val="000000"/>
                </a:solidFill>
              </a:rPr>
              <a:t>C</a:t>
            </a:r>
          </a:p>
        </p:txBody>
      </p:sp>
      <p:sp>
        <p:nvSpPr>
          <p:cNvPr id="13" name="TextBox 12"/>
          <p:cNvSpPr txBox="1"/>
          <p:nvPr/>
        </p:nvSpPr>
        <p:spPr>
          <a:xfrm>
            <a:off x="3140959" y="2966888"/>
            <a:ext cx="863600" cy="400110"/>
          </a:xfrm>
          <a:prstGeom prst="rect">
            <a:avLst/>
          </a:prstGeom>
          <a:noFill/>
        </p:spPr>
        <p:txBody>
          <a:bodyPr vert="horz" rtlCol="0">
            <a:spAutoFit/>
          </a:bodyPr>
          <a:lstStyle/>
          <a:p>
            <a:r>
              <a:rPr lang="en-CA" sz="2000" dirty="0">
                <a:solidFill>
                  <a:srgbClr val="000000"/>
                </a:solidFill>
              </a:rPr>
              <a:t>D</a:t>
            </a:r>
          </a:p>
        </p:txBody>
      </p:sp>
      <p:sp>
        <p:nvSpPr>
          <p:cNvPr id="14" name="TextBox 13"/>
          <p:cNvSpPr txBox="1"/>
          <p:nvPr/>
        </p:nvSpPr>
        <p:spPr>
          <a:xfrm>
            <a:off x="-14011" y="4825477"/>
            <a:ext cx="6654800" cy="2031325"/>
          </a:xfrm>
          <a:prstGeom prst="rect">
            <a:avLst/>
          </a:prstGeom>
          <a:noFill/>
        </p:spPr>
        <p:txBody>
          <a:bodyPr vert="horz" rtlCol="0">
            <a:spAutoFit/>
          </a:bodyPr>
          <a:lstStyle/>
          <a:p>
            <a:r>
              <a:rPr lang="en-US" b="1" dirty="0">
                <a:solidFill>
                  <a:srgbClr val="000000"/>
                </a:solidFill>
              </a:rPr>
              <a:t>Answer</a:t>
            </a:r>
            <a:r>
              <a:rPr lang="en-US" dirty="0">
                <a:solidFill>
                  <a:srgbClr val="000000"/>
                </a:solidFill>
              </a:rPr>
              <a:t> the following questions in your math scribbler.</a:t>
            </a:r>
          </a:p>
          <a:p>
            <a:endParaRPr lang="en-US" dirty="0">
              <a:solidFill>
                <a:srgbClr val="000000"/>
              </a:solidFill>
            </a:endParaRPr>
          </a:p>
          <a:p>
            <a:r>
              <a:rPr lang="en-US" dirty="0">
                <a:solidFill>
                  <a:srgbClr val="000000"/>
                </a:solidFill>
              </a:rPr>
              <a:t>Which of these figures are parallelograms?</a:t>
            </a:r>
          </a:p>
          <a:p>
            <a:r>
              <a:rPr lang="en-US" dirty="0">
                <a:solidFill>
                  <a:srgbClr val="000000"/>
                </a:solidFill>
              </a:rPr>
              <a:t>How do you know?</a:t>
            </a:r>
          </a:p>
          <a:p>
            <a:endParaRPr lang="en-US" dirty="0">
              <a:solidFill>
                <a:srgbClr val="000000"/>
              </a:solidFill>
            </a:endParaRPr>
          </a:p>
          <a:p>
            <a:r>
              <a:rPr lang="en-US" dirty="0">
                <a:solidFill>
                  <a:srgbClr val="000000"/>
                </a:solidFill>
              </a:rPr>
              <a:t>What are the similarities between Figures C and D?</a:t>
            </a:r>
          </a:p>
          <a:p>
            <a:r>
              <a:rPr lang="en-US" dirty="0">
                <a:solidFill>
                  <a:srgbClr val="000000"/>
                </a:solidFill>
              </a:rPr>
              <a:t>What are the differences?</a:t>
            </a:r>
            <a:endParaRPr lang="en-CA" dirty="0">
              <a:solidFill>
                <a:srgbClr val="000000"/>
              </a:solidFill>
            </a:endParaRPr>
          </a:p>
        </p:txBody>
      </p:sp>
      <p:cxnSp>
        <p:nvCxnSpPr>
          <p:cNvPr id="15" name="Straight Connector 14">
            <a:extLst>
              <a:ext uri="{FF2B5EF4-FFF2-40B4-BE49-F238E27FC236}">
                <a16:creationId xmlns:a16="http://schemas.microsoft.com/office/drawing/2014/main" id="{7E198CD3-6917-45E4-B678-9B39FD1294D3}"/>
              </a:ext>
            </a:extLst>
          </p:cNvPr>
          <p:cNvCxnSpPr>
            <a:cxnSpLocks/>
          </p:cNvCxnSpPr>
          <p:nvPr/>
        </p:nvCxnSpPr>
        <p:spPr>
          <a:xfrm>
            <a:off x="5224740" y="4535766"/>
            <a:ext cx="0" cy="290659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4C6962-9EBF-473F-AE64-43AD241D8B21}"/>
              </a:ext>
            </a:extLst>
          </p:cNvPr>
          <p:cNvSpPr txBox="1"/>
          <p:nvPr/>
        </p:nvSpPr>
        <p:spPr>
          <a:xfrm>
            <a:off x="5318093" y="4791715"/>
            <a:ext cx="5081046" cy="2308324"/>
          </a:xfrm>
          <a:prstGeom prst="rect">
            <a:avLst/>
          </a:prstGeom>
          <a:noFill/>
        </p:spPr>
        <p:txBody>
          <a:bodyPr wrap="square">
            <a:spAutoFit/>
          </a:bodyPr>
          <a:lstStyle/>
          <a:p>
            <a:r>
              <a:rPr lang="fr-FR" b="1" dirty="0">
                <a:solidFill>
                  <a:srgbClr val="000000"/>
                </a:solidFill>
              </a:rPr>
              <a:t>R</a:t>
            </a:r>
            <a:r>
              <a:rPr lang="fr-CA" b="1" dirty="0" err="1">
                <a:solidFill>
                  <a:srgbClr val="000000"/>
                </a:solidFill>
              </a:rPr>
              <a:t>éponds</a:t>
            </a:r>
            <a:r>
              <a:rPr lang="fr-CA" b="1" dirty="0">
                <a:solidFill>
                  <a:srgbClr val="000000"/>
                </a:solidFill>
              </a:rPr>
              <a:t> </a:t>
            </a:r>
            <a:r>
              <a:rPr lang="fr-CA" dirty="0">
                <a:solidFill>
                  <a:srgbClr val="000000"/>
                </a:solidFill>
              </a:rPr>
              <a:t>aux questions suivantes dans ton cahier. </a:t>
            </a:r>
            <a:endParaRPr lang="fr-FR" sz="1800" dirty="0">
              <a:solidFill>
                <a:srgbClr val="000000"/>
              </a:solidFill>
            </a:endParaRPr>
          </a:p>
          <a:p>
            <a:endParaRPr lang="fr-FR" dirty="0">
              <a:solidFill>
                <a:srgbClr val="000000"/>
              </a:solidFill>
            </a:endParaRPr>
          </a:p>
          <a:p>
            <a:r>
              <a:rPr lang="fr-FR" sz="1800" dirty="0">
                <a:solidFill>
                  <a:srgbClr val="000000"/>
                </a:solidFill>
              </a:rPr>
              <a:t>Lesquelles des figures sont des parallélogrammes?</a:t>
            </a:r>
          </a:p>
          <a:p>
            <a:r>
              <a:rPr lang="en-CA" sz="1800" dirty="0">
                <a:solidFill>
                  <a:srgbClr val="000000"/>
                </a:solidFill>
              </a:rPr>
              <a:t>Comment le </a:t>
            </a:r>
            <a:r>
              <a:rPr lang="en-CA" sz="1800" dirty="0" err="1">
                <a:solidFill>
                  <a:srgbClr val="000000"/>
                </a:solidFill>
              </a:rPr>
              <a:t>sais-tu</a:t>
            </a:r>
            <a:r>
              <a:rPr lang="en-CA" sz="1800" dirty="0">
                <a:solidFill>
                  <a:srgbClr val="000000"/>
                </a:solidFill>
              </a:rPr>
              <a:t>?</a:t>
            </a:r>
          </a:p>
          <a:p>
            <a:endParaRPr lang="en-CA" sz="1800" dirty="0">
              <a:solidFill>
                <a:srgbClr val="000000"/>
              </a:solidFill>
            </a:endParaRPr>
          </a:p>
          <a:p>
            <a:r>
              <a:rPr lang="fr-FR" sz="1800" dirty="0">
                <a:solidFill>
                  <a:srgbClr val="000000"/>
                </a:solidFill>
              </a:rPr>
              <a:t>Quelles sont les ressemblances entre les figures </a:t>
            </a:r>
          </a:p>
          <a:p>
            <a:r>
              <a:rPr lang="fr-FR" sz="1800" dirty="0">
                <a:solidFill>
                  <a:srgbClr val="000000"/>
                </a:solidFill>
              </a:rPr>
              <a:t>C et D?</a:t>
            </a:r>
          </a:p>
          <a:p>
            <a:r>
              <a:rPr lang="en-CA" sz="1800" dirty="0" err="1">
                <a:solidFill>
                  <a:srgbClr val="000000"/>
                </a:solidFill>
              </a:rPr>
              <a:t>Quelles</a:t>
            </a:r>
            <a:r>
              <a:rPr lang="en-CA" sz="1800" dirty="0">
                <a:solidFill>
                  <a:srgbClr val="000000"/>
                </a:solidFill>
              </a:rPr>
              <a:t> </a:t>
            </a:r>
            <a:r>
              <a:rPr lang="en-CA" sz="1800" dirty="0" err="1">
                <a:solidFill>
                  <a:srgbClr val="000000"/>
                </a:solidFill>
              </a:rPr>
              <a:t>sont</a:t>
            </a:r>
            <a:r>
              <a:rPr lang="en-CA" sz="1800" dirty="0">
                <a:solidFill>
                  <a:srgbClr val="000000"/>
                </a:solidFill>
              </a:rPr>
              <a:t> les </a:t>
            </a:r>
            <a:r>
              <a:rPr lang="en-CA" sz="1800" dirty="0" err="1">
                <a:solidFill>
                  <a:srgbClr val="000000"/>
                </a:solidFill>
              </a:rPr>
              <a:t>différences</a:t>
            </a:r>
            <a:r>
              <a:rPr lang="en-CA" sz="1800" dirty="0">
                <a:solidFill>
                  <a:srgbClr val="000000"/>
                </a:solidFill>
              </a:rPr>
              <a:t>?</a:t>
            </a:r>
          </a:p>
        </p:txBody>
      </p:sp>
    </p:spTree>
    <p:extLst>
      <p:ext uri="{BB962C8B-B14F-4D97-AF65-F5344CB8AC3E}">
        <p14:creationId xmlns:p14="http://schemas.microsoft.com/office/powerpoint/2010/main" val="420264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6580" y="736673"/>
            <a:ext cx="8382000" cy="2246769"/>
          </a:xfrm>
          <a:prstGeom prst="rect">
            <a:avLst/>
          </a:prstGeom>
          <a:noFill/>
        </p:spPr>
        <p:txBody>
          <a:bodyPr vert="horz" rtlCol="0">
            <a:spAutoFit/>
          </a:bodyPr>
          <a:lstStyle/>
          <a:p>
            <a:r>
              <a:rPr lang="en-CA" sz="2000" b="1" dirty="0">
                <a:solidFill>
                  <a:srgbClr val="000000"/>
                </a:solidFill>
              </a:rPr>
              <a:t>Explore</a:t>
            </a:r>
          </a:p>
          <a:p>
            <a:endParaRPr lang="en-CA" sz="2000" dirty="0">
              <a:solidFill>
                <a:srgbClr val="000000"/>
              </a:solidFill>
            </a:endParaRPr>
          </a:p>
          <a:p>
            <a:r>
              <a:rPr lang="en-US" sz="2000" dirty="0">
                <a:solidFill>
                  <a:srgbClr val="000000"/>
                </a:solidFill>
              </a:rPr>
              <a:t>You </a:t>
            </a:r>
            <a:r>
              <a:rPr lang="en-US" sz="2000" b="1" dirty="0">
                <a:solidFill>
                  <a:srgbClr val="000000"/>
                </a:solidFill>
              </a:rPr>
              <a:t>need</a:t>
            </a:r>
            <a:r>
              <a:rPr lang="en-US" sz="2000" dirty="0">
                <a:solidFill>
                  <a:srgbClr val="000000"/>
                </a:solidFill>
              </a:rPr>
              <a:t> scissors and squared paper (1 cm grid paper)</a:t>
            </a:r>
          </a:p>
          <a:p>
            <a:endParaRPr lang="en-US" sz="2000" dirty="0">
              <a:solidFill>
                <a:srgbClr val="000000"/>
              </a:solidFill>
            </a:endParaRPr>
          </a:p>
          <a:p>
            <a:r>
              <a:rPr lang="en-US" sz="2000" dirty="0">
                <a:solidFill>
                  <a:srgbClr val="000000"/>
                </a:solidFill>
              </a:rPr>
              <a:t>In partners, </a:t>
            </a:r>
            <a:r>
              <a:rPr lang="en-US" sz="2000" b="1" dirty="0">
                <a:solidFill>
                  <a:srgbClr val="000000"/>
                </a:solidFill>
              </a:rPr>
              <a:t>follow</a:t>
            </a:r>
            <a:r>
              <a:rPr lang="en-US" sz="2000" dirty="0">
                <a:solidFill>
                  <a:srgbClr val="000000"/>
                </a:solidFill>
              </a:rPr>
              <a:t> the steps on page 139 for each figure (A, B, C).</a:t>
            </a:r>
          </a:p>
          <a:p>
            <a:endParaRPr lang="en-US" sz="2000" dirty="0">
              <a:solidFill>
                <a:srgbClr val="000000"/>
              </a:solidFill>
            </a:endParaRPr>
          </a:p>
          <a:p>
            <a:r>
              <a:rPr lang="en-US" sz="2000" b="1" dirty="0">
                <a:solidFill>
                  <a:srgbClr val="000000"/>
                </a:solidFill>
              </a:rPr>
              <a:t>See</a:t>
            </a:r>
            <a:r>
              <a:rPr lang="en-US" sz="2000" dirty="0">
                <a:solidFill>
                  <a:srgbClr val="000000"/>
                </a:solidFill>
              </a:rPr>
              <a:t> Connect pages 140-141 for further clarification.</a:t>
            </a:r>
            <a:endParaRPr lang="en-CA" sz="2000" dirty="0">
              <a:solidFill>
                <a:srgbClr val="000000"/>
              </a:solidFill>
            </a:endParaRPr>
          </a:p>
        </p:txBody>
      </p:sp>
      <p:cxnSp>
        <p:nvCxnSpPr>
          <p:cNvPr id="3" name="Straight Connector 2">
            <a:extLst>
              <a:ext uri="{FF2B5EF4-FFF2-40B4-BE49-F238E27FC236}">
                <a16:creationId xmlns:a16="http://schemas.microsoft.com/office/drawing/2014/main" id="{D28F51C7-543A-4158-BB85-734B485EF7F7}"/>
              </a:ext>
            </a:extLst>
          </p:cNvPr>
          <p:cNvCxnSpPr>
            <a:cxnSpLocks/>
          </p:cNvCxnSpPr>
          <p:nvPr/>
        </p:nvCxnSpPr>
        <p:spPr>
          <a:xfrm>
            <a:off x="306966" y="3799435"/>
            <a:ext cx="93272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6AE767-D930-4A7E-AFDD-C6995127B589}"/>
              </a:ext>
            </a:extLst>
          </p:cNvPr>
          <p:cNvSpPr txBox="1"/>
          <p:nvPr/>
        </p:nvSpPr>
        <p:spPr>
          <a:xfrm>
            <a:off x="656580" y="4266102"/>
            <a:ext cx="8382000" cy="2246769"/>
          </a:xfrm>
          <a:prstGeom prst="rect">
            <a:avLst/>
          </a:prstGeom>
          <a:noFill/>
        </p:spPr>
        <p:txBody>
          <a:bodyPr wrap="square">
            <a:spAutoFit/>
          </a:bodyPr>
          <a:lstStyle/>
          <a:p>
            <a:r>
              <a:rPr lang="en-CA" sz="2000" b="1" dirty="0">
                <a:solidFill>
                  <a:srgbClr val="000000"/>
                </a:solidFill>
              </a:rPr>
              <a:t>Explore</a:t>
            </a:r>
          </a:p>
          <a:p>
            <a:endParaRPr lang="en-CA" sz="2000" dirty="0">
              <a:solidFill>
                <a:srgbClr val="000000"/>
              </a:solidFill>
            </a:endParaRPr>
          </a:p>
          <a:p>
            <a:r>
              <a:rPr lang="fr-FR" sz="2000" dirty="0">
                <a:solidFill>
                  <a:srgbClr val="000000"/>
                </a:solidFill>
              </a:rPr>
              <a:t>Tu as </a:t>
            </a:r>
            <a:r>
              <a:rPr lang="fr-FR" sz="2000" b="1" dirty="0">
                <a:solidFill>
                  <a:srgbClr val="000000"/>
                </a:solidFill>
              </a:rPr>
              <a:t>besoin</a:t>
            </a:r>
            <a:r>
              <a:rPr lang="fr-FR" sz="2000" dirty="0">
                <a:solidFill>
                  <a:srgbClr val="000000"/>
                </a:solidFill>
              </a:rPr>
              <a:t> des ciseaux et le papier quadrillé à 1 cm.</a:t>
            </a:r>
          </a:p>
          <a:p>
            <a:endParaRPr lang="en-CA" sz="2000" dirty="0">
              <a:solidFill>
                <a:srgbClr val="000000"/>
              </a:solidFill>
            </a:endParaRPr>
          </a:p>
          <a:p>
            <a:r>
              <a:rPr lang="fr-FR" sz="2000" dirty="0">
                <a:solidFill>
                  <a:srgbClr val="000000"/>
                </a:solidFill>
              </a:rPr>
              <a:t>En dyades, </a:t>
            </a:r>
            <a:r>
              <a:rPr lang="fr-FR" sz="2000" b="1" dirty="0">
                <a:solidFill>
                  <a:srgbClr val="000000"/>
                </a:solidFill>
              </a:rPr>
              <a:t>suivre</a:t>
            </a:r>
            <a:r>
              <a:rPr lang="fr-FR" sz="2000" dirty="0">
                <a:solidFill>
                  <a:srgbClr val="000000"/>
                </a:solidFill>
              </a:rPr>
              <a:t> les étapes à la page 139 pour chaque figure (A, B, C). </a:t>
            </a:r>
          </a:p>
          <a:p>
            <a:endParaRPr lang="fr-FR" sz="2000" dirty="0">
              <a:solidFill>
                <a:srgbClr val="000000"/>
              </a:solidFill>
            </a:endParaRPr>
          </a:p>
          <a:p>
            <a:r>
              <a:rPr lang="fr-FR" sz="2000" b="1" dirty="0">
                <a:solidFill>
                  <a:srgbClr val="000000"/>
                </a:solidFill>
              </a:rPr>
              <a:t>Voir</a:t>
            </a:r>
            <a:r>
              <a:rPr lang="fr-FR" sz="2000" dirty="0">
                <a:solidFill>
                  <a:srgbClr val="000000"/>
                </a:solidFill>
              </a:rPr>
              <a:t> Découvre (</a:t>
            </a:r>
            <a:r>
              <a:rPr lang="fr-FR" sz="2000" dirty="0" err="1">
                <a:solidFill>
                  <a:srgbClr val="000000"/>
                </a:solidFill>
              </a:rPr>
              <a:t>pgs</a:t>
            </a:r>
            <a:r>
              <a:rPr lang="fr-FR" sz="2000" dirty="0">
                <a:solidFill>
                  <a:srgbClr val="000000"/>
                </a:solidFill>
              </a:rPr>
              <a:t> 140 - 141) pour plus de clarification.</a:t>
            </a:r>
            <a:endParaRPr lang="en-CA" sz="2000" dirty="0">
              <a:solidFill>
                <a:srgbClr val="000000"/>
              </a:solidFill>
            </a:endParaRPr>
          </a:p>
        </p:txBody>
      </p:sp>
    </p:spTree>
    <p:extLst>
      <p:ext uri="{BB962C8B-B14F-4D97-AF65-F5344CB8AC3E}">
        <p14:creationId xmlns:p14="http://schemas.microsoft.com/office/powerpoint/2010/main" val="86611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3"/>
          <p:cNvGrpSpPr/>
          <p:nvPr/>
        </p:nvGrpSpPr>
        <p:grpSpPr>
          <a:xfrm>
            <a:off x="139700" y="139700"/>
            <a:ext cx="5090288" cy="5085208"/>
            <a:chOff x="139700" y="139700"/>
            <a:chExt cx="5090288" cy="5085208"/>
          </a:xfrm>
        </p:grpSpPr>
        <p:sp>
          <p:nvSpPr>
            <p:cNvPr id="2" name="Freeform 1"/>
            <p:cNvSpPr/>
            <p:nvPr/>
          </p:nvSpPr>
          <p:spPr>
            <a:xfrm>
              <a:off x="139700" y="151003"/>
              <a:ext cx="25274" cy="5056125"/>
            </a:xfrm>
            <a:custGeom>
              <a:avLst/>
              <a:gdLst/>
              <a:ahLst/>
              <a:cxnLst/>
              <a:rect l="0" t="0" r="0" b="0"/>
              <a:pathLst>
                <a:path w="25274" h="5056125">
                  <a:moveTo>
                    <a:pt x="0" y="0"/>
                  </a:moveTo>
                  <a:lnTo>
                    <a:pt x="25273" y="0"/>
                  </a:lnTo>
                  <a:lnTo>
                    <a:pt x="25273" y="5056124"/>
                  </a:lnTo>
                  <a:lnTo>
                    <a:pt x="0" y="505612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139700" y="139700"/>
              <a:ext cx="5088637" cy="25274"/>
            </a:xfrm>
            <a:custGeom>
              <a:avLst/>
              <a:gdLst/>
              <a:ahLst/>
              <a:cxnLst/>
              <a:rect l="0" t="0" r="0" b="0"/>
              <a:pathLst>
                <a:path w="5088637" h="25274">
                  <a:moveTo>
                    <a:pt x="0" y="0"/>
                  </a:moveTo>
                  <a:lnTo>
                    <a:pt x="5088636" y="0"/>
                  </a:lnTo>
                  <a:lnTo>
                    <a:pt x="5088636" y="25273"/>
                  </a:lnTo>
                  <a:lnTo>
                    <a:pt x="0" y="2527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157480" y="393827"/>
              <a:ext cx="5062221" cy="26417"/>
            </a:xfrm>
            <a:custGeom>
              <a:avLst/>
              <a:gdLst/>
              <a:ahLst/>
              <a:cxnLst/>
              <a:rect l="0" t="0" r="0" b="0"/>
              <a:pathLst>
                <a:path w="5062221" h="26417">
                  <a:moveTo>
                    <a:pt x="0" y="0"/>
                  </a:moveTo>
                  <a:lnTo>
                    <a:pt x="5062220" y="0"/>
                  </a:lnTo>
                  <a:lnTo>
                    <a:pt x="5062220"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95224" y="152400"/>
              <a:ext cx="26544" cy="5055998"/>
            </a:xfrm>
            <a:custGeom>
              <a:avLst/>
              <a:gdLst/>
              <a:ahLst/>
              <a:cxnLst/>
              <a:rect l="0" t="0" r="0" b="0"/>
              <a:pathLst>
                <a:path w="26544" h="5055998">
                  <a:moveTo>
                    <a:pt x="0" y="0"/>
                  </a:moveTo>
                  <a:lnTo>
                    <a:pt x="26543" y="0"/>
                  </a:lnTo>
                  <a:lnTo>
                    <a:pt x="26543" y="5055997"/>
                  </a:lnTo>
                  <a:lnTo>
                    <a:pt x="0" y="505599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646684" y="151003"/>
              <a:ext cx="26417" cy="5056125"/>
            </a:xfrm>
            <a:custGeom>
              <a:avLst/>
              <a:gdLst/>
              <a:ahLst/>
              <a:cxnLst/>
              <a:rect l="0" t="0" r="0" b="0"/>
              <a:pathLst>
                <a:path w="26417" h="5056125">
                  <a:moveTo>
                    <a:pt x="0" y="0"/>
                  </a:moveTo>
                  <a:lnTo>
                    <a:pt x="26416" y="0"/>
                  </a:lnTo>
                  <a:lnTo>
                    <a:pt x="26416" y="5056124"/>
                  </a:lnTo>
                  <a:lnTo>
                    <a:pt x="0" y="505612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901827" y="152400"/>
              <a:ext cx="29211" cy="5057395"/>
            </a:xfrm>
            <a:custGeom>
              <a:avLst/>
              <a:gdLst/>
              <a:ahLst/>
              <a:cxnLst/>
              <a:rect l="0" t="0" r="0" b="0"/>
              <a:pathLst>
                <a:path w="29211" h="5057395">
                  <a:moveTo>
                    <a:pt x="0" y="0"/>
                  </a:moveTo>
                  <a:lnTo>
                    <a:pt x="29210" y="0"/>
                  </a:lnTo>
                  <a:lnTo>
                    <a:pt x="29210" y="5057394"/>
                  </a:lnTo>
                  <a:lnTo>
                    <a:pt x="0" y="505739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1149731" y="151003"/>
              <a:ext cx="30227" cy="5058792"/>
            </a:xfrm>
            <a:custGeom>
              <a:avLst/>
              <a:gdLst/>
              <a:ahLst/>
              <a:cxnLst/>
              <a:rect l="0" t="0" r="0" b="0"/>
              <a:pathLst>
                <a:path w="30227" h="5058792">
                  <a:moveTo>
                    <a:pt x="0" y="0"/>
                  </a:moveTo>
                  <a:lnTo>
                    <a:pt x="30226" y="0"/>
                  </a:lnTo>
                  <a:lnTo>
                    <a:pt x="30226" y="5058791"/>
                  </a:lnTo>
                  <a:lnTo>
                    <a:pt x="0" y="505879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405001" y="152400"/>
              <a:ext cx="26290" cy="5055998"/>
            </a:xfrm>
            <a:custGeom>
              <a:avLst/>
              <a:gdLst/>
              <a:ahLst/>
              <a:cxnLst/>
              <a:rect l="0" t="0" r="0" b="0"/>
              <a:pathLst>
                <a:path w="26290" h="5055998">
                  <a:moveTo>
                    <a:pt x="0" y="0"/>
                  </a:moveTo>
                  <a:lnTo>
                    <a:pt x="26289" y="0"/>
                  </a:lnTo>
                  <a:lnTo>
                    <a:pt x="26289" y="5055997"/>
                  </a:lnTo>
                  <a:lnTo>
                    <a:pt x="0" y="505599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1660398" y="153670"/>
              <a:ext cx="29084" cy="5057522"/>
            </a:xfrm>
            <a:custGeom>
              <a:avLst/>
              <a:gdLst/>
              <a:ahLst/>
              <a:cxnLst/>
              <a:rect l="0" t="0" r="0" b="0"/>
              <a:pathLst>
                <a:path w="29084" h="5057522">
                  <a:moveTo>
                    <a:pt x="0" y="0"/>
                  </a:moveTo>
                  <a:lnTo>
                    <a:pt x="29083" y="0"/>
                  </a:lnTo>
                  <a:lnTo>
                    <a:pt x="29083" y="5057521"/>
                  </a:lnTo>
                  <a:lnTo>
                    <a:pt x="0" y="505752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1913128" y="152400"/>
              <a:ext cx="27687" cy="5055998"/>
            </a:xfrm>
            <a:custGeom>
              <a:avLst/>
              <a:gdLst/>
              <a:ahLst/>
              <a:cxnLst/>
              <a:rect l="0" t="0" r="0" b="0"/>
              <a:pathLst>
                <a:path w="27687" h="5055998">
                  <a:moveTo>
                    <a:pt x="0" y="0"/>
                  </a:moveTo>
                  <a:lnTo>
                    <a:pt x="27686" y="0"/>
                  </a:lnTo>
                  <a:lnTo>
                    <a:pt x="27686" y="5055997"/>
                  </a:lnTo>
                  <a:lnTo>
                    <a:pt x="0" y="505599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2167128" y="154686"/>
              <a:ext cx="30354" cy="5054728"/>
            </a:xfrm>
            <a:custGeom>
              <a:avLst/>
              <a:gdLst/>
              <a:ahLst/>
              <a:cxnLst/>
              <a:rect l="0" t="0" r="0" b="0"/>
              <a:pathLst>
                <a:path w="30354" h="5054728">
                  <a:moveTo>
                    <a:pt x="0" y="0"/>
                  </a:moveTo>
                  <a:lnTo>
                    <a:pt x="30353" y="0"/>
                  </a:lnTo>
                  <a:lnTo>
                    <a:pt x="30353" y="5054727"/>
                  </a:lnTo>
                  <a:lnTo>
                    <a:pt x="0" y="505472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2413508" y="152400"/>
              <a:ext cx="32767" cy="5055998"/>
            </a:xfrm>
            <a:custGeom>
              <a:avLst/>
              <a:gdLst/>
              <a:ahLst/>
              <a:cxnLst/>
              <a:rect l="0" t="0" r="0" b="0"/>
              <a:pathLst>
                <a:path w="32767" h="5055998">
                  <a:moveTo>
                    <a:pt x="0" y="0"/>
                  </a:moveTo>
                  <a:lnTo>
                    <a:pt x="32766" y="0"/>
                  </a:lnTo>
                  <a:lnTo>
                    <a:pt x="32766" y="5055997"/>
                  </a:lnTo>
                  <a:lnTo>
                    <a:pt x="0" y="505599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2670429" y="153670"/>
              <a:ext cx="26417" cy="5052442"/>
            </a:xfrm>
            <a:custGeom>
              <a:avLst/>
              <a:gdLst/>
              <a:ahLst/>
              <a:cxnLst/>
              <a:rect l="0" t="0" r="0" b="0"/>
              <a:pathLst>
                <a:path w="26417" h="5052442">
                  <a:moveTo>
                    <a:pt x="0" y="0"/>
                  </a:moveTo>
                  <a:lnTo>
                    <a:pt x="26416" y="0"/>
                  </a:lnTo>
                  <a:lnTo>
                    <a:pt x="26416" y="5052441"/>
                  </a:lnTo>
                  <a:lnTo>
                    <a:pt x="0" y="505244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925572" y="153670"/>
              <a:ext cx="28957" cy="5053712"/>
            </a:xfrm>
            <a:custGeom>
              <a:avLst/>
              <a:gdLst/>
              <a:ahLst/>
              <a:cxnLst/>
              <a:rect l="0" t="0" r="0" b="0"/>
              <a:pathLst>
                <a:path w="28957" h="5053712">
                  <a:moveTo>
                    <a:pt x="0" y="0"/>
                  </a:moveTo>
                  <a:lnTo>
                    <a:pt x="28956" y="0"/>
                  </a:lnTo>
                  <a:lnTo>
                    <a:pt x="28956" y="5053711"/>
                  </a:lnTo>
                  <a:lnTo>
                    <a:pt x="0" y="505371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3178429" y="153670"/>
              <a:ext cx="27687" cy="5054727"/>
            </a:xfrm>
            <a:custGeom>
              <a:avLst/>
              <a:gdLst/>
              <a:ahLst/>
              <a:cxnLst/>
              <a:rect l="0" t="0" r="0" b="0"/>
              <a:pathLst>
                <a:path w="27687" h="5054727">
                  <a:moveTo>
                    <a:pt x="0" y="0"/>
                  </a:moveTo>
                  <a:lnTo>
                    <a:pt x="27686" y="0"/>
                  </a:lnTo>
                  <a:lnTo>
                    <a:pt x="27686" y="5054726"/>
                  </a:lnTo>
                  <a:lnTo>
                    <a:pt x="0" y="505472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432556" y="154686"/>
              <a:ext cx="30481" cy="5057522"/>
            </a:xfrm>
            <a:custGeom>
              <a:avLst/>
              <a:gdLst/>
              <a:ahLst/>
              <a:cxnLst/>
              <a:rect l="0" t="0" r="0" b="0"/>
              <a:pathLst>
                <a:path w="30481" h="5057522">
                  <a:moveTo>
                    <a:pt x="0" y="0"/>
                  </a:moveTo>
                  <a:lnTo>
                    <a:pt x="30480" y="0"/>
                  </a:lnTo>
                  <a:lnTo>
                    <a:pt x="30480" y="5057521"/>
                  </a:lnTo>
                  <a:lnTo>
                    <a:pt x="0" y="505752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678936" y="152400"/>
              <a:ext cx="32767" cy="5058792"/>
            </a:xfrm>
            <a:custGeom>
              <a:avLst/>
              <a:gdLst/>
              <a:ahLst/>
              <a:cxnLst/>
              <a:rect l="0" t="0" r="0" b="0"/>
              <a:pathLst>
                <a:path w="32767" h="5058792">
                  <a:moveTo>
                    <a:pt x="0" y="0"/>
                  </a:moveTo>
                  <a:lnTo>
                    <a:pt x="32766" y="0"/>
                  </a:lnTo>
                  <a:lnTo>
                    <a:pt x="32766" y="5058791"/>
                  </a:lnTo>
                  <a:lnTo>
                    <a:pt x="0" y="505879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935476" y="153670"/>
              <a:ext cx="29084" cy="5056125"/>
            </a:xfrm>
            <a:custGeom>
              <a:avLst/>
              <a:gdLst/>
              <a:ahLst/>
              <a:cxnLst/>
              <a:rect l="0" t="0" r="0" b="0"/>
              <a:pathLst>
                <a:path w="29084" h="5056125">
                  <a:moveTo>
                    <a:pt x="0" y="0"/>
                  </a:moveTo>
                  <a:lnTo>
                    <a:pt x="29083" y="0"/>
                  </a:lnTo>
                  <a:lnTo>
                    <a:pt x="29083" y="5056124"/>
                  </a:lnTo>
                  <a:lnTo>
                    <a:pt x="0" y="505612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4190619" y="154686"/>
              <a:ext cx="31370" cy="5057522"/>
            </a:xfrm>
            <a:custGeom>
              <a:avLst/>
              <a:gdLst/>
              <a:ahLst/>
              <a:cxnLst/>
              <a:rect l="0" t="0" r="0" b="0"/>
              <a:pathLst>
                <a:path w="31370" h="5057522">
                  <a:moveTo>
                    <a:pt x="0" y="0"/>
                  </a:moveTo>
                  <a:lnTo>
                    <a:pt x="31369" y="0"/>
                  </a:lnTo>
                  <a:lnTo>
                    <a:pt x="31369" y="5057521"/>
                  </a:lnTo>
                  <a:lnTo>
                    <a:pt x="0" y="505752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4443476" y="153670"/>
              <a:ext cx="30354" cy="5056125"/>
            </a:xfrm>
            <a:custGeom>
              <a:avLst/>
              <a:gdLst/>
              <a:ahLst/>
              <a:cxnLst/>
              <a:rect l="0" t="0" r="0" b="0"/>
              <a:pathLst>
                <a:path w="30354" h="5056125">
                  <a:moveTo>
                    <a:pt x="0" y="0"/>
                  </a:moveTo>
                  <a:lnTo>
                    <a:pt x="30353" y="0"/>
                  </a:lnTo>
                  <a:lnTo>
                    <a:pt x="30353" y="5056124"/>
                  </a:lnTo>
                  <a:lnTo>
                    <a:pt x="0" y="505612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4696333" y="153670"/>
              <a:ext cx="32767" cy="5058792"/>
            </a:xfrm>
            <a:custGeom>
              <a:avLst/>
              <a:gdLst/>
              <a:ahLst/>
              <a:cxnLst/>
              <a:rect l="0" t="0" r="0" b="0"/>
              <a:pathLst>
                <a:path w="32767" h="5058792">
                  <a:moveTo>
                    <a:pt x="0" y="0"/>
                  </a:moveTo>
                  <a:lnTo>
                    <a:pt x="32766" y="0"/>
                  </a:lnTo>
                  <a:lnTo>
                    <a:pt x="32766" y="5058791"/>
                  </a:lnTo>
                  <a:lnTo>
                    <a:pt x="0" y="505879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4944237" y="153670"/>
              <a:ext cx="35307" cy="5058792"/>
            </a:xfrm>
            <a:custGeom>
              <a:avLst/>
              <a:gdLst/>
              <a:ahLst/>
              <a:cxnLst/>
              <a:rect l="0" t="0" r="0" b="0"/>
              <a:pathLst>
                <a:path w="35307" h="5058792">
                  <a:moveTo>
                    <a:pt x="0" y="0"/>
                  </a:moveTo>
                  <a:lnTo>
                    <a:pt x="35306" y="0"/>
                  </a:lnTo>
                  <a:lnTo>
                    <a:pt x="35306" y="5058791"/>
                  </a:lnTo>
                  <a:lnTo>
                    <a:pt x="0" y="5058791"/>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5193157" y="149733"/>
              <a:ext cx="36831" cy="5059681"/>
            </a:xfrm>
            <a:custGeom>
              <a:avLst/>
              <a:gdLst/>
              <a:ahLst/>
              <a:cxnLst/>
              <a:rect l="0" t="0" r="0" b="0"/>
              <a:pathLst>
                <a:path w="36831" h="5059681">
                  <a:moveTo>
                    <a:pt x="0" y="0"/>
                  </a:moveTo>
                  <a:lnTo>
                    <a:pt x="36830" y="0"/>
                  </a:lnTo>
                  <a:lnTo>
                    <a:pt x="36830" y="5059680"/>
                  </a:lnTo>
                  <a:lnTo>
                    <a:pt x="0" y="505968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154686" y="647700"/>
              <a:ext cx="5057268" cy="26417"/>
            </a:xfrm>
            <a:custGeom>
              <a:avLst/>
              <a:gdLst/>
              <a:ahLst/>
              <a:cxnLst/>
              <a:rect l="0" t="0" r="0" b="0"/>
              <a:pathLst>
                <a:path w="5057268" h="26417">
                  <a:moveTo>
                    <a:pt x="0" y="0"/>
                  </a:moveTo>
                  <a:lnTo>
                    <a:pt x="5057267" y="0"/>
                  </a:lnTo>
                  <a:lnTo>
                    <a:pt x="5057267"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156083" y="899414"/>
              <a:ext cx="5065015" cy="26417"/>
            </a:xfrm>
            <a:custGeom>
              <a:avLst/>
              <a:gdLst/>
              <a:ahLst/>
              <a:cxnLst/>
              <a:rect l="0" t="0" r="0" b="0"/>
              <a:pathLst>
                <a:path w="5065015" h="26417">
                  <a:moveTo>
                    <a:pt x="0" y="0"/>
                  </a:moveTo>
                  <a:lnTo>
                    <a:pt x="5065014" y="0"/>
                  </a:lnTo>
                  <a:lnTo>
                    <a:pt x="5065014"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153670" y="1146937"/>
              <a:ext cx="5066031" cy="27814"/>
            </a:xfrm>
            <a:custGeom>
              <a:avLst/>
              <a:gdLst/>
              <a:ahLst/>
              <a:cxnLst/>
              <a:rect l="0" t="0" r="0" b="0"/>
              <a:pathLst>
                <a:path w="5066031" h="27814">
                  <a:moveTo>
                    <a:pt x="0" y="0"/>
                  </a:moveTo>
                  <a:lnTo>
                    <a:pt x="5066030" y="0"/>
                  </a:lnTo>
                  <a:lnTo>
                    <a:pt x="5066030" y="27813"/>
                  </a:lnTo>
                  <a:lnTo>
                    <a:pt x="0" y="2781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158877" y="2416302"/>
              <a:ext cx="5065778" cy="27687"/>
            </a:xfrm>
            <a:custGeom>
              <a:avLst/>
              <a:gdLst/>
              <a:ahLst/>
              <a:cxnLst/>
              <a:rect l="0" t="0" r="0" b="0"/>
              <a:pathLst>
                <a:path w="5065778" h="27687">
                  <a:moveTo>
                    <a:pt x="0" y="0"/>
                  </a:moveTo>
                  <a:lnTo>
                    <a:pt x="5065777" y="0"/>
                  </a:lnTo>
                  <a:lnTo>
                    <a:pt x="5065777"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156083" y="2164715"/>
              <a:ext cx="5065904" cy="27687"/>
            </a:xfrm>
            <a:custGeom>
              <a:avLst/>
              <a:gdLst/>
              <a:ahLst/>
              <a:cxnLst/>
              <a:rect l="0" t="0" r="0" b="0"/>
              <a:pathLst>
                <a:path w="5065904" h="27687">
                  <a:moveTo>
                    <a:pt x="0" y="0"/>
                  </a:moveTo>
                  <a:lnTo>
                    <a:pt x="5065903" y="0"/>
                  </a:lnTo>
                  <a:lnTo>
                    <a:pt x="5065903"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156083" y="1910588"/>
              <a:ext cx="5057140" cy="27687"/>
            </a:xfrm>
            <a:custGeom>
              <a:avLst/>
              <a:gdLst/>
              <a:ahLst/>
              <a:cxnLst/>
              <a:rect l="0" t="0" r="0" b="0"/>
              <a:pathLst>
                <a:path w="5057140" h="27687">
                  <a:moveTo>
                    <a:pt x="0" y="0"/>
                  </a:moveTo>
                  <a:lnTo>
                    <a:pt x="5057139" y="0"/>
                  </a:lnTo>
                  <a:lnTo>
                    <a:pt x="5057139"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158877" y="1656715"/>
              <a:ext cx="5064761" cy="26417"/>
            </a:xfrm>
            <a:custGeom>
              <a:avLst/>
              <a:gdLst/>
              <a:ahLst/>
              <a:cxnLst/>
              <a:rect l="0" t="0" r="0" b="0"/>
              <a:pathLst>
                <a:path w="5064761" h="26417">
                  <a:moveTo>
                    <a:pt x="0" y="0"/>
                  </a:moveTo>
                  <a:lnTo>
                    <a:pt x="5064760" y="0"/>
                  </a:lnTo>
                  <a:lnTo>
                    <a:pt x="5064760"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157480" y="1404874"/>
              <a:ext cx="5050918" cy="26417"/>
            </a:xfrm>
            <a:custGeom>
              <a:avLst/>
              <a:gdLst/>
              <a:ahLst/>
              <a:cxnLst/>
              <a:rect l="0" t="0" r="0" b="0"/>
              <a:pathLst>
                <a:path w="5050918" h="26417">
                  <a:moveTo>
                    <a:pt x="0" y="0"/>
                  </a:moveTo>
                  <a:lnTo>
                    <a:pt x="5050917" y="0"/>
                  </a:lnTo>
                  <a:lnTo>
                    <a:pt x="5050917"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154686" y="2666365"/>
              <a:ext cx="5055998" cy="26417"/>
            </a:xfrm>
            <a:custGeom>
              <a:avLst/>
              <a:gdLst/>
              <a:ahLst/>
              <a:cxnLst/>
              <a:rect l="0" t="0" r="0" b="0"/>
              <a:pathLst>
                <a:path w="5055998" h="26417">
                  <a:moveTo>
                    <a:pt x="0" y="0"/>
                  </a:moveTo>
                  <a:lnTo>
                    <a:pt x="5055997" y="0"/>
                  </a:lnTo>
                  <a:lnTo>
                    <a:pt x="5055997"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153670" y="2920619"/>
              <a:ext cx="5065015" cy="26417"/>
            </a:xfrm>
            <a:custGeom>
              <a:avLst/>
              <a:gdLst/>
              <a:ahLst/>
              <a:cxnLst/>
              <a:rect l="0" t="0" r="0" b="0"/>
              <a:pathLst>
                <a:path w="5065015" h="26417">
                  <a:moveTo>
                    <a:pt x="0" y="0"/>
                  </a:moveTo>
                  <a:lnTo>
                    <a:pt x="5065014" y="0"/>
                  </a:lnTo>
                  <a:lnTo>
                    <a:pt x="5065014" y="26416"/>
                  </a:lnTo>
                  <a:lnTo>
                    <a:pt x="0" y="2641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152400" y="3174746"/>
              <a:ext cx="5062221" cy="27687"/>
            </a:xfrm>
            <a:custGeom>
              <a:avLst/>
              <a:gdLst/>
              <a:ahLst/>
              <a:cxnLst/>
              <a:rect l="0" t="0" r="0" b="0"/>
              <a:pathLst>
                <a:path w="5062221" h="27687">
                  <a:moveTo>
                    <a:pt x="0" y="0"/>
                  </a:moveTo>
                  <a:lnTo>
                    <a:pt x="5062220" y="0"/>
                  </a:lnTo>
                  <a:lnTo>
                    <a:pt x="5062220"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153670" y="3426333"/>
              <a:ext cx="5066031" cy="27687"/>
            </a:xfrm>
            <a:custGeom>
              <a:avLst/>
              <a:gdLst/>
              <a:ahLst/>
              <a:cxnLst/>
              <a:rect l="0" t="0" r="0" b="0"/>
              <a:pathLst>
                <a:path w="5066031" h="27687">
                  <a:moveTo>
                    <a:pt x="0" y="0"/>
                  </a:moveTo>
                  <a:lnTo>
                    <a:pt x="5066030" y="0"/>
                  </a:lnTo>
                  <a:lnTo>
                    <a:pt x="5066030"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152400" y="3673983"/>
              <a:ext cx="5065905" cy="27941"/>
            </a:xfrm>
            <a:custGeom>
              <a:avLst/>
              <a:gdLst/>
              <a:ahLst/>
              <a:cxnLst/>
              <a:rect l="0" t="0" r="0" b="0"/>
              <a:pathLst>
                <a:path w="5065905" h="27941">
                  <a:moveTo>
                    <a:pt x="0" y="0"/>
                  </a:moveTo>
                  <a:lnTo>
                    <a:pt x="5065904" y="0"/>
                  </a:lnTo>
                  <a:lnTo>
                    <a:pt x="5065904" y="27940"/>
                  </a:lnTo>
                  <a:lnTo>
                    <a:pt x="0" y="2794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156083" y="4937887"/>
              <a:ext cx="5065904" cy="30481"/>
            </a:xfrm>
            <a:custGeom>
              <a:avLst/>
              <a:gdLst/>
              <a:ahLst/>
              <a:cxnLst/>
              <a:rect l="0" t="0" r="0" b="0"/>
              <a:pathLst>
                <a:path w="5065904" h="30481">
                  <a:moveTo>
                    <a:pt x="0" y="0"/>
                  </a:moveTo>
                  <a:lnTo>
                    <a:pt x="5065903" y="0"/>
                  </a:lnTo>
                  <a:lnTo>
                    <a:pt x="5065903" y="30480"/>
                  </a:lnTo>
                  <a:lnTo>
                    <a:pt x="0" y="3048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156083" y="4689983"/>
              <a:ext cx="5067174" cy="30481"/>
            </a:xfrm>
            <a:custGeom>
              <a:avLst/>
              <a:gdLst/>
              <a:ahLst/>
              <a:cxnLst/>
              <a:rect l="0" t="0" r="0" b="0"/>
              <a:pathLst>
                <a:path w="5067174" h="30481">
                  <a:moveTo>
                    <a:pt x="0" y="0"/>
                  </a:moveTo>
                  <a:lnTo>
                    <a:pt x="5067173" y="0"/>
                  </a:lnTo>
                  <a:lnTo>
                    <a:pt x="5067173" y="30480"/>
                  </a:lnTo>
                  <a:lnTo>
                    <a:pt x="0" y="3048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152400" y="4437253"/>
              <a:ext cx="5065015" cy="27814"/>
            </a:xfrm>
            <a:custGeom>
              <a:avLst/>
              <a:gdLst/>
              <a:ahLst/>
              <a:cxnLst/>
              <a:rect l="0" t="0" r="0" b="0"/>
              <a:pathLst>
                <a:path w="5065015" h="27814">
                  <a:moveTo>
                    <a:pt x="0" y="0"/>
                  </a:moveTo>
                  <a:lnTo>
                    <a:pt x="5065014" y="0"/>
                  </a:lnTo>
                  <a:lnTo>
                    <a:pt x="5065014" y="27813"/>
                  </a:lnTo>
                  <a:lnTo>
                    <a:pt x="0" y="2781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153670" y="4183253"/>
              <a:ext cx="5066031" cy="27941"/>
            </a:xfrm>
            <a:custGeom>
              <a:avLst/>
              <a:gdLst/>
              <a:ahLst/>
              <a:cxnLst/>
              <a:rect l="0" t="0" r="0" b="0"/>
              <a:pathLst>
                <a:path w="5066031" h="27941">
                  <a:moveTo>
                    <a:pt x="0" y="0"/>
                  </a:moveTo>
                  <a:lnTo>
                    <a:pt x="5066030" y="0"/>
                  </a:lnTo>
                  <a:lnTo>
                    <a:pt x="5066030" y="27940"/>
                  </a:lnTo>
                  <a:lnTo>
                    <a:pt x="0" y="2794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153670" y="3931920"/>
              <a:ext cx="5059554" cy="27687"/>
            </a:xfrm>
            <a:custGeom>
              <a:avLst/>
              <a:gdLst/>
              <a:ahLst/>
              <a:cxnLst/>
              <a:rect l="0" t="0" r="0" b="0"/>
              <a:pathLst>
                <a:path w="5059554" h="27687">
                  <a:moveTo>
                    <a:pt x="0" y="0"/>
                  </a:moveTo>
                  <a:lnTo>
                    <a:pt x="5059553" y="0"/>
                  </a:lnTo>
                  <a:lnTo>
                    <a:pt x="5059553" y="27686"/>
                  </a:lnTo>
                  <a:lnTo>
                    <a:pt x="0" y="27686"/>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139700" y="5194427"/>
              <a:ext cx="5090034" cy="30481"/>
            </a:xfrm>
            <a:custGeom>
              <a:avLst/>
              <a:gdLst/>
              <a:ahLst/>
              <a:cxnLst/>
              <a:rect l="0" t="0" r="0" b="0"/>
              <a:pathLst>
                <a:path w="5090034" h="30481">
                  <a:moveTo>
                    <a:pt x="0" y="0"/>
                  </a:moveTo>
                  <a:lnTo>
                    <a:pt x="5090033" y="0"/>
                  </a:lnTo>
                  <a:lnTo>
                    <a:pt x="5090033" y="30480"/>
                  </a:lnTo>
                  <a:lnTo>
                    <a:pt x="0" y="3048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TextBox 44"/>
          <p:cNvSpPr txBox="1"/>
          <p:nvPr/>
        </p:nvSpPr>
        <p:spPr>
          <a:xfrm>
            <a:off x="5499100" y="596900"/>
            <a:ext cx="4267200" cy="2246769"/>
          </a:xfrm>
          <a:prstGeom prst="rect">
            <a:avLst/>
          </a:prstGeom>
          <a:noFill/>
        </p:spPr>
        <p:txBody>
          <a:bodyPr vert="horz" rtlCol="0">
            <a:spAutoFit/>
          </a:bodyPr>
          <a:lstStyle/>
          <a:p>
            <a:endParaRPr lang="en-US" sz="1400" dirty="0">
              <a:solidFill>
                <a:srgbClr val="000000"/>
              </a:solidFill>
              <a:latin typeface="Times New Roman - 23"/>
            </a:endParaRPr>
          </a:p>
          <a:p>
            <a:r>
              <a:rPr lang="en-US" b="1" dirty="0">
                <a:solidFill>
                  <a:srgbClr val="000000"/>
                </a:solidFill>
              </a:rPr>
              <a:t>Read/take </a:t>
            </a:r>
            <a:r>
              <a:rPr lang="en-US" dirty="0">
                <a:solidFill>
                  <a:srgbClr val="000000"/>
                </a:solidFill>
              </a:rPr>
              <a:t>notes from the following 4 slides as well as from Connect page 140-141.</a:t>
            </a:r>
          </a:p>
          <a:p>
            <a:endParaRPr lang="en-US" dirty="0">
              <a:solidFill>
                <a:srgbClr val="000000"/>
              </a:solidFill>
            </a:endParaRPr>
          </a:p>
          <a:p>
            <a:r>
              <a:rPr lang="en-US" u="sng" dirty="0">
                <a:solidFill>
                  <a:srgbClr val="000000"/>
                </a:solidFill>
              </a:rPr>
              <a:t>To estimate</a:t>
            </a:r>
            <a:r>
              <a:rPr lang="en-US" dirty="0">
                <a:solidFill>
                  <a:srgbClr val="000000"/>
                </a:solidFill>
              </a:rPr>
              <a:t>, count the squares</a:t>
            </a:r>
          </a:p>
          <a:p>
            <a:r>
              <a:rPr lang="en-US" dirty="0">
                <a:solidFill>
                  <a:srgbClr val="000000"/>
                </a:solidFill>
              </a:rPr>
              <a:t>whole and the parts of squares that</a:t>
            </a:r>
          </a:p>
          <a:p>
            <a:r>
              <a:rPr lang="en-US" dirty="0">
                <a:solidFill>
                  <a:srgbClr val="000000"/>
                </a:solidFill>
              </a:rPr>
              <a:t>occupy half or more of a</a:t>
            </a:r>
          </a:p>
          <a:p>
            <a:r>
              <a:rPr lang="en-US" dirty="0">
                <a:solidFill>
                  <a:srgbClr val="000000"/>
                </a:solidFill>
              </a:rPr>
              <a:t>square.</a:t>
            </a:r>
            <a:endParaRPr lang="en-CA" dirty="0">
              <a:solidFill>
                <a:srgbClr val="000000"/>
              </a:solidFill>
            </a:endParaRPr>
          </a:p>
        </p:txBody>
      </p:sp>
      <p:grpSp>
        <p:nvGrpSpPr>
          <p:cNvPr id="50" name="Group 49"/>
          <p:cNvGrpSpPr/>
          <p:nvPr/>
        </p:nvGrpSpPr>
        <p:grpSpPr>
          <a:xfrm>
            <a:off x="1155700" y="1397000"/>
            <a:ext cx="2019300" cy="1028700"/>
            <a:chOff x="1155700" y="1397000"/>
            <a:chExt cx="2019300" cy="1028700"/>
          </a:xfrm>
        </p:grpSpPr>
        <p:cxnSp>
          <p:nvCxnSpPr>
            <p:cNvPr id="46" name="Straight Connector 45"/>
            <p:cNvCxnSpPr/>
            <p:nvPr/>
          </p:nvCxnSpPr>
          <p:spPr>
            <a:xfrm>
              <a:off x="1663700" y="1397000"/>
              <a:ext cx="15113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692400" y="1409700"/>
              <a:ext cx="4826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55700" y="2425700"/>
              <a:ext cx="15113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68400" y="1409700"/>
              <a:ext cx="4826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AE4A1CF7-8710-4730-9ED1-5C0651A92134}"/>
              </a:ext>
            </a:extLst>
          </p:cNvPr>
          <p:cNvSpPr txBox="1"/>
          <p:nvPr/>
        </p:nvSpPr>
        <p:spPr>
          <a:xfrm>
            <a:off x="5458714" y="3931920"/>
            <a:ext cx="5081046" cy="2308324"/>
          </a:xfrm>
          <a:prstGeom prst="rect">
            <a:avLst/>
          </a:prstGeom>
          <a:noFill/>
        </p:spPr>
        <p:txBody>
          <a:bodyPr wrap="square">
            <a:spAutoFit/>
          </a:bodyPr>
          <a:lstStyle/>
          <a:p>
            <a:r>
              <a:rPr lang="fr-FR" sz="1800" b="1" dirty="0">
                <a:solidFill>
                  <a:srgbClr val="000000"/>
                </a:solidFill>
              </a:rPr>
              <a:t>Lisez et prenez </a:t>
            </a:r>
            <a:r>
              <a:rPr lang="fr-FR" sz="1800" dirty="0">
                <a:solidFill>
                  <a:srgbClr val="000000"/>
                </a:solidFill>
              </a:rPr>
              <a:t>des notes à partir des 4 </a:t>
            </a:r>
          </a:p>
          <a:p>
            <a:r>
              <a:rPr lang="fr-FR" sz="1800" dirty="0">
                <a:solidFill>
                  <a:srgbClr val="000000"/>
                </a:solidFill>
              </a:rPr>
              <a:t>diapositives suivantes, ainsi que de la page de connexion à la page 140-141.</a:t>
            </a:r>
          </a:p>
          <a:p>
            <a:endParaRPr lang="fr-FR" sz="1800" dirty="0">
              <a:solidFill>
                <a:srgbClr val="000000"/>
              </a:solidFill>
            </a:endParaRPr>
          </a:p>
          <a:p>
            <a:endParaRPr lang="fr-FR" sz="1800" dirty="0">
              <a:solidFill>
                <a:srgbClr val="000000"/>
              </a:solidFill>
            </a:endParaRPr>
          </a:p>
          <a:p>
            <a:r>
              <a:rPr lang="fr-FR" sz="1800" u="sng" dirty="0">
                <a:solidFill>
                  <a:srgbClr val="000000"/>
                </a:solidFill>
              </a:rPr>
              <a:t>Pour estimer</a:t>
            </a:r>
            <a:r>
              <a:rPr lang="fr-FR" sz="1800" dirty="0">
                <a:solidFill>
                  <a:srgbClr val="000000"/>
                </a:solidFill>
              </a:rPr>
              <a:t>, compter les carrés entiers et les parties de carrés qui occupent la moitié ou plus </a:t>
            </a:r>
          </a:p>
          <a:p>
            <a:r>
              <a:rPr lang="fr-FR" sz="1800" dirty="0">
                <a:solidFill>
                  <a:srgbClr val="000000"/>
                </a:solidFill>
              </a:rPr>
              <a:t>d`un </a:t>
            </a:r>
            <a:r>
              <a:rPr lang="en-CA" sz="1800" dirty="0" err="1">
                <a:solidFill>
                  <a:srgbClr val="000000"/>
                </a:solidFill>
              </a:rPr>
              <a:t>carré</a:t>
            </a:r>
            <a:r>
              <a:rPr lang="en-CA" sz="1800" dirty="0">
                <a:solidFill>
                  <a:srgbClr val="000000"/>
                </a:solidFill>
              </a:rPr>
              <a:t>.</a:t>
            </a:r>
          </a:p>
        </p:txBody>
      </p:sp>
      <p:cxnSp>
        <p:nvCxnSpPr>
          <p:cNvPr id="53" name="Straight Connector 52">
            <a:extLst>
              <a:ext uri="{FF2B5EF4-FFF2-40B4-BE49-F238E27FC236}">
                <a16:creationId xmlns:a16="http://schemas.microsoft.com/office/drawing/2014/main" id="{56CC5693-5C0E-4A0D-BCC3-DA29DDADA6F9}"/>
              </a:ext>
            </a:extLst>
          </p:cNvPr>
          <p:cNvCxnSpPr>
            <a:cxnSpLocks/>
          </p:cNvCxnSpPr>
          <p:nvPr/>
        </p:nvCxnSpPr>
        <p:spPr>
          <a:xfrm>
            <a:off x="5375470" y="3426333"/>
            <a:ext cx="46546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0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2579705" y="1435639"/>
            <a:ext cx="4229101" cy="1574801"/>
          </a:xfrm>
          <a:custGeom>
            <a:avLst/>
            <a:gdLst/>
            <a:ahLst/>
            <a:cxnLst/>
            <a:rect l="0" t="0" r="0" b="0"/>
            <a:pathLst>
              <a:path w="4229101" h="1574801">
                <a:moveTo>
                  <a:pt x="0" y="1574800"/>
                </a:moveTo>
                <a:lnTo>
                  <a:pt x="951611" y="0"/>
                </a:lnTo>
                <a:lnTo>
                  <a:pt x="4229100" y="0"/>
                </a:lnTo>
                <a:lnTo>
                  <a:pt x="3277489" y="15748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p:cNvCxnSpPr>
            <a:cxnSpLocks/>
          </p:cNvCxnSpPr>
          <p:nvPr/>
        </p:nvCxnSpPr>
        <p:spPr>
          <a:xfrm>
            <a:off x="3546705" y="1485019"/>
            <a:ext cx="0" cy="1525421"/>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84600" y="3048703"/>
            <a:ext cx="1295400" cy="323165"/>
          </a:xfrm>
          <a:prstGeom prst="rect">
            <a:avLst/>
          </a:prstGeom>
          <a:noFill/>
        </p:spPr>
        <p:txBody>
          <a:bodyPr vert="horz" rtlCol="0">
            <a:spAutoFit/>
          </a:bodyPr>
          <a:lstStyle/>
          <a:p>
            <a:r>
              <a:rPr lang="en-CA" sz="1500" dirty="0">
                <a:solidFill>
                  <a:srgbClr val="000000"/>
                </a:solidFill>
              </a:rPr>
              <a:t>Base/la base</a:t>
            </a:r>
          </a:p>
        </p:txBody>
      </p:sp>
      <p:sp>
        <p:nvSpPr>
          <p:cNvPr id="5" name="TextBox 4"/>
          <p:cNvSpPr txBox="1"/>
          <p:nvPr/>
        </p:nvSpPr>
        <p:spPr>
          <a:xfrm>
            <a:off x="4432300" y="2067875"/>
            <a:ext cx="1397000" cy="307777"/>
          </a:xfrm>
          <a:prstGeom prst="rect">
            <a:avLst/>
          </a:prstGeom>
          <a:noFill/>
        </p:spPr>
        <p:txBody>
          <a:bodyPr vert="horz" rtlCol="0">
            <a:spAutoFit/>
          </a:bodyPr>
          <a:lstStyle/>
          <a:p>
            <a:r>
              <a:rPr lang="en-CA" sz="1400" dirty="0">
                <a:solidFill>
                  <a:srgbClr val="000000"/>
                </a:solidFill>
              </a:rPr>
              <a:t>Height/</a:t>
            </a:r>
            <a:r>
              <a:rPr lang="en-CA" sz="1400" dirty="0" err="1">
                <a:solidFill>
                  <a:srgbClr val="000000"/>
                </a:solidFill>
              </a:rPr>
              <a:t>l’hauteur</a:t>
            </a:r>
            <a:endParaRPr lang="en-CA" sz="1400" dirty="0">
              <a:solidFill>
                <a:srgbClr val="000000"/>
              </a:solidFill>
            </a:endParaRPr>
          </a:p>
        </p:txBody>
      </p:sp>
      <p:sp>
        <p:nvSpPr>
          <p:cNvPr id="6" name="TextBox 5"/>
          <p:cNvSpPr txBox="1"/>
          <p:nvPr/>
        </p:nvSpPr>
        <p:spPr>
          <a:xfrm>
            <a:off x="686882" y="4198807"/>
            <a:ext cx="9017000" cy="923330"/>
          </a:xfrm>
          <a:prstGeom prst="rect">
            <a:avLst/>
          </a:prstGeom>
          <a:noFill/>
        </p:spPr>
        <p:txBody>
          <a:bodyPr vert="horz" rtlCol="0">
            <a:spAutoFit/>
          </a:bodyPr>
          <a:lstStyle/>
          <a:p>
            <a:r>
              <a:rPr lang="en-US" dirty="0">
                <a:solidFill>
                  <a:srgbClr val="000000"/>
                </a:solidFill>
              </a:rPr>
              <a:t>Any side of a parallelogram is </a:t>
            </a:r>
            <a:r>
              <a:rPr lang="en-US" u="sng" dirty="0">
                <a:solidFill>
                  <a:srgbClr val="000000"/>
                </a:solidFill>
              </a:rPr>
              <a:t>a base</a:t>
            </a:r>
            <a:r>
              <a:rPr lang="en-US" dirty="0">
                <a:solidFill>
                  <a:srgbClr val="000000"/>
                </a:solidFill>
              </a:rPr>
              <a:t>.</a:t>
            </a:r>
          </a:p>
          <a:p>
            <a:r>
              <a:rPr lang="en-US" u="sng" dirty="0">
                <a:solidFill>
                  <a:srgbClr val="000000"/>
                </a:solidFill>
              </a:rPr>
              <a:t>The height </a:t>
            </a:r>
            <a:r>
              <a:rPr lang="en-US" dirty="0">
                <a:solidFill>
                  <a:srgbClr val="000000"/>
                </a:solidFill>
              </a:rPr>
              <a:t>of a parallelogram is the length of a line segment which connects the parallel sides and is perpendicular to the base.</a:t>
            </a:r>
            <a:endParaRPr lang="en-CA" sz="1400" dirty="0">
              <a:solidFill>
                <a:srgbClr val="000000"/>
              </a:solidFill>
            </a:endParaRPr>
          </a:p>
        </p:txBody>
      </p:sp>
      <p:cxnSp>
        <p:nvCxnSpPr>
          <p:cNvPr id="8" name="Straight Connector 7">
            <a:extLst>
              <a:ext uri="{FF2B5EF4-FFF2-40B4-BE49-F238E27FC236}">
                <a16:creationId xmlns:a16="http://schemas.microsoft.com/office/drawing/2014/main" id="{85662505-705E-4B20-88A5-3D1B52657E9C}"/>
              </a:ext>
            </a:extLst>
          </p:cNvPr>
          <p:cNvCxnSpPr>
            <a:cxnSpLocks/>
          </p:cNvCxnSpPr>
          <p:nvPr/>
        </p:nvCxnSpPr>
        <p:spPr>
          <a:xfrm>
            <a:off x="687308" y="5528510"/>
            <a:ext cx="906000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14FE38-D785-4D00-8717-C3813FAF6C56}"/>
              </a:ext>
            </a:extLst>
          </p:cNvPr>
          <p:cNvSpPr txBox="1"/>
          <p:nvPr/>
        </p:nvSpPr>
        <p:spPr>
          <a:xfrm>
            <a:off x="686882" y="5728357"/>
            <a:ext cx="9060006" cy="923330"/>
          </a:xfrm>
          <a:prstGeom prst="rect">
            <a:avLst/>
          </a:prstGeom>
          <a:noFill/>
        </p:spPr>
        <p:txBody>
          <a:bodyPr wrap="square">
            <a:spAutoFit/>
          </a:bodyPr>
          <a:lstStyle/>
          <a:p>
            <a:r>
              <a:rPr lang="fr-FR" sz="1800" dirty="0">
                <a:solidFill>
                  <a:srgbClr val="000000"/>
                </a:solidFill>
              </a:rPr>
              <a:t>Tout côté d`un parallélogramme est </a:t>
            </a:r>
            <a:r>
              <a:rPr lang="fr-FR" sz="1800" u="sng" dirty="0">
                <a:solidFill>
                  <a:srgbClr val="000000"/>
                </a:solidFill>
              </a:rPr>
              <a:t>une base</a:t>
            </a:r>
            <a:r>
              <a:rPr lang="fr-FR" sz="1800" dirty="0">
                <a:solidFill>
                  <a:srgbClr val="000000"/>
                </a:solidFill>
              </a:rPr>
              <a:t>.</a:t>
            </a:r>
          </a:p>
          <a:p>
            <a:r>
              <a:rPr lang="en-CA" sz="1800" u="sng" dirty="0" err="1">
                <a:solidFill>
                  <a:srgbClr val="000000"/>
                </a:solidFill>
              </a:rPr>
              <a:t>L’hauteur</a:t>
            </a:r>
            <a:r>
              <a:rPr lang="fr-FR" sz="1800" u="sng" dirty="0">
                <a:solidFill>
                  <a:srgbClr val="000000"/>
                </a:solidFill>
              </a:rPr>
              <a:t> </a:t>
            </a:r>
            <a:r>
              <a:rPr lang="fr-FR" sz="1800" dirty="0">
                <a:solidFill>
                  <a:srgbClr val="000000"/>
                </a:solidFill>
              </a:rPr>
              <a:t>d`un parallélogramme est la </a:t>
            </a:r>
            <a:r>
              <a:rPr lang="fr-FR" sz="1800" dirty="0" err="1">
                <a:solidFill>
                  <a:srgbClr val="000000"/>
                </a:solidFill>
              </a:rPr>
              <a:t>longeur</a:t>
            </a:r>
            <a:r>
              <a:rPr lang="fr-FR" sz="1800" dirty="0">
                <a:solidFill>
                  <a:srgbClr val="000000"/>
                </a:solidFill>
              </a:rPr>
              <a:t> d`un segment de droite qui relie les côtés parallèles et qui sont perpendiculaire à la base. </a:t>
            </a:r>
            <a:endParaRPr lang="en-CA" sz="1800" dirty="0">
              <a:solidFill>
                <a:srgbClr val="000000"/>
              </a:solidFill>
            </a:endParaRPr>
          </a:p>
        </p:txBody>
      </p:sp>
    </p:spTree>
    <p:extLst>
      <p:ext uri="{BB962C8B-B14F-4D97-AF65-F5344CB8AC3E}">
        <p14:creationId xmlns:p14="http://schemas.microsoft.com/office/powerpoint/2010/main" val="237243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1163" y="4873161"/>
            <a:ext cx="8737600" cy="969496"/>
          </a:xfrm>
          <a:prstGeom prst="rect">
            <a:avLst/>
          </a:prstGeom>
          <a:noFill/>
        </p:spPr>
        <p:txBody>
          <a:bodyPr vert="horz" rtlCol="0">
            <a:spAutoFit/>
          </a:bodyPr>
          <a:lstStyle/>
          <a:p>
            <a:r>
              <a:rPr lang="en-US" sz="1900" dirty="0">
                <a:solidFill>
                  <a:srgbClr val="000000"/>
                </a:solidFill>
              </a:rPr>
              <a:t>NOTE: to calculate the area of ​​a parallelogram,</a:t>
            </a:r>
          </a:p>
          <a:p>
            <a:r>
              <a:rPr lang="en-US" sz="1900" dirty="0">
                <a:solidFill>
                  <a:srgbClr val="000000"/>
                </a:solidFill>
              </a:rPr>
              <a:t>multiply the base by the height. </a:t>
            </a:r>
          </a:p>
          <a:p>
            <a:r>
              <a:rPr lang="en-US" sz="1900" b="1" dirty="0">
                <a:solidFill>
                  <a:srgbClr val="000000"/>
                </a:solidFill>
              </a:rPr>
              <a:t>(A = </a:t>
            </a:r>
            <a:r>
              <a:rPr lang="en-US" sz="1900" b="1" dirty="0" err="1">
                <a:solidFill>
                  <a:srgbClr val="000000"/>
                </a:solidFill>
              </a:rPr>
              <a:t>bh</a:t>
            </a:r>
            <a:r>
              <a:rPr lang="en-US" sz="1900" b="1" dirty="0">
                <a:solidFill>
                  <a:srgbClr val="000000"/>
                </a:solidFill>
              </a:rPr>
              <a:t>) or A = b x h</a:t>
            </a:r>
            <a:endParaRPr lang="en-CA" sz="1900" b="1" dirty="0">
              <a:solidFill>
                <a:srgbClr val="000000"/>
              </a:solidFill>
            </a:endParaRPr>
          </a:p>
        </p:txBody>
      </p:sp>
      <p:grpSp>
        <p:nvGrpSpPr>
          <p:cNvPr id="45" name="Group 44"/>
          <p:cNvGrpSpPr/>
          <p:nvPr/>
        </p:nvGrpSpPr>
        <p:grpSpPr>
          <a:xfrm>
            <a:off x="342900" y="304800"/>
            <a:ext cx="4436238" cy="4431666"/>
            <a:chOff x="342900" y="304800"/>
            <a:chExt cx="4436238" cy="4431666"/>
          </a:xfrm>
        </p:grpSpPr>
        <p:sp>
          <p:nvSpPr>
            <p:cNvPr id="3" name="Freeform 2"/>
            <p:cNvSpPr/>
            <p:nvPr/>
          </p:nvSpPr>
          <p:spPr>
            <a:xfrm>
              <a:off x="342900" y="3147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342900" y="3048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58394" y="5262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565531" y="3158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784733" y="3147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1007110" y="3158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223137" y="3147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1445514" y="3158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1668145" y="3169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1888490" y="3158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2109724" y="3178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2324481" y="3158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548382" y="3169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2770759" y="3169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2991104" y="3169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212592" y="3178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427349" y="3158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3650869" y="3169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3873246" y="3178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4093591" y="3169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4313936" y="3169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4529963" y="3169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4747006" y="3135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355981" y="7475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357124" y="9669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355092" y="11826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59537" y="22887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357124" y="20695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357124" y="18481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359537" y="16268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358394" y="14074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355981" y="25067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355092" y="27283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353949" y="29498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355092" y="31690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353949" y="33849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357124" y="44864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357124" y="42703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353949" y="40500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355092" y="3828796"/>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355092" y="3609721"/>
              <a:ext cx="4409441" cy="24131"/>
            </a:xfrm>
            <a:custGeom>
              <a:avLst/>
              <a:gdLst/>
              <a:ahLst/>
              <a:cxnLst/>
              <a:rect l="0" t="0" r="0" b="0"/>
              <a:pathLst>
                <a:path w="4409441" h="24131">
                  <a:moveTo>
                    <a:pt x="0" y="0"/>
                  </a:moveTo>
                  <a:lnTo>
                    <a:pt x="4409440" y="0"/>
                  </a:lnTo>
                  <a:lnTo>
                    <a:pt x="4409440" y="24130"/>
                  </a:lnTo>
                  <a:lnTo>
                    <a:pt x="0" y="24130"/>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342900" y="47099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alpha val="50980"/>
              </a:srgbClr>
            </a:solidFill>
            <a:ln w="0" cap="flat" cmpd="sng" algn="ctr">
              <a:solidFill>
                <a:srgbClr val="8C8CFF">
                  <a:alpha val="5098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2" name="Group 51"/>
          <p:cNvGrpSpPr/>
          <p:nvPr/>
        </p:nvGrpSpPr>
        <p:grpSpPr>
          <a:xfrm>
            <a:off x="570103" y="989076"/>
            <a:ext cx="1731899" cy="861187"/>
            <a:chOff x="570103" y="989076"/>
            <a:chExt cx="1731899" cy="861187"/>
          </a:xfrm>
        </p:grpSpPr>
        <p:grpSp>
          <p:nvGrpSpPr>
            <p:cNvPr id="50" name="Group 49"/>
            <p:cNvGrpSpPr/>
            <p:nvPr/>
          </p:nvGrpSpPr>
          <p:grpSpPr>
            <a:xfrm>
              <a:off x="570103" y="989076"/>
              <a:ext cx="1731899" cy="861187"/>
              <a:chOff x="570103" y="989076"/>
              <a:chExt cx="1731899" cy="861187"/>
            </a:xfrm>
          </p:grpSpPr>
          <p:cxnSp>
            <p:nvCxnSpPr>
              <p:cNvPr id="46" name="Straight Connector 45"/>
              <p:cNvCxnSpPr/>
              <p:nvPr/>
            </p:nvCxnSpPr>
            <p:spPr>
              <a:xfrm>
                <a:off x="1005840" y="989076"/>
                <a:ext cx="129616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888109" y="999744"/>
                <a:ext cx="413893" cy="82931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0103" y="1850263"/>
                <a:ext cx="129616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1025" y="999744"/>
                <a:ext cx="413893" cy="82931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990600" y="1003300"/>
              <a:ext cx="0" cy="8128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a:off x="3670300" y="977900"/>
            <a:ext cx="406400" cy="863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819400" y="977900"/>
            <a:ext cx="1244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781300" y="1841500"/>
            <a:ext cx="863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68600" y="1003300"/>
            <a:ext cx="0" cy="8001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089400" y="965200"/>
            <a:ext cx="0" cy="8890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670300" y="1854200"/>
            <a:ext cx="431800" cy="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84937" y="452597"/>
            <a:ext cx="1803400" cy="307777"/>
          </a:xfrm>
          <a:prstGeom prst="rect">
            <a:avLst/>
          </a:prstGeom>
          <a:noFill/>
        </p:spPr>
        <p:txBody>
          <a:bodyPr vert="horz" rtlCol="0">
            <a:spAutoFit/>
          </a:bodyPr>
          <a:lstStyle/>
          <a:p>
            <a:r>
              <a:rPr lang="en-CA" sz="1400" dirty="0">
                <a:solidFill>
                  <a:srgbClr val="000000"/>
                </a:solidFill>
              </a:rPr>
              <a:t>parallelogram</a:t>
            </a:r>
          </a:p>
        </p:txBody>
      </p:sp>
      <p:sp>
        <p:nvSpPr>
          <p:cNvPr id="60" name="TextBox 59"/>
          <p:cNvSpPr txBox="1"/>
          <p:nvPr/>
        </p:nvSpPr>
        <p:spPr>
          <a:xfrm>
            <a:off x="2844800" y="482600"/>
            <a:ext cx="1219200" cy="307777"/>
          </a:xfrm>
          <a:prstGeom prst="rect">
            <a:avLst/>
          </a:prstGeom>
          <a:noFill/>
        </p:spPr>
        <p:txBody>
          <a:bodyPr vert="horz" rtlCol="0">
            <a:spAutoFit/>
          </a:bodyPr>
          <a:lstStyle/>
          <a:p>
            <a:r>
              <a:rPr lang="en-CA" sz="1400" dirty="0">
                <a:solidFill>
                  <a:srgbClr val="000000"/>
                </a:solidFill>
              </a:rPr>
              <a:t>rectangle</a:t>
            </a:r>
          </a:p>
        </p:txBody>
      </p:sp>
      <p:grpSp>
        <p:nvGrpSpPr>
          <p:cNvPr id="68" name="Group 67"/>
          <p:cNvGrpSpPr/>
          <p:nvPr/>
        </p:nvGrpSpPr>
        <p:grpSpPr>
          <a:xfrm>
            <a:off x="582803" y="2970276"/>
            <a:ext cx="1731899" cy="861187"/>
            <a:chOff x="582803" y="2970276"/>
            <a:chExt cx="1731899" cy="861187"/>
          </a:xfrm>
        </p:grpSpPr>
        <p:grpSp>
          <p:nvGrpSpPr>
            <p:cNvPr id="66" name="Group 65"/>
            <p:cNvGrpSpPr/>
            <p:nvPr/>
          </p:nvGrpSpPr>
          <p:grpSpPr>
            <a:xfrm>
              <a:off x="582803" y="2970276"/>
              <a:ext cx="1731899" cy="861187"/>
              <a:chOff x="582803" y="2970276"/>
              <a:chExt cx="1731899" cy="861187"/>
            </a:xfrm>
          </p:grpSpPr>
          <p:cxnSp>
            <p:nvCxnSpPr>
              <p:cNvPr id="62" name="Straight Connector 61"/>
              <p:cNvCxnSpPr/>
              <p:nvPr/>
            </p:nvCxnSpPr>
            <p:spPr>
              <a:xfrm>
                <a:off x="1018540" y="2970276"/>
                <a:ext cx="129616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900809" y="2980944"/>
                <a:ext cx="413893" cy="82931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2803" y="3831463"/>
                <a:ext cx="129616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93725" y="2980944"/>
                <a:ext cx="413893" cy="82931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1003300" y="2984500"/>
              <a:ext cx="0" cy="81280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69" name="Freeform 68"/>
          <p:cNvSpPr/>
          <p:nvPr/>
        </p:nvSpPr>
        <p:spPr>
          <a:xfrm>
            <a:off x="1003300" y="3670300"/>
            <a:ext cx="139701" cy="152401"/>
          </a:xfrm>
          <a:custGeom>
            <a:avLst/>
            <a:gdLst/>
            <a:ahLst/>
            <a:cxnLst/>
            <a:rect l="0" t="0" r="0" b="0"/>
            <a:pathLst>
              <a:path w="139701" h="152401">
                <a:moveTo>
                  <a:pt x="0" y="0"/>
                </a:moveTo>
                <a:lnTo>
                  <a:pt x="139700" y="0"/>
                </a:lnTo>
                <a:lnTo>
                  <a:pt x="139700" y="152400"/>
                </a:lnTo>
                <a:lnTo>
                  <a:pt x="0" y="1524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Freeform 69"/>
          <p:cNvSpPr/>
          <p:nvPr/>
        </p:nvSpPr>
        <p:spPr>
          <a:xfrm>
            <a:off x="2794000" y="2971800"/>
            <a:ext cx="1295401" cy="863601"/>
          </a:xfrm>
          <a:custGeom>
            <a:avLst/>
            <a:gdLst/>
            <a:ahLst/>
            <a:cxnLst/>
            <a:rect l="0" t="0" r="0" b="0"/>
            <a:pathLst>
              <a:path w="1295401" h="863601">
                <a:moveTo>
                  <a:pt x="0" y="0"/>
                </a:moveTo>
                <a:lnTo>
                  <a:pt x="1295400" y="0"/>
                </a:lnTo>
                <a:lnTo>
                  <a:pt x="1295400" y="863600"/>
                </a:lnTo>
                <a:lnTo>
                  <a:pt x="0" y="8636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TextBox 70"/>
          <p:cNvSpPr txBox="1"/>
          <p:nvPr/>
        </p:nvSpPr>
        <p:spPr>
          <a:xfrm>
            <a:off x="1054100" y="3886200"/>
            <a:ext cx="635000" cy="323165"/>
          </a:xfrm>
          <a:prstGeom prst="rect">
            <a:avLst/>
          </a:prstGeom>
          <a:noFill/>
        </p:spPr>
        <p:txBody>
          <a:bodyPr vert="horz" rtlCol="0">
            <a:spAutoFit/>
          </a:bodyPr>
          <a:lstStyle/>
          <a:p>
            <a:r>
              <a:rPr lang="en-CA" sz="1500">
                <a:solidFill>
                  <a:srgbClr val="000000"/>
                </a:solidFill>
                <a:latin typeface="Times New Roman - 26"/>
              </a:rPr>
              <a:t>b</a:t>
            </a:r>
          </a:p>
        </p:txBody>
      </p:sp>
      <p:sp>
        <p:nvSpPr>
          <p:cNvPr id="72" name="TextBox 71"/>
          <p:cNvSpPr txBox="1"/>
          <p:nvPr/>
        </p:nvSpPr>
        <p:spPr>
          <a:xfrm>
            <a:off x="3289300" y="3898900"/>
            <a:ext cx="635000" cy="323165"/>
          </a:xfrm>
          <a:prstGeom prst="rect">
            <a:avLst/>
          </a:prstGeom>
          <a:noFill/>
        </p:spPr>
        <p:txBody>
          <a:bodyPr vert="horz" rtlCol="0">
            <a:spAutoFit/>
          </a:bodyPr>
          <a:lstStyle/>
          <a:p>
            <a:r>
              <a:rPr lang="en-CA" sz="1500">
                <a:solidFill>
                  <a:srgbClr val="000000"/>
                </a:solidFill>
                <a:latin typeface="Times New Roman - 26"/>
              </a:rPr>
              <a:t>b</a:t>
            </a:r>
          </a:p>
        </p:txBody>
      </p:sp>
      <p:sp>
        <p:nvSpPr>
          <p:cNvPr id="73" name="TextBox 72"/>
          <p:cNvSpPr txBox="1"/>
          <p:nvPr/>
        </p:nvSpPr>
        <p:spPr>
          <a:xfrm>
            <a:off x="4076700" y="3213100"/>
            <a:ext cx="609600" cy="323165"/>
          </a:xfrm>
          <a:prstGeom prst="rect">
            <a:avLst/>
          </a:prstGeom>
          <a:noFill/>
        </p:spPr>
        <p:txBody>
          <a:bodyPr vert="horz" rtlCol="0">
            <a:spAutoFit/>
          </a:bodyPr>
          <a:lstStyle/>
          <a:p>
            <a:r>
              <a:rPr lang="en-CA" sz="1500">
                <a:solidFill>
                  <a:srgbClr val="000000"/>
                </a:solidFill>
                <a:latin typeface="Times New Roman - 25"/>
              </a:rPr>
              <a:t>h</a:t>
            </a:r>
          </a:p>
        </p:txBody>
      </p:sp>
      <p:sp>
        <p:nvSpPr>
          <p:cNvPr id="74" name="TextBox 73"/>
          <p:cNvSpPr txBox="1"/>
          <p:nvPr/>
        </p:nvSpPr>
        <p:spPr>
          <a:xfrm>
            <a:off x="1016000" y="3162300"/>
            <a:ext cx="609600" cy="323165"/>
          </a:xfrm>
          <a:prstGeom prst="rect">
            <a:avLst/>
          </a:prstGeom>
          <a:noFill/>
        </p:spPr>
        <p:txBody>
          <a:bodyPr vert="horz" rtlCol="0">
            <a:spAutoFit/>
          </a:bodyPr>
          <a:lstStyle/>
          <a:p>
            <a:r>
              <a:rPr lang="en-CA" sz="1500">
                <a:solidFill>
                  <a:srgbClr val="000000"/>
                </a:solidFill>
                <a:latin typeface="Times New Roman - 25"/>
              </a:rPr>
              <a:t>h</a:t>
            </a:r>
          </a:p>
        </p:txBody>
      </p:sp>
      <p:sp>
        <p:nvSpPr>
          <p:cNvPr id="75" name="Rectangle 74"/>
          <p:cNvSpPr/>
          <p:nvPr/>
        </p:nvSpPr>
        <p:spPr>
          <a:xfrm>
            <a:off x="5227970" y="276583"/>
            <a:ext cx="4867766" cy="2862322"/>
          </a:xfrm>
          <a:prstGeom prst="rect">
            <a:avLst/>
          </a:prstGeom>
        </p:spPr>
        <p:txBody>
          <a:bodyPr wrap="square">
            <a:spAutoFit/>
          </a:bodyPr>
          <a:lstStyle/>
          <a:p>
            <a:r>
              <a:rPr lang="en-US" b="1" dirty="0"/>
              <a:t>Do not forget that rectangles and squares</a:t>
            </a:r>
          </a:p>
          <a:p>
            <a:r>
              <a:rPr lang="en-US" b="1" dirty="0"/>
              <a:t>are parallelograms</a:t>
            </a:r>
            <a:r>
              <a:rPr lang="en-US" dirty="0"/>
              <a:t>!</a:t>
            </a:r>
          </a:p>
          <a:p>
            <a:endParaRPr lang="en-US" dirty="0"/>
          </a:p>
          <a:p>
            <a:r>
              <a:rPr lang="en-US" dirty="0"/>
              <a:t>When a parallelogram is not a rectangle, you can "cut" it and move the pieces to form a rectangle.</a:t>
            </a:r>
          </a:p>
          <a:p>
            <a:endParaRPr lang="en-US" dirty="0"/>
          </a:p>
          <a:p>
            <a:r>
              <a:rPr lang="en-US" dirty="0"/>
              <a:t>This parallelogram and this rectangle have the same area because the base and the height are the same. You know that you have to multiply the base by the height to find the area of ​​a rectangle.</a:t>
            </a:r>
            <a:endParaRPr lang="en-CA" dirty="0"/>
          </a:p>
        </p:txBody>
      </p:sp>
      <p:cxnSp>
        <p:nvCxnSpPr>
          <p:cNvPr id="76" name="Straight Connector 75">
            <a:extLst>
              <a:ext uri="{FF2B5EF4-FFF2-40B4-BE49-F238E27FC236}">
                <a16:creationId xmlns:a16="http://schemas.microsoft.com/office/drawing/2014/main" id="{4DFDA0DB-3AB4-4232-8B5F-6FFAA315E024}"/>
              </a:ext>
            </a:extLst>
          </p:cNvPr>
          <p:cNvCxnSpPr>
            <a:cxnSpLocks/>
          </p:cNvCxnSpPr>
          <p:nvPr/>
        </p:nvCxnSpPr>
        <p:spPr>
          <a:xfrm>
            <a:off x="5227970" y="3472227"/>
            <a:ext cx="46546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2D0DBA6-2DE3-4E11-BE3F-4D467E89A237}"/>
              </a:ext>
            </a:extLst>
          </p:cNvPr>
          <p:cNvSpPr txBox="1"/>
          <p:nvPr/>
        </p:nvSpPr>
        <p:spPr>
          <a:xfrm>
            <a:off x="5220590" y="3670300"/>
            <a:ext cx="5081046" cy="3139321"/>
          </a:xfrm>
          <a:prstGeom prst="rect">
            <a:avLst/>
          </a:prstGeom>
          <a:noFill/>
        </p:spPr>
        <p:txBody>
          <a:bodyPr wrap="square">
            <a:spAutoFit/>
          </a:bodyPr>
          <a:lstStyle/>
          <a:p>
            <a:r>
              <a:rPr lang="fr-FR" sz="1800" b="1" dirty="0">
                <a:solidFill>
                  <a:srgbClr val="000000"/>
                </a:solidFill>
              </a:rPr>
              <a:t>N`oublies pas que les rectangles et les carrés</a:t>
            </a:r>
          </a:p>
          <a:p>
            <a:r>
              <a:rPr lang="en-CA" sz="1800" b="1" dirty="0" err="1">
                <a:solidFill>
                  <a:srgbClr val="000000"/>
                </a:solidFill>
              </a:rPr>
              <a:t>sont</a:t>
            </a:r>
            <a:r>
              <a:rPr lang="en-CA" sz="1800" b="1" dirty="0">
                <a:solidFill>
                  <a:srgbClr val="000000"/>
                </a:solidFill>
              </a:rPr>
              <a:t> des </a:t>
            </a:r>
            <a:r>
              <a:rPr lang="en-CA" sz="1800" b="1" dirty="0" err="1">
                <a:solidFill>
                  <a:srgbClr val="000000"/>
                </a:solidFill>
              </a:rPr>
              <a:t>parallélogrammes</a:t>
            </a:r>
            <a:r>
              <a:rPr lang="en-CA" sz="1800" b="1" dirty="0">
                <a:solidFill>
                  <a:srgbClr val="000000"/>
                </a:solidFill>
              </a:rPr>
              <a:t>!</a:t>
            </a:r>
          </a:p>
          <a:p>
            <a:endParaRPr lang="en-CA" sz="1800" dirty="0">
              <a:solidFill>
                <a:srgbClr val="000000"/>
              </a:solidFill>
            </a:endParaRPr>
          </a:p>
          <a:p>
            <a:r>
              <a:rPr lang="fr-FR" sz="1800" dirty="0">
                <a:solidFill>
                  <a:srgbClr val="000000"/>
                </a:solidFill>
              </a:rPr>
              <a:t>Quand un parallélogramme n`est pas un rectangle,</a:t>
            </a:r>
          </a:p>
          <a:p>
            <a:r>
              <a:rPr lang="fr-FR" sz="1800" dirty="0">
                <a:solidFill>
                  <a:srgbClr val="000000"/>
                </a:solidFill>
              </a:rPr>
              <a:t>tu peux le "couper" et déplacer les morceaux pour </a:t>
            </a:r>
          </a:p>
          <a:p>
            <a:r>
              <a:rPr lang="en-CA" sz="1800" dirty="0">
                <a:solidFill>
                  <a:srgbClr val="000000"/>
                </a:solidFill>
              </a:rPr>
              <a:t>former un rectangle. </a:t>
            </a:r>
          </a:p>
          <a:p>
            <a:endParaRPr lang="en-CA" sz="1800" dirty="0">
              <a:solidFill>
                <a:srgbClr val="000000"/>
              </a:solidFill>
            </a:endParaRPr>
          </a:p>
          <a:p>
            <a:r>
              <a:rPr lang="fr-FR" sz="1800" dirty="0">
                <a:solidFill>
                  <a:srgbClr val="000000"/>
                </a:solidFill>
              </a:rPr>
              <a:t>Ce parallélogramme et ce rectangle ont la même</a:t>
            </a:r>
          </a:p>
          <a:p>
            <a:r>
              <a:rPr lang="fr-FR" sz="1800" dirty="0">
                <a:solidFill>
                  <a:srgbClr val="000000"/>
                </a:solidFill>
              </a:rPr>
              <a:t>aire parce que la base et l`hauteur sont identiques.</a:t>
            </a:r>
          </a:p>
          <a:p>
            <a:r>
              <a:rPr lang="fr-FR" sz="1800" dirty="0">
                <a:solidFill>
                  <a:srgbClr val="000000"/>
                </a:solidFill>
              </a:rPr>
              <a:t>Tu sais qu`il faut multiplier la base par l`hauteur</a:t>
            </a:r>
          </a:p>
          <a:p>
            <a:r>
              <a:rPr lang="fr-FR" sz="1800" dirty="0">
                <a:solidFill>
                  <a:srgbClr val="000000"/>
                </a:solidFill>
              </a:rPr>
              <a:t>pour trouver l`aire d`un rectangle...</a:t>
            </a:r>
            <a:endParaRPr lang="en-CA" sz="1800" dirty="0">
              <a:solidFill>
                <a:srgbClr val="000000"/>
              </a:solidFill>
            </a:endParaRPr>
          </a:p>
        </p:txBody>
      </p:sp>
      <p:sp>
        <p:nvSpPr>
          <p:cNvPr id="79" name="TextBox 78">
            <a:extLst>
              <a:ext uri="{FF2B5EF4-FFF2-40B4-BE49-F238E27FC236}">
                <a16:creationId xmlns:a16="http://schemas.microsoft.com/office/drawing/2014/main" id="{1FB069D0-EC89-4939-B44E-C5D1BD18BFE8}"/>
              </a:ext>
            </a:extLst>
          </p:cNvPr>
          <p:cNvSpPr txBox="1"/>
          <p:nvPr/>
        </p:nvSpPr>
        <p:spPr>
          <a:xfrm>
            <a:off x="205426" y="6305228"/>
            <a:ext cx="5151748" cy="646331"/>
          </a:xfrm>
          <a:prstGeom prst="rect">
            <a:avLst/>
          </a:prstGeom>
          <a:noFill/>
        </p:spPr>
        <p:txBody>
          <a:bodyPr wrap="square">
            <a:spAutoFit/>
          </a:bodyPr>
          <a:lstStyle/>
          <a:p>
            <a:r>
              <a:rPr lang="fr-FR" dirty="0">
                <a:solidFill>
                  <a:srgbClr val="000000"/>
                </a:solidFill>
              </a:rPr>
              <a:t>NOTE:</a:t>
            </a:r>
            <a:r>
              <a:rPr lang="fr-FR" sz="1800" dirty="0">
                <a:solidFill>
                  <a:srgbClr val="000000"/>
                </a:solidFill>
              </a:rPr>
              <a:t> pour calculer l`aire d`un parallélogramme,</a:t>
            </a:r>
          </a:p>
          <a:p>
            <a:r>
              <a:rPr lang="fr-FR" sz="1800" dirty="0">
                <a:solidFill>
                  <a:srgbClr val="000000"/>
                </a:solidFill>
              </a:rPr>
              <a:t>multiplier la base par l`hauteur.  </a:t>
            </a:r>
            <a:r>
              <a:rPr lang="fr-FR" sz="1800" b="1" dirty="0">
                <a:solidFill>
                  <a:srgbClr val="000000"/>
                </a:solidFill>
              </a:rPr>
              <a:t>(A = </a:t>
            </a:r>
            <a:r>
              <a:rPr lang="fr-FR" sz="1800" b="1" dirty="0" err="1">
                <a:solidFill>
                  <a:srgbClr val="000000"/>
                </a:solidFill>
              </a:rPr>
              <a:t>bh</a:t>
            </a:r>
            <a:r>
              <a:rPr lang="fr-FR" sz="1800" b="1" dirty="0">
                <a:solidFill>
                  <a:srgbClr val="000000"/>
                </a:solidFill>
              </a:rPr>
              <a:t>)</a:t>
            </a:r>
            <a:endParaRPr lang="en-CA" sz="1800" b="1" dirty="0">
              <a:solidFill>
                <a:srgbClr val="000000"/>
              </a:solidFill>
            </a:endParaRPr>
          </a:p>
        </p:txBody>
      </p:sp>
      <p:cxnSp>
        <p:nvCxnSpPr>
          <p:cNvPr id="80" name="Straight Connector 79">
            <a:extLst>
              <a:ext uri="{FF2B5EF4-FFF2-40B4-BE49-F238E27FC236}">
                <a16:creationId xmlns:a16="http://schemas.microsoft.com/office/drawing/2014/main" id="{2AE77FCA-674E-4EBF-9C24-82AB846E2B8F}"/>
              </a:ext>
            </a:extLst>
          </p:cNvPr>
          <p:cNvCxnSpPr>
            <a:cxnSpLocks/>
          </p:cNvCxnSpPr>
          <p:nvPr/>
        </p:nvCxnSpPr>
        <p:spPr>
          <a:xfrm>
            <a:off x="160225" y="6075596"/>
            <a:ext cx="46546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62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7351" y="430487"/>
            <a:ext cx="2654300" cy="400110"/>
          </a:xfrm>
          <a:prstGeom prst="rect">
            <a:avLst/>
          </a:prstGeom>
          <a:noFill/>
        </p:spPr>
        <p:txBody>
          <a:bodyPr vert="horz" wrap="square" rtlCol="0">
            <a:spAutoFit/>
          </a:bodyPr>
          <a:lstStyle/>
          <a:p>
            <a:r>
              <a:rPr lang="en-CA" sz="2000" dirty="0">
                <a:solidFill>
                  <a:srgbClr val="000000"/>
                </a:solidFill>
              </a:rPr>
              <a:t>Example</a:t>
            </a:r>
            <a:r>
              <a:rPr lang="en-CA" sz="2000" dirty="0">
                <a:solidFill>
                  <a:srgbClr val="00B050"/>
                </a:solidFill>
              </a:rPr>
              <a:t>/</a:t>
            </a:r>
            <a:r>
              <a:rPr lang="en-CA" sz="2000" dirty="0" err="1">
                <a:solidFill>
                  <a:srgbClr val="000000"/>
                </a:solidFill>
              </a:rPr>
              <a:t>Exemple</a:t>
            </a:r>
            <a:endParaRPr lang="en-CA" sz="2000" dirty="0">
              <a:solidFill>
                <a:srgbClr val="000000"/>
              </a:solidFill>
            </a:endParaRPr>
          </a:p>
        </p:txBody>
      </p:sp>
      <p:grpSp>
        <p:nvGrpSpPr>
          <p:cNvPr id="8" name="Group 7"/>
          <p:cNvGrpSpPr/>
          <p:nvPr/>
        </p:nvGrpSpPr>
        <p:grpSpPr>
          <a:xfrm>
            <a:off x="879181" y="1515936"/>
            <a:ext cx="1952919" cy="2546732"/>
            <a:chOff x="879181" y="1515936"/>
            <a:chExt cx="1952919" cy="2546732"/>
          </a:xfrm>
        </p:grpSpPr>
        <p:sp>
          <p:nvSpPr>
            <p:cNvPr id="3" name="Freeform 2"/>
            <p:cNvSpPr/>
            <p:nvPr/>
          </p:nvSpPr>
          <p:spPr>
            <a:xfrm rot="5400000">
              <a:off x="884809" y="2188464"/>
              <a:ext cx="2546732" cy="1201675"/>
            </a:xfrm>
            <a:custGeom>
              <a:avLst/>
              <a:gdLst/>
              <a:ahLst/>
              <a:cxnLst/>
              <a:rect l="0" t="0" r="0" b="0"/>
              <a:pathLst>
                <a:path w="2546732" h="1201675">
                  <a:moveTo>
                    <a:pt x="0" y="1201674"/>
                  </a:moveTo>
                  <a:lnTo>
                    <a:pt x="573024" y="0"/>
                  </a:lnTo>
                  <a:lnTo>
                    <a:pt x="2546731" y="0"/>
                  </a:lnTo>
                  <a:lnTo>
                    <a:pt x="1973707" y="120167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flipH="1">
              <a:off x="1528191" y="2822702"/>
              <a:ext cx="1202182" cy="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578991" y="2639060"/>
              <a:ext cx="135510" cy="183643"/>
            </a:xfrm>
            <a:custGeom>
              <a:avLst/>
              <a:gdLst/>
              <a:ahLst/>
              <a:cxnLst/>
              <a:rect l="0" t="0" r="0" b="0"/>
              <a:pathLst>
                <a:path w="135510" h="183643">
                  <a:moveTo>
                    <a:pt x="0" y="0"/>
                  </a:moveTo>
                  <a:lnTo>
                    <a:pt x="135509" y="0"/>
                  </a:lnTo>
                  <a:lnTo>
                    <a:pt x="135509" y="183642"/>
                  </a:lnTo>
                  <a:lnTo>
                    <a:pt x="0" y="18364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879181" y="2030819"/>
              <a:ext cx="914400" cy="307777"/>
            </a:xfrm>
            <a:prstGeom prst="rect">
              <a:avLst/>
            </a:prstGeom>
            <a:noFill/>
          </p:spPr>
          <p:txBody>
            <a:bodyPr vert="horz" rtlCol="0">
              <a:spAutoFit/>
            </a:bodyPr>
            <a:lstStyle/>
            <a:p>
              <a:r>
                <a:rPr lang="en-CA" sz="1400" dirty="0">
                  <a:solidFill>
                    <a:srgbClr val="000000"/>
                  </a:solidFill>
                </a:rPr>
                <a:t>7 cm</a:t>
              </a:r>
            </a:p>
          </p:txBody>
        </p:sp>
        <p:sp>
          <p:nvSpPr>
            <p:cNvPr id="7" name="TextBox 6"/>
            <p:cNvSpPr txBox="1"/>
            <p:nvPr/>
          </p:nvSpPr>
          <p:spPr>
            <a:xfrm>
              <a:off x="1917700" y="2425700"/>
              <a:ext cx="914400" cy="338554"/>
            </a:xfrm>
            <a:prstGeom prst="rect">
              <a:avLst/>
            </a:prstGeom>
            <a:noFill/>
          </p:spPr>
          <p:txBody>
            <a:bodyPr vert="horz" rtlCol="0">
              <a:spAutoFit/>
            </a:bodyPr>
            <a:lstStyle/>
            <a:p>
              <a:r>
                <a:rPr lang="en-CA" sz="1600" dirty="0">
                  <a:solidFill>
                    <a:srgbClr val="000000"/>
                  </a:solidFill>
                </a:rPr>
                <a:t>5 cm</a:t>
              </a:r>
            </a:p>
          </p:txBody>
        </p:sp>
      </p:grpSp>
      <p:sp>
        <p:nvSpPr>
          <p:cNvPr id="9" name="TextBox 8"/>
          <p:cNvSpPr txBox="1"/>
          <p:nvPr/>
        </p:nvSpPr>
        <p:spPr>
          <a:xfrm>
            <a:off x="3797300" y="2108200"/>
            <a:ext cx="2641600" cy="923330"/>
          </a:xfrm>
          <a:prstGeom prst="rect">
            <a:avLst/>
          </a:prstGeom>
          <a:noFill/>
        </p:spPr>
        <p:txBody>
          <a:bodyPr vert="horz" rtlCol="0">
            <a:spAutoFit/>
          </a:bodyPr>
          <a:lstStyle/>
          <a:p>
            <a:r>
              <a:rPr lang="pt-BR" dirty="0">
                <a:solidFill>
                  <a:srgbClr val="000000"/>
                </a:solidFill>
              </a:rPr>
              <a:t>A = bh</a:t>
            </a:r>
          </a:p>
          <a:p>
            <a:r>
              <a:rPr lang="pt-BR" dirty="0">
                <a:solidFill>
                  <a:srgbClr val="000000"/>
                </a:solidFill>
              </a:rPr>
              <a:t>A = 7 cm x 5 cm</a:t>
            </a:r>
          </a:p>
          <a:p>
            <a:r>
              <a:rPr lang="pt-BR" dirty="0">
                <a:solidFill>
                  <a:srgbClr val="000000"/>
                </a:solidFill>
              </a:rPr>
              <a:t>A = 35 </a:t>
            </a:r>
            <a:r>
              <a:rPr lang="pt-BR" b="1" dirty="0">
                <a:solidFill>
                  <a:srgbClr val="000000"/>
                </a:solidFill>
              </a:rPr>
              <a:t>cm²</a:t>
            </a:r>
            <a:endParaRPr lang="en-CA" b="1" baseline="70000" dirty="0">
              <a:solidFill>
                <a:srgbClr val="000000"/>
              </a:solidFill>
            </a:endParaRPr>
          </a:p>
        </p:txBody>
      </p:sp>
      <p:cxnSp>
        <p:nvCxnSpPr>
          <p:cNvPr id="10" name="Straight Connector 9"/>
          <p:cNvCxnSpPr/>
          <p:nvPr/>
        </p:nvCxnSpPr>
        <p:spPr>
          <a:xfrm flipH="1" flipV="1">
            <a:off x="4917126" y="2789301"/>
            <a:ext cx="1409700" cy="393700"/>
          </a:xfrm>
          <a:prstGeom prst="line">
            <a:avLst/>
          </a:prstGeom>
          <a:ln w="381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6826" y="3116543"/>
            <a:ext cx="3708400" cy="1508105"/>
          </a:xfrm>
          <a:prstGeom prst="rect">
            <a:avLst/>
          </a:prstGeom>
          <a:noFill/>
        </p:spPr>
        <p:txBody>
          <a:bodyPr vert="horz" rtlCol="0">
            <a:spAutoFit/>
          </a:bodyPr>
          <a:lstStyle/>
          <a:p>
            <a:r>
              <a:rPr lang="en-US" sz="1600" dirty="0">
                <a:solidFill>
                  <a:srgbClr val="000000"/>
                </a:solidFill>
              </a:rPr>
              <a:t>Do not forget that the units</a:t>
            </a:r>
          </a:p>
          <a:p>
            <a:r>
              <a:rPr lang="en-US" sz="1600" dirty="0">
                <a:solidFill>
                  <a:srgbClr val="000000"/>
                </a:solidFill>
              </a:rPr>
              <a:t>for the area are square!</a:t>
            </a:r>
          </a:p>
          <a:p>
            <a:endParaRPr lang="en-US" sz="1400" dirty="0">
              <a:solidFill>
                <a:srgbClr val="000000"/>
              </a:solidFill>
            </a:endParaRPr>
          </a:p>
          <a:p>
            <a:r>
              <a:rPr lang="fr-FR" sz="1600" dirty="0">
                <a:solidFill>
                  <a:srgbClr val="000000"/>
                </a:solidFill>
              </a:rPr>
              <a:t>N`oublies pas que les unités</a:t>
            </a:r>
          </a:p>
          <a:p>
            <a:r>
              <a:rPr lang="en-CA" sz="1600" dirty="0">
                <a:solidFill>
                  <a:srgbClr val="000000"/>
                </a:solidFill>
              </a:rPr>
              <a:t>pour </a:t>
            </a:r>
            <a:r>
              <a:rPr lang="en-CA" sz="1600" dirty="0" err="1">
                <a:solidFill>
                  <a:srgbClr val="000000"/>
                </a:solidFill>
              </a:rPr>
              <a:t>l`aire</a:t>
            </a:r>
            <a:r>
              <a:rPr lang="en-CA" sz="1600" dirty="0">
                <a:solidFill>
                  <a:srgbClr val="000000"/>
                </a:solidFill>
              </a:rPr>
              <a:t> </a:t>
            </a:r>
            <a:r>
              <a:rPr lang="en-CA" sz="1600" dirty="0" err="1">
                <a:solidFill>
                  <a:srgbClr val="000000"/>
                </a:solidFill>
              </a:rPr>
              <a:t>sont</a:t>
            </a:r>
            <a:r>
              <a:rPr lang="en-CA" sz="1600" dirty="0">
                <a:solidFill>
                  <a:srgbClr val="000000"/>
                </a:solidFill>
              </a:rPr>
              <a:t> </a:t>
            </a:r>
            <a:r>
              <a:rPr lang="en-CA" sz="1600" dirty="0" err="1">
                <a:solidFill>
                  <a:srgbClr val="000000"/>
                </a:solidFill>
              </a:rPr>
              <a:t>carrés</a:t>
            </a:r>
            <a:r>
              <a:rPr lang="en-CA" sz="1600" dirty="0">
                <a:solidFill>
                  <a:srgbClr val="000000"/>
                </a:solidFill>
              </a:rPr>
              <a:t>!</a:t>
            </a:r>
          </a:p>
          <a:p>
            <a:endParaRPr lang="en-CA" sz="1400" dirty="0">
              <a:solidFill>
                <a:srgbClr val="000000"/>
              </a:solidFill>
            </a:endParaRPr>
          </a:p>
        </p:txBody>
      </p:sp>
      <p:cxnSp>
        <p:nvCxnSpPr>
          <p:cNvPr id="12" name="Straight Connector 11">
            <a:extLst>
              <a:ext uri="{FF2B5EF4-FFF2-40B4-BE49-F238E27FC236}">
                <a16:creationId xmlns:a16="http://schemas.microsoft.com/office/drawing/2014/main" id="{9AE403D1-71F8-45C6-AB95-EACB57BA883F}"/>
              </a:ext>
            </a:extLst>
          </p:cNvPr>
          <p:cNvCxnSpPr>
            <a:cxnSpLocks/>
          </p:cNvCxnSpPr>
          <p:nvPr/>
        </p:nvCxnSpPr>
        <p:spPr>
          <a:xfrm flipV="1">
            <a:off x="6326826" y="3721799"/>
            <a:ext cx="2996283"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32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9700" y="228600"/>
            <a:ext cx="3683000" cy="384721"/>
          </a:xfrm>
          <a:prstGeom prst="rect">
            <a:avLst/>
          </a:prstGeom>
          <a:noFill/>
        </p:spPr>
        <p:txBody>
          <a:bodyPr vert="horz" rtlCol="0">
            <a:spAutoFit/>
          </a:bodyPr>
          <a:lstStyle/>
          <a:p>
            <a:r>
              <a:rPr lang="en-CA" sz="1900" b="1" dirty="0">
                <a:solidFill>
                  <a:srgbClr val="000000"/>
                </a:solidFill>
              </a:rPr>
              <a:t>Find</a:t>
            </a:r>
            <a:r>
              <a:rPr lang="en-CA" sz="1900" dirty="0">
                <a:solidFill>
                  <a:srgbClr val="000000"/>
                </a:solidFill>
              </a:rPr>
              <a:t> a partner and </a:t>
            </a:r>
            <a:r>
              <a:rPr lang="en-CA" sz="1900" b="1" dirty="0">
                <a:solidFill>
                  <a:srgbClr val="000000"/>
                </a:solidFill>
              </a:rPr>
              <a:t>try</a:t>
            </a:r>
            <a:r>
              <a:rPr lang="en-CA" sz="1900" dirty="0">
                <a:solidFill>
                  <a:srgbClr val="000000"/>
                </a:solidFill>
              </a:rPr>
              <a:t> to solve!</a:t>
            </a:r>
          </a:p>
        </p:txBody>
      </p:sp>
      <p:grpSp>
        <p:nvGrpSpPr>
          <p:cNvPr id="7" name="Group 6"/>
          <p:cNvGrpSpPr/>
          <p:nvPr/>
        </p:nvGrpSpPr>
        <p:grpSpPr>
          <a:xfrm>
            <a:off x="1078357" y="2020062"/>
            <a:ext cx="3341244" cy="1492886"/>
            <a:chOff x="1078357" y="2020062"/>
            <a:chExt cx="3341244" cy="1492886"/>
          </a:xfrm>
        </p:grpSpPr>
        <p:sp>
          <p:nvSpPr>
            <p:cNvPr id="3" name="Freeform 2"/>
            <p:cNvSpPr/>
            <p:nvPr/>
          </p:nvSpPr>
          <p:spPr>
            <a:xfrm rot="2061000">
              <a:off x="1078357" y="2483358"/>
              <a:ext cx="3341244" cy="549149"/>
            </a:xfrm>
            <a:custGeom>
              <a:avLst/>
              <a:gdLst/>
              <a:ahLst/>
              <a:cxnLst/>
              <a:rect l="0" t="0" r="0" b="0"/>
              <a:pathLst>
                <a:path w="3341244" h="549149">
                  <a:moveTo>
                    <a:pt x="0" y="549148"/>
                  </a:moveTo>
                  <a:lnTo>
                    <a:pt x="751840" y="0"/>
                  </a:lnTo>
                  <a:lnTo>
                    <a:pt x="3341243" y="0"/>
                  </a:lnTo>
                  <a:lnTo>
                    <a:pt x="2589530" y="549148"/>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a:off x="1180084" y="2020062"/>
              <a:ext cx="0" cy="1492885"/>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146175" y="3512947"/>
              <a:ext cx="2187956" cy="0"/>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180084" y="3341370"/>
              <a:ext cx="152655" cy="171578"/>
            </a:xfrm>
            <a:custGeom>
              <a:avLst/>
              <a:gdLst/>
              <a:ahLst/>
              <a:cxnLst/>
              <a:rect l="0" t="0" r="0" b="0"/>
              <a:pathLst>
                <a:path w="152655" h="171578">
                  <a:moveTo>
                    <a:pt x="0" y="0"/>
                  </a:moveTo>
                  <a:lnTo>
                    <a:pt x="152654" y="0"/>
                  </a:lnTo>
                  <a:lnTo>
                    <a:pt x="152654" y="171577"/>
                  </a:lnTo>
                  <a:lnTo>
                    <a:pt x="0" y="171577"/>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TextBox 7"/>
          <p:cNvSpPr txBox="1"/>
          <p:nvPr/>
        </p:nvSpPr>
        <p:spPr>
          <a:xfrm>
            <a:off x="3469122" y="1265766"/>
            <a:ext cx="6230463" cy="369332"/>
          </a:xfrm>
          <a:prstGeom prst="rect">
            <a:avLst/>
          </a:prstGeom>
          <a:noFill/>
        </p:spPr>
        <p:txBody>
          <a:bodyPr vert="horz" wrap="square" rtlCol="0">
            <a:spAutoFit/>
          </a:bodyPr>
          <a:lstStyle/>
          <a:p>
            <a:r>
              <a:rPr lang="en-US" dirty="0">
                <a:solidFill>
                  <a:srgbClr val="000000"/>
                </a:solidFill>
              </a:rPr>
              <a:t>*Sometimes, the height will be drawn outside the parallelogram!</a:t>
            </a:r>
            <a:endParaRPr lang="en-CA" dirty="0">
              <a:solidFill>
                <a:srgbClr val="000000"/>
              </a:solidFill>
            </a:endParaRPr>
          </a:p>
        </p:txBody>
      </p:sp>
      <p:sp>
        <p:nvSpPr>
          <p:cNvPr id="9" name="TextBox 8"/>
          <p:cNvSpPr txBox="1"/>
          <p:nvPr/>
        </p:nvSpPr>
        <p:spPr>
          <a:xfrm>
            <a:off x="1270000" y="1536700"/>
            <a:ext cx="1193800" cy="323165"/>
          </a:xfrm>
          <a:prstGeom prst="rect">
            <a:avLst/>
          </a:prstGeom>
          <a:noFill/>
        </p:spPr>
        <p:txBody>
          <a:bodyPr vert="horz" rtlCol="0">
            <a:spAutoFit/>
          </a:bodyPr>
          <a:lstStyle/>
          <a:p>
            <a:r>
              <a:rPr lang="en-CA" sz="1500" dirty="0">
                <a:solidFill>
                  <a:srgbClr val="000000"/>
                </a:solidFill>
              </a:rPr>
              <a:t>2.5 m</a:t>
            </a:r>
          </a:p>
        </p:txBody>
      </p:sp>
      <p:sp>
        <p:nvSpPr>
          <p:cNvPr id="10" name="TextBox 9"/>
          <p:cNvSpPr txBox="1"/>
          <p:nvPr/>
        </p:nvSpPr>
        <p:spPr>
          <a:xfrm>
            <a:off x="203200" y="2590800"/>
            <a:ext cx="1168400" cy="323165"/>
          </a:xfrm>
          <a:prstGeom prst="rect">
            <a:avLst/>
          </a:prstGeom>
          <a:noFill/>
        </p:spPr>
        <p:txBody>
          <a:bodyPr vert="horz" rtlCol="0">
            <a:spAutoFit/>
          </a:bodyPr>
          <a:lstStyle/>
          <a:p>
            <a:r>
              <a:rPr lang="en-CA" sz="1500" dirty="0">
                <a:solidFill>
                  <a:srgbClr val="000000"/>
                </a:solidFill>
              </a:rPr>
              <a:t>7.5 m</a:t>
            </a:r>
          </a:p>
        </p:txBody>
      </p:sp>
      <p:sp>
        <p:nvSpPr>
          <p:cNvPr id="13" name="TextBox 12">
            <a:extLst>
              <a:ext uri="{FF2B5EF4-FFF2-40B4-BE49-F238E27FC236}">
                <a16:creationId xmlns:a16="http://schemas.microsoft.com/office/drawing/2014/main" id="{C10200EB-792C-47EB-838F-B1E98D5C2609}"/>
              </a:ext>
            </a:extLst>
          </p:cNvPr>
          <p:cNvSpPr txBox="1"/>
          <p:nvPr/>
        </p:nvSpPr>
        <p:spPr>
          <a:xfrm>
            <a:off x="372359" y="4706778"/>
            <a:ext cx="5081046" cy="369332"/>
          </a:xfrm>
          <a:prstGeom prst="rect">
            <a:avLst/>
          </a:prstGeom>
          <a:noFill/>
        </p:spPr>
        <p:txBody>
          <a:bodyPr wrap="square">
            <a:spAutoFit/>
          </a:bodyPr>
          <a:lstStyle/>
          <a:p>
            <a:r>
              <a:rPr lang="fr-FR" sz="1800" b="1" dirty="0">
                <a:solidFill>
                  <a:srgbClr val="000000"/>
                </a:solidFill>
                <a:latin typeface="Times New Roman - 31"/>
              </a:rPr>
              <a:t>Trouve</a:t>
            </a:r>
            <a:r>
              <a:rPr lang="fr-FR" sz="1800" dirty="0">
                <a:solidFill>
                  <a:srgbClr val="000000"/>
                </a:solidFill>
                <a:latin typeface="Times New Roman - 31"/>
              </a:rPr>
              <a:t> un partenaire et </a:t>
            </a:r>
            <a:r>
              <a:rPr lang="fr-FR" sz="1800" b="1" dirty="0">
                <a:solidFill>
                  <a:srgbClr val="000000"/>
                </a:solidFill>
                <a:latin typeface="Times New Roman - 31"/>
              </a:rPr>
              <a:t>essaye</a:t>
            </a:r>
            <a:r>
              <a:rPr lang="fr-FR" sz="1800" dirty="0">
                <a:solidFill>
                  <a:srgbClr val="000000"/>
                </a:solidFill>
                <a:latin typeface="Times New Roman - 31"/>
              </a:rPr>
              <a:t> de le résoudre.</a:t>
            </a:r>
            <a:endParaRPr lang="en-CA" sz="1800" dirty="0">
              <a:solidFill>
                <a:srgbClr val="000000"/>
              </a:solidFill>
              <a:latin typeface="Times New Roman - 31"/>
            </a:endParaRPr>
          </a:p>
        </p:txBody>
      </p:sp>
      <p:cxnSp>
        <p:nvCxnSpPr>
          <p:cNvPr id="14" name="Straight Connector 13">
            <a:extLst>
              <a:ext uri="{FF2B5EF4-FFF2-40B4-BE49-F238E27FC236}">
                <a16:creationId xmlns:a16="http://schemas.microsoft.com/office/drawing/2014/main" id="{398F4DE7-6926-438D-92D4-2C0389DFE567}"/>
              </a:ext>
            </a:extLst>
          </p:cNvPr>
          <p:cNvCxnSpPr>
            <a:cxnSpLocks/>
          </p:cNvCxnSpPr>
          <p:nvPr/>
        </p:nvCxnSpPr>
        <p:spPr>
          <a:xfrm>
            <a:off x="372359" y="4195361"/>
            <a:ext cx="93272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5CEFEC5-3F5B-4919-9D0A-91FFCD2F5461}"/>
              </a:ext>
            </a:extLst>
          </p:cNvPr>
          <p:cNvSpPr txBox="1"/>
          <p:nvPr/>
        </p:nvSpPr>
        <p:spPr>
          <a:xfrm>
            <a:off x="2912882" y="5869584"/>
            <a:ext cx="6630691" cy="369332"/>
          </a:xfrm>
          <a:prstGeom prst="rect">
            <a:avLst/>
          </a:prstGeom>
          <a:noFill/>
        </p:spPr>
        <p:txBody>
          <a:bodyPr wrap="square">
            <a:spAutoFit/>
          </a:bodyPr>
          <a:lstStyle/>
          <a:p>
            <a:r>
              <a:rPr lang="fr-FR" sz="1800" dirty="0">
                <a:solidFill>
                  <a:srgbClr val="000000"/>
                </a:solidFill>
              </a:rPr>
              <a:t>*Des fois, l`hauteur va être tracer à l’extérieur du parallélogramme!</a:t>
            </a:r>
            <a:endParaRPr lang="en-CA" sz="1800" dirty="0">
              <a:solidFill>
                <a:srgbClr val="000000"/>
              </a:solidFill>
            </a:endParaRPr>
          </a:p>
        </p:txBody>
      </p:sp>
    </p:spTree>
    <p:extLst>
      <p:ext uri="{BB962C8B-B14F-4D97-AF65-F5344CB8AC3E}">
        <p14:creationId xmlns:p14="http://schemas.microsoft.com/office/powerpoint/2010/main" val="115201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1874</Words>
  <Application>Microsoft Office PowerPoint</Application>
  <PresentationFormat>Custom</PresentationFormat>
  <Paragraphs>265</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Times New Roman - 28</vt:lpstr>
      <vt:lpstr>Times New Roman - 25</vt:lpstr>
      <vt:lpstr>Times New Roman - 30</vt:lpstr>
      <vt:lpstr>Calibri Light</vt:lpstr>
      <vt:lpstr>Times New Roman - 31</vt:lpstr>
      <vt:lpstr>Times New Roman - 23</vt:lpstr>
      <vt:lpstr>Times New Roman - 26</vt:lpstr>
      <vt:lpstr>Times New Roman - 22</vt:lpstr>
      <vt:lpstr>Calibri</vt:lpstr>
      <vt:lpstr>Office Theme</vt:lpstr>
      <vt:lpstr>Copy the outcome into your scribbler.   SS2: I can develop and apply a formula for determining the area of:  triangles  parallelogram  circles     Copie l’objectif d’apprentissage dans ton cahier.   SS2 : Développer et appliquer une formule pour déterminer l’aire de :  triangles  parallélogrammes  cercles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krissy.mclellan@nbed.nb.ca</cp:lastModifiedBy>
  <cp:revision>28</cp:revision>
  <cp:lastPrinted>2019-04-23T11:44:09Z</cp:lastPrinted>
  <dcterms:created xsi:type="dcterms:W3CDTF">2019-02-26T22:47:38Z</dcterms:created>
  <dcterms:modified xsi:type="dcterms:W3CDTF">2021-03-08T02:35:32Z</dcterms:modified>
</cp:coreProperties>
</file>