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82" r:id="rId5"/>
    <p:sldId id="281" r:id="rId6"/>
    <p:sldId id="260" r:id="rId7"/>
    <p:sldId id="264" r:id="rId8"/>
    <p:sldId id="265" r:id="rId9"/>
    <p:sldId id="266" r:id="rId10"/>
    <p:sldId id="283" r:id="rId11"/>
    <p:sldId id="267" r:id="rId12"/>
    <p:sldId id="268" r:id="rId13"/>
    <p:sldId id="269" r:id="rId14"/>
    <p:sldId id="271" r:id="rId15"/>
    <p:sldId id="272" r:id="rId16"/>
    <p:sldId id="273" r:id="rId17"/>
    <p:sldId id="284" r:id="rId18"/>
    <p:sldId id="275" r:id="rId19"/>
    <p:sldId id="276" r:id="rId20"/>
    <p:sldId id="277" r:id="rId21"/>
    <p:sldId id="278" r:id="rId22"/>
    <p:sldId id="279" r:id="rId23"/>
    <p:sldId id="280" r:id="rId24"/>
  </p:sldIdLst>
  <p:sldSz cx="10160000" cy="7620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C0EB-1F5F-4896-BBBF-19EE7CA06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065D-6239-456F-BCAF-F84AC0B6D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C2B26-6B88-436E-BE95-2D593937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BFA4-B097-4B6E-A328-F13CB282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0B88F-D2B2-4144-9D0C-A92C5FA6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2490-60BC-4D4C-ABFE-D64AA9B71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FCF63-ED69-4259-AA19-09D21810D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F8A9D-E0A3-4966-8E5A-AFCF89E6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385-89D6-4414-B01F-D7A19559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BB3AD-79D3-4A39-B143-9C0E3F1E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AC550-8DA6-4D28-92CB-F8AF5FE79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CE87B-8A29-43B9-98DE-58D5A07A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4F381-CB29-4F51-AC60-D77E240E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14B8-1854-4573-BCF9-7EBB8553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DA6EA-43ED-4514-BB03-0E5B7B01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3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3446-6CFC-4D48-AD3D-6A2C3F37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6CF4-EC40-4E79-81E0-E0406F52C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D2377-432B-41E2-B617-45D059E6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93EF3-3770-4925-99BF-0C74DC0D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2ABC0-58AB-4E3D-A157-94283E52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3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0D25-ECFE-40F6-9393-EBC95605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835CA-DC5D-496C-82F0-25432C4C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F1F83-E1A7-4B69-A2F0-11E97E90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66A87-84E5-4D62-8A44-17E56B1A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B252-2621-4FEF-938C-4AA29D5D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18FB3-12AC-4553-BB91-16AFBE0C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82C9-5727-4A8F-A71B-1504F1451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4A1B2-3C23-4C27-B8E2-184D74375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5AD7E-85B0-401F-805B-9C85D382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3B1DE-4C9B-474D-A0ED-119BD0EB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CFC08-C7A6-46D9-8C8A-8602DC45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5358-EC5D-4423-ACA1-E9F37781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8E6E2-FA5D-47C6-AB4A-E6A38086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779D5-FA1F-4908-9811-B9519EA33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26045-57DE-49FD-BBFB-27BA2133C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949B5A-927E-4F76-98BD-C1E8F2FAA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8BFA7-EAE1-4BEB-9F39-9BDA06AC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468A5-CB57-42B2-9B2A-AE980658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CECFF-9CFB-470E-8C64-3657CB34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CF14-C3D1-4C40-947D-8B80C0B8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91579-AD77-4C8C-AC49-0DCEA2FB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D1384-EA86-4E43-B002-71DF95D5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8F77-1AFB-444A-A5F5-0BE67CFB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C7C32-F309-472D-B93A-42ACD936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748AB-6FF2-4DA0-A130-C6C7E6E4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77CE8-1479-413E-81A3-A51949EE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0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E876A-61F0-4DF0-A1EB-CC265470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0648-991E-47CB-9E30-169A1AB8A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30561-A316-4776-AA0F-2B2B0A410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AEC62-6FA6-451E-96AD-C301CBC0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91E72-3742-48CD-8799-1D44831E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BD34F-D3BF-4CD9-BC40-DE658B79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51DE-935C-4B09-B599-9BB1E906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27B56-DA20-42C0-9442-37223C587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0DCA3-90E3-4631-A6D5-929894B39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43756-2A95-4A71-80D7-EEEC4EF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A0556-32EF-4328-BE06-37DB22F2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E8BA5-621F-42D5-83A9-03D3E1E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9B21F-1378-4D1F-8D12-F93C57ABB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C2F2F-83B6-41BD-9C1B-81FAF3400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E932A-22E2-4648-B15B-3403598D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D0CF-744B-4AD8-AEEA-D4755C90FDE6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1331C-6A01-4DFF-B9F6-A988E468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39C5F-0E8D-4DA0-894F-FE154698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66AB-B3CA-44F3-B11A-225651D0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fUwTtaHyp8" TargetMode="External"/><Relationship Id="rId2" Type="http://schemas.openxmlformats.org/officeDocument/2006/relationships/hyperlink" Target="https://www.youtube.com/watch?v=xCdxURXMdFY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rnussbaum.com/zoo-designer-online-gam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fC8sb1tbQ" TargetMode="External"/><Relationship Id="rId2" Type="http://schemas.openxmlformats.org/officeDocument/2006/relationships/hyperlink" Target="https://www.youtube.com/watch?v=-Qy5Sd0iSRA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AY1bsazcg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3D03D-5106-4B4B-B940-6C7497DE3E83}"/>
              </a:ext>
            </a:extLst>
          </p:cNvPr>
          <p:cNvSpPr txBox="1"/>
          <p:nvPr/>
        </p:nvSpPr>
        <p:spPr>
          <a:xfrm>
            <a:off x="823014" y="1161507"/>
            <a:ext cx="7442200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Copy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outcome</a:t>
            </a:r>
            <a:r>
              <a:rPr lang="fr-FR" sz="2000" dirty="0">
                <a:solidFill>
                  <a:srgbClr val="000000"/>
                </a:solidFill>
              </a:rPr>
              <a:t>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SS3 – I can </a:t>
            </a:r>
            <a:r>
              <a:rPr lang="fr-FR" sz="2000" dirty="0" err="1">
                <a:solidFill>
                  <a:srgbClr val="000000"/>
                </a:solidFill>
              </a:rPr>
              <a:t>develop</a:t>
            </a:r>
            <a:r>
              <a:rPr lang="fr-FR" sz="2000" dirty="0">
                <a:solidFill>
                  <a:srgbClr val="000000"/>
                </a:solidFill>
              </a:rPr>
              <a:t> and </a:t>
            </a:r>
            <a:r>
              <a:rPr lang="fr-FR" sz="2000" dirty="0" err="1">
                <a:solidFill>
                  <a:srgbClr val="000000"/>
                </a:solidFill>
              </a:rPr>
              <a:t>apply</a:t>
            </a:r>
            <a:r>
              <a:rPr lang="fr-FR" sz="2000" dirty="0">
                <a:solidFill>
                  <a:srgbClr val="000000"/>
                </a:solidFill>
              </a:rPr>
              <a:t> a formula for </a:t>
            </a:r>
            <a:r>
              <a:rPr lang="fr-FR" sz="2000" dirty="0" err="1">
                <a:solidFill>
                  <a:srgbClr val="000000"/>
                </a:solidFill>
              </a:rPr>
              <a:t>determining</a:t>
            </a:r>
            <a:r>
              <a:rPr lang="fr-FR" sz="2000" dirty="0">
                <a:solidFill>
                  <a:srgbClr val="000000"/>
                </a:solidFill>
              </a:rPr>
              <a:t> the: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rgbClr val="000000"/>
                </a:solidFill>
              </a:rPr>
              <a:t>perimeter</a:t>
            </a:r>
            <a:r>
              <a:rPr lang="fr-FR" sz="2000" dirty="0">
                <a:solidFill>
                  <a:srgbClr val="000000"/>
                </a:solidFill>
              </a:rPr>
              <a:t> of </a:t>
            </a:r>
            <a:r>
              <a:rPr lang="fr-FR" sz="2000" dirty="0" err="1">
                <a:solidFill>
                  <a:srgbClr val="000000"/>
                </a:solidFill>
              </a:rPr>
              <a:t>polygons</a:t>
            </a:r>
            <a:endParaRPr lang="fr-FR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area of rectangles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volume of right </a:t>
            </a:r>
            <a:r>
              <a:rPr lang="fr-FR" sz="2000" dirty="0" err="1">
                <a:solidFill>
                  <a:srgbClr val="000000"/>
                </a:solidFill>
              </a:rPr>
              <a:t>rectangular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prisms</a:t>
            </a:r>
            <a:endParaRPr lang="fr-FR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EBA598-6544-43B6-9974-F6C5606FC00D}"/>
              </a:ext>
            </a:extLst>
          </p:cNvPr>
          <p:cNvCxnSpPr/>
          <p:nvPr/>
        </p:nvCxnSpPr>
        <p:spPr>
          <a:xfrm>
            <a:off x="439682" y="379258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E7D9C3-3100-4184-87D2-57FAC766A250}"/>
              </a:ext>
            </a:extLst>
          </p:cNvPr>
          <p:cNvSpPr txBox="1"/>
          <p:nvPr/>
        </p:nvSpPr>
        <p:spPr>
          <a:xfrm>
            <a:off x="854567" y="4561210"/>
            <a:ext cx="7442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Copie</a:t>
            </a:r>
            <a:r>
              <a:rPr lang="fr-FR" sz="2000" dirty="0">
                <a:solidFill>
                  <a:srgbClr val="000000"/>
                </a:solidFill>
              </a:rPr>
              <a:t> l’objectif dans ton cahier.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SS3 – Je peux </a:t>
            </a:r>
            <a:r>
              <a:rPr lang="fr-CA" sz="2000" dirty="0">
                <a:solidFill>
                  <a:srgbClr val="000000"/>
                </a:solidFill>
              </a:rPr>
              <a:t>élaborer</a:t>
            </a:r>
            <a:r>
              <a:rPr lang="fr-FR" sz="2000" dirty="0">
                <a:solidFill>
                  <a:srgbClr val="000000"/>
                </a:solidFill>
              </a:rPr>
              <a:t> et appliquer une formule pour déterminer: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le périmètre de polygones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l’aire de rectangles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le volume de prismes droits à base rectangulaire</a:t>
            </a:r>
          </a:p>
        </p:txBody>
      </p:sp>
    </p:spTree>
    <p:extLst>
      <p:ext uri="{BB962C8B-B14F-4D97-AF65-F5344CB8AC3E}">
        <p14:creationId xmlns:p14="http://schemas.microsoft.com/office/powerpoint/2010/main" val="337854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A3E1F-31FD-407D-86CC-3AC4DE8621D7}"/>
              </a:ext>
            </a:extLst>
          </p:cNvPr>
          <p:cNvSpPr txBox="1"/>
          <p:nvPr/>
        </p:nvSpPr>
        <p:spPr>
          <a:xfrm>
            <a:off x="485479" y="1091955"/>
            <a:ext cx="101573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following video on Area - stop at 4:49 after the area of a square and rectangle: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Math Antics - Area – YouTube</a:t>
            </a:r>
            <a:endParaRPr lang="en-US" dirty="0"/>
          </a:p>
          <a:p>
            <a:endParaRPr lang="en-US" dirty="0"/>
          </a:p>
          <a:p>
            <a:r>
              <a:rPr lang="en-US" dirty="0"/>
              <a:t>Here is another shorter video on Area: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How to find the AREA OF A RECTANGLE: THE EASY WAY! - YouTube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0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4A3DD3-DA35-40D9-8AF5-505397F19B2D}"/>
              </a:ext>
            </a:extLst>
          </p:cNvPr>
          <p:cNvSpPr txBox="1"/>
          <p:nvPr/>
        </p:nvSpPr>
        <p:spPr>
          <a:xfrm>
            <a:off x="440537" y="313195"/>
            <a:ext cx="8093766" cy="50167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Read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Connect</a:t>
            </a:r>
            <a:r>
              <a:rPr lang="fr-FR" sz="2000" dirty="0">
                <a:solidFill>
                  <a:srgbClr val="000000"/>
                </a:solidFill>
              </a:rPr>
              <a:t> section on pages 232 and 233. </a:t>
            </a:r>
            <a:r>
              <a:rPr lang="fr-FR" sz="2000" b="1" dirty="0">
                <a:solidFill>
                  <a:srgbClr val="000000"/>
                </a:solidFill>
              </a:rPr>
              <a:t>Copy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following</a:t>
            </a:r>
            <a:r>
              <a:rPr lang="fr-FR" sz="2000" dirty="0">
                <a:solidFill>
                  <a:srgbClr val="000000"/>
                </a:solidFill>
              </a:rPr>
              <a:t> formula and </a:t>
            </a:r>
            <a:r>
              <a:rPr lang="fr-FR" sz="2000" dirty="0" err="1">
                <a:solidFill>
                  <a:srgbClr val="000000"/>
                </a:solidFill>
              </a:rPr>
              <a:t>picture</a:t>
            </a:r>
            <a:r>
              <a:rPr lang="fr-FR" sz="2000" dirty="0">
                <a:solidFill>
                  <a:srgbClr val="000000"/>
                </a:solidFill>
              </a:rPr>
              <a:t>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Area of a rectangle = </a:t>
            </a:r>
            <a:r>
              <a:rPr lang="fr-FR" sz="2000" dirty="0" err="1">
                <a:solidFill>
                  <a:srgbClr val="000000"/>
                </a:solidFill>
              </a:rPr>
              <a:t>length</a:t>
            </a:r>
            <a:r>
              <a:rPr lang="fr-FR" sz="2000" dirty="0">
                <a:solidFill>
                  <a:srgbClr val="000000"/>
                </a:solidFill>
              </a:rPr>
              <a:t> x </a:t>
            </a:r>
            <a:r>
              <a:rPr lang="fr-FR" sz="2000" dirty="0" err="1">
                <a:solidFill>
                  <a:srgbClr val="000000"/>
                </a:solidFill>
              </a:rPr>
              <a:t>width</a:t>
            </a:r>
            <a:r>
              <a:rPr lang="fr-FR" sz="2000" dirty="0">
                <a:solidFill>
                  <a:srgbClr val="000000"/>
                </a:solidFill>
              </a:rPr>
              <a:t>		A = l x w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b="1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Lis</a:t>
            </a:r>
            <a:r>
              <a:rPr lang="fr-FR" sz="2000" dirty="0">
                <a:solidFill>
                  <a:srgbClr val="000000"/>
                </a:solidFill>
              </a:rPr>
              <a:t> la section Découvre aux pages 232 et 233. </a:t>
            </a:r>
            <a:r>
              <a:rPr lang="fr-FR" sz="2000" b="1" dirty="0">
                <a:solidFill>
                  <a:srgbClr val="000000"/>
                </a:solidFill>
              </a:rPr>
              <a:t>Copie</a:t>
            </a:r>
            <a:r>
              <a:rPr lang="fr-FR" sz="2000" dirty="0">
                <a:solidFill>
                  <a:srgbClr val="000000"/>
                </a:solidFill>
              </a:rPr>
              <a:t> la formule et l’image ci-dessous dans ton cahier.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L`aire d`un rectangle = longueur x largeur 		A= L x l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C02B2-28BF-40E7-9EEA-8E90B1C984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0" y="5329953"/>
            <a:ext cx="3581400" cy="2044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BDC5B9-5BFD-4C9C-95B0-7BD67E34F02A}"/>
              </a:ext>
            </a:extLst>
          </p:cNvPr>
          <p:cNvCxnSpPr/>
          <p:nvPr/>
        </p:nvCxnSpPr>
        <p:spPr>
          <a:xfrm>
            <a:off x="301371" y="3668598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BF24B2-AA8A-414A-8E1D-64D46369A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3" y="1780850"/>
            <a:ext cx="3314933" cy="177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224D66-631E-4BF2-9B27-5BC2A6EAED7B}"/>
              </a:ext>
            </a:extLst>
          </p:cNvPr>
          <p:cNvSpPr txBox="1"/>
          <p:nvPr/>
        </p:nvSpPr>
        <p:spPr>
          <a:xfrm>
            <a:off x="554283" y="567180"/>
            <a:ext cx="905143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2000" dirty="0">
                <a:solidFill>
                  <a:srgbClr val="000000"/>
                </a:solidFill>
              </a:rPr>
              <a:t>Follow the </a:t>
            </a:r>
            <a:r>
              <a:rPr lang="fr-CA" sz="2000" dirty="0" err="1">
                <a:solidFill>
                  <a:srgbClr val="000000"/>
                </a:solidFill>
              </a:rPr>
              <a:t>example</a:t>
            </a:r>
            <a:r>
              <a:rPr lang="fr-CA" sz="2000" dirty="0">
                <a:solidFill>
                  <a:srgbClr val="000000"/>
                </a:solidFill>
              </a:rPr>
              <a:t> to </a:t>
            </a:r>
            <a:r>
              <a:rPr lang="fr-CA" sz="2000" dirty="0" err="1">
                <a:solidFill>
                  <a:srgbClr val="000000"/>
                </a:solidFill>
              </a:rPr>
              <a:t>find</a:t>
            </a:r>
            <a:r>
              <a:rPr lang="fr-CA" sz="2000" dirty="0">
                <a:solidFill>
                  <a:srgbClr val="000000"/>
                </a:solidFill>
              </a:rPr>
              <a:t> the area of the second rectangle. </a:t>
            </a:r>
          </a:p>
          <a:p>
            <a:endParaRPr lang="fr-CA" sz="2000" dirty="0">
              <a:solidFill>
                <a:srgbClr val="000000"/>
              </a:solidFill>
            </a:endParaRPr>
          </a:p>
          <a:p>
            <a:r>
              <a:rPr lang="fr-CA" sz="2000" dirty="0">
                <a:solidFill>
                  <a:srgbClr val="000000"/>
                </a:solidFill>
              </a:rPr>
              <a:t>Utilise l’exemple pour trouver l’aire du deuxième rectangle. 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86B16-8058-426E-B86B-F4146CC8BE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6" y="2702687"/>
            <a:ext cx="3817620" cy="2214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03BDC-143E-44A9-AB23-5DAC1A29D22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2" y="2779860"/>
            <a:ext cx="2745105" cy="2728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2E86B-46DE-430E-9795-691D19DEA3BA}"/>
              </a:ext>
            </a:extLst>
          </p:cNvPr>
          <p:cNvCxnSpPr>
            <a:cxnSpLocks/>
          </p:cNvCxnSpPr>
          <p:nvPr/>
        </p:nvCxnSpPr>
        <p:spPr>
          <a:xfrm>
            <a:off x="325082" y="1095080"/>
            <a:ext cx="682043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21D2BE-A67A-4881-9D37-BF2A5B56CBFA}"/>
              </a:ext>
            </a:extLst>
          </p:cNvPr>
          <p:cNvSpPr txBox="1"/>
          <p:nvPr/>
        </p:nvSpPr>
        <p:spPr>
          <a:xfrm>
            <a:off x="1074656" y="5401559"/>
            <a:ext cx="2884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A = l x w 		(A = L x l)</a:t>
            </a:r>
          </a:p>
          <a:p>
            <a:r>
              <a:rPr lang="en-US" dirty="0">
                <a:solidFill>
                  <a:srgbClr val="FF0000"/>
                </a:solidFill>
              </a:rPr>
              <a:t>A = 9 mm x 4 mm</a:t>
            </a:r>
          </a:p>
          <a:p>
            <a:r>
              <a:rPr lang="en-US" dirty="0">
                <a:solidFill>
                  <a:srgbClr val="FF0000"/>
                </a:solidFill>
              </a:rPr>
              <a:t>A = 36mm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0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35299E-65FC-4E0B-9AB6-E5B3FB05F537}"/>
              </a:ext>
            </a:extLst>
          </p:cNvPr>
          <p:cNvSpPr txBox="1"/>
          <p:nvPr/>
        </p:nvSpPr>
        <p:spPr>
          <a:xfrm>
            <a:off x="250988" y="511011"/>
            <a:ext cx="9658023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Work</a:t>
            </a:r>
            <a:r>
              <a:rPr lang="en-US" sz="2000" dirty="0">
                <a:solidFill>
                  <a:srgbClr val="000000"/>
                </a:solidFill>
              </a:rPr>
              <a:t> with a partner, </a:t>
            </a:r>
            <a:r>
              <a:rPr lang="en-US" sz="2000" b="1" dirty="0">
                <a:solidFill>
                  <a:srgbClr val="000000"/>
                </a:solidFill>
              </a:rPr>
              <a:t>apply</a:t>
            </a:r>
            <a:r>
              <a:rPr lang="en-US" sz="2000" dirty="0">
                <a:solidFill>
                  <a:srgbClr val="000000"/>
                </a:solidFill>
              </a:rPr>
              <a:t> the formula to </a:t>
            </a:r>
            <a:r>
              <a:rPr lang="en-US" sz="2000" b="1" dirty="0">
                <a:solidFill>
                  <a:srgbClr val="000000"/>
                </a:solidFill>
              </a:rPr>
              <a:t>determine</a:t>
            </a:r>
            <a:r>
              <a:rPr lang="en-US" sz="2000" dirty="0">
                <a:solidFill>
                  <a:srgbClr val="000000"/>
                </a:solidFill>
              </a:rPr>
              <a:t> the area of the following rectangles: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En </a:t>
            </a:r>
            <a:r>
              <a:rPr lang="fr-FR" sz="2000" b="1" dirty="0">
                <a:solidFill>
                  <a:srgbClr val="000000"/>
                </a:solidFill>
              </a:rPr>
              <a:t>dyades</a:t>
            </a:r>
            <a:r>
              <a:rPr lang="fr-FR" sz="2000" dirty="0">
                <a:solidFill>
                  <a:srgbClr val="000000"/>
                </a:solidFill>
              </a:rPr>
              <a:t>, </a:t>
            </a:r>
            <a:r>
              <a:rPr lang="fr-FR" sz="2000" b="1" dirty="0">
                <a:solidFill>
                  <a:srgbClr val="000000"/>
                </a:solidFill>
              </a:rPr>
              <a:t>applique</a:t>
            </a:r>
            <a:r>
              <a:rPr lang="fr-FR" sz="2000" dirty="0">
                <a:solidFill>
                  <a:srgbClr val="000000"/>
                </a:solidFill>
              </a:rPr>
              <a:t> la formule pour </a:t>
            </a:r>
            <a:r>
              <a:rPr lang="fr-FR" sz="2000" b="1" dirty="0">
                <a:solidFill>
                  <a:srgbClr val="000000"/>
                </a:solidFill>
              </a:rPr>
              <a:t>déterminer</a:t>
            </a:r>
            <a:r>
              <a:rPr lang="fr-FR" sz="2000" dirty="0">
                <a:solidFill>
                  <a:srgbClr val="000000"/>
                </a:solidFill>
              </a:rPr>
              <a:t> l`aire des rectangles suivants: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  <a:latin typeface="Arial - 16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C9039-B317-41D0-BEB5-116BEA90EAC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87" y="2323707"/>
            <a:ext cx="7564755" cy="1566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7C14C3-F196-4525-9174-DAA89D38E6DE}"/>
              </a:ext>
            </a:extLst>
          </p:cNvPr>
          <p:cNvCxnSpPr/>
          <p:nvPr/>
        </p:nvCxnSpPr>
        <p:spPr>
          <a:xfrm>
            <a:off x="250988" y="1047947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0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BC2E7-C567-42C8-8BCA-53A650CF4020}"/>
              </a:ext>
            </a:extLst>
          </p:cNvPr>
          <p:cNvSpPr txBox="1"/>
          <p:nvPr/>
        </p:nvSpPr>
        <p:spPr>
          <a:xfrm>
            <a:off x="526984" y="238813"/>
            <a:ext cx="8100188" cy="67403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Practice: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1. Complete questions #1, 3, 4, 6 and 10 on pages 233 and 234.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2. </a:t>
            </a:r>
            <a:r>
              <a:rPr lang="en-US" sz="1600" dirty="0"/>
              <a:t>A teen mowed two lawns. One lawn was 10 m by 12 m, and the other was 15 m by 10 m. The teen charges $3.00 for each 10 m2 . How much was charged for the two lawns? 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3. Worksheet – </a:t>
            </a:r>
            <a:r>
              <a:rPr lang="fr-CA" sz="1600" dirty="0" err="1"/>
              <a:t>Student</a:t>
            </a:r>
            <a:r>
              <a:rPr lang="fr-CA" sz="1600" dirty="0"/>
              <a:t> Homework Book pages 84 and 85  «Area of a Rectangle»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4. </a:t>
            </a:r>
            <a:r>
              <a:rPr lang="en-US" sz="1600" dirty="0">
                <a:hlinkClick r:id="rId2"/>
              </a:rPr>
              <a:t>Mr. Nussbaum - Zoo Designer - Online Game! (mrnussbaum.com)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Pratique: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fr-FR" sz="1600" dirty="0">
                <a:solidFill>
                  <a:srgbClr val="000000"/>
                </a:solidFill>
              </a:rPr>
              <a:t>1. Compléter les questions 1, 3, 4, 6, et 10 aux pages 233 et 234.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2. </a:t>
            </a:r>
            <a:r>
              <a:rPr lang="fr-FR" sz="1600" dirty="0">
                <a:solidFill>
                  <a:srgbClr val="000000"/>
                </a:solidFill>
              </a:rPr>
              <a:t>Un adolescent a tondu deux pelouses. L’une d’elles mesurait 10 m sur 12 m et l’autre, 15 m sur 10 m. Le tarif de cet adolescent est de 3 $ par 10 m2. Quelle somme a-t-il obtenue pour les deux pelouses?</a:t>
            </a:r>
            <a:endParaRPr lang="en-US" sz="1600" baseline="700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3. </a:t>
            </a:r>
            <a:r>
              <a:rPr lang="en-US" sz="1600" dirty="0" err="1">
                <a:solidFill>
                  <a:srgbClr val="000000"/>
                </a:solidFill>
              </a:rPr>
              <a:t>Feuille</a:t>
            </a:r>
            <a:r>
              <a:rPr lang="en-US" sz="1600" dirty="0">
                <a:solidFill>
                  <a:srgbClr val="000000"/>
                </a:solidFill>
              </a:rPr>
              <a:t> de travail - </a:t>
            </a:r>
            <a:r>
              <a:rPr lang="fr-CA" sz="1600" dirty="0"/>
              <a:t>Cahier d’activité et </a:t>
            </a:r>
            <a:r>
              <a:rPr lang="fr-CA" sz="1600" dirty="0" err="1"/>
              <a:t>exercises</a:t>
            </a:r>
            <a:r>
              <a:rPr lang="fr-CA" sz="1600" dirty="0"/>
              <a:t> pages 84 et 85 «L’aire d’un rectangle» </a:t>
            </a:r>
          </a:p>
          <a:p>
            <a:endParaRPr lang="fr-CA" sz="1600" dirty="0">
              <a:solidFill>
                <a:srgbClr val="000000"/>
              </a:solidFill>
            </a:endParaRPr>
          </a:p>
          <a:p>
            <a:r>
              <a:rPr lang="fr-CA" sz="1600" dirty="0">
                <a:solidFill>
                  <a:srgbClr val="000000"/>
                </a:solidFill>
              </a:rPr>
              <a:t>4. </a:t>
            </a:r>
            <a:r>
              <a:rPr lang="en-US" sz="1600" dirty="0">
                <a:hlinkClick r:id="rId2"/>
              </a:rPr>
              <a:t>Mr. Nussbaum - Zoo Designer - Online Game! (mrnussbaum.com)</a:t>
            </a:r>
            <a:r>
              <a:rPr lang="fr-CA" sz="1600" dirty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85CB3C-2333-4BA3-8CEB-5028D7C1DD57}"/>
              </a:ext>
            </a:extLst>
          </p:cNvPr>
          <p:cNvCxnSpPr/>
          <p:nvPr/>
        </p:nvCxnSpPr>
        <p:spPr>
          <a:xfrm>
            <a:off x="222708" y="3517770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4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8D8C7-5E60-42C0-8461-FCCDE4FB4D78}"/>
              </a:ext>
            </a:extLst>
          </p:cNvPr>
          <p:cNvSpPr txBox="1"/>
          <p:nvPr/>
        </p:nvSpPr>
        <p:spPr>
          <a:xfrm>
            <a:off x="2621830" y="2818483"/>
            <a:ext cx="389209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Journal Question SS3 #2</a:t>
            </a:r>
          </a:p>
        </p:txBody>
      </p:sp>
    </p:spTree>
    <p:extLst>
      <p:ext uri="{BB962C8B-B14F-4D97-AF65-F5344CB8AC3E}">
        <p14:creationId xmlns:p14="http://schemas.microsoft.com/office/powerpoint/2010/main" val="324097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DC1F96-AE78-41E6-B208-60CA96E9D1E4}"/>
              </a:ext>
            </a:extLst>
          </p:cNvPr>
          <p:cNvSpPr txBox="1"/>
          <p:nvPr/>
        </p:nvSpPr>
        <p:spPr>
          <a:xfrm>
            <a:off x="429836" y="889554"/>
            <a:ext cx="9474471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400" u="sng" dirty="0">
                <a:solidFill>
                  <a:srgbClr val="000000"/>
                </a:solidFill>
              </a:rPr>
              <a:t>Volume of a </a:t>
            </a:r>
            <a:r>
              <a:rPr lang="fr-FR" sz="2400" u="sng" dirty="0" err="1">
                <a:solidFill>
                  <a:srgbClr val="000000"/>
                </a:solidFill>
              </a:rPr>
              <a:t>Rectangular</a:t>
            </a:r>
            <a:r>
              <a:rPr lang="fr-FR" sz="2400" u="sng" dirty="0">
                <a:solidFill>
                  <a:srgbClr val="000000"/>
                </a:solidFill>
              </a:rPr>
              <a:t> </a:t>
            </a:r>
            <a:r>
              <a:rPr lang="fr-FR" sz="2400" u="sng" dirty="0" err="1">
                <a:solidFill>
                  <a:srgbClr val="000000"/>
                </a:solidFill>
              </a:rPr>
              <a:t>Prism</a:t>
            </a:r>
            <a:endParaRPr lang="fr-FR" sz="2400" u="sng" dirty="0">
              <a:solidFill>
                <a:srgbClr val="000000"/>
              </a:solidFill>
            </a:endParaRPr>
          </a:p>
          <a:p>
            <a:endParaRPr lang="fr-FR" sz="2400" b="1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A </a:t>
            </a:r>
            <a:r>
              <a:rPr lang="fr-FR" sz="2400" dirty="0" err="1">
                <a:solidFill>
                  <a:srgbClr val="000000"/>
                </a:solidFill>
              </a:rPr>
              <a:t>centimeter</a:t>
            </a:r>
            <a:r>
              <a:rPr lang="fr-FR" sz="2400" dirty="0">
                <a:solidFill>
                  <a:srgbClr val="000000"/>
                </a:solidFill>
              </a:rPr>
              <a:t> cube has a </a:t>
            </a:r>
            <a:r>
              <a:rPr lang="fr-FR" sz="2400" dirty="0" err="1">
                <a:solidFill>
                  <a:srgbClr val="000000"/>
                </a:solidFill>
              </a:rPr>
              <a:t>length</a:t>
            </a:r>
            <a:r>
              <a:rPr lang="fr-FR" sz="2400" dirty="0">
                <a:solidFill>
                  <a:srgbClr val="000000"/>
                </a:solidFill>
              </a:rPr>
              <a:t>, </a:t>
            </a:r>
            <a:r>
              <a:rPr lang="fr-FR" sz="2400" dirty="0" err="1">
                <a:solidFill>
                  <a:srgbClr val="000000"/>
                </a:solidFill>
              </a:rPr>
              <a:t>width</a:t>
            </a:r>
            <a:r>
              <a:rPr lang="fr-FR" sz="2400" dirty="0">
                <a:solidFill>
                  <a:srgbClr val="000000"/>
                </a:solidFill>
              </a:rPr>
              <a:t> and </a:t>
            </a:r>
          </a:p>
          <a:p>
            <a:r>
              <a:rPr lang="fr-FR" sz="2400" dirty="0" err="1">
                <a:solidFill>
                  <a:srgbClr val="000000"/>
                </a:solidFill>
              </a:rPr>
              <a:t>height</a:t>
            </a:r>
            <a:r>
              <a:rPr lang="fr-FR" sz="2400" dirty="0">
                <a:solidFill>
                  <a:srgbClr val="000000"/>
                </a:solidFill>
              </a:rPr>
              <a:t> of 1 cm. </a:t>
            </a:r>
            <a:r>
              <a:rPr lang="fr-FR" sz="2400" dirty="0" err="1">
                <a:solidFill>
                  <a:srgbClr val="000000"/>
                </a:solidFill>
              </a:rPr>
              <a:t>What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its</a:t>
            </a:r>
            <a:r>
              <a:rPr lang="fr-FR" sz="2400" dirty="0">
                <a:solidFill>
                  <a:srgbClr val="000000"/>
                </a:solidFill>
              </a:rPr>
              <a:t> volume?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endParaRPr lang="fr-FR" sz="2400" dirty="0">
              <a:solidFill>
                <a:srgbClr val="000000"/>
              </a:solidFill>
            </a:endParaRPr>
          </a:p>
          <a:p>
            <a:endParaRPr lang="fr-FR" sz="2400" dirty="0">
              <a:solidFill>
                <a:srgbClr val="000000"/>
              </a:solidFill>
            </a:endParaRPr>
          </a:p>
          <a:p>
            <a:endParaRPr lang="fr-FR" sz="2400" b="1" dirty="0">
              <a:solidFill>
                <a:srgbClr val="000000"/>
              </a:solidFill>
            </a:endParaRPr>
          </a:p>
          <a:p>
            <a:r>
              <a:rPr lang="fr-FR" sz="2400" u="sng" dirty="0">
                <a:solidFill>
                  <a:srgbClr val="000000"/>
                </a:solidFill>
              </a:rPr>
              <a:t>Le volume d`un prisme à base rectangulaire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8864D-C8F3-4B49-A69D-59E6F064B9B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2" y="4352827"/>
            <a:ext cx="6489700" cy="1130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DCAE9-021A-490C-A8C2-36EB29A2B96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20" y="2260142"/>
            <a:ext cx="2654300" cy="167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4DBE9D-31AC-4725-8593-D88473E5696A}"/>
              </a:ext>
            </a:extLst>
          </p:cNvPr>
          <p:cNvCxnSpPr>
            <a:cxnSpLocks/>
          </p:cNvCxnSpPr>
          <p:nvPr/>
        </p:nvCxnSpPr>
        <p:spPr>
          <a:xfrm>
            <a:off x="181585" y="3018149"/>
            <a:ext cx="61909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12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7F5D80-E8C3-41AD-94BD-9F6ECFA697F9}"/>
              </a:ext>
            </a:extLst>
          </p:cNvPr>
          <p:cNvSpPr txBox="1"/>
          <p:nvPr/>
        </p:nvSpPr>
        <p:spPr>
          <a:xfrm>
            <a:off x="438346" y="1568719"/>
            <a:ext cx="101385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following videos on Volume of Rectangular Prisms: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Volume of Rectangular Prisms – YouTube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Where Does Volume of a Rectangular Prism Come From? Deriving a Formula Visually – YouTube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7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76CC85-C18A-411B-85AF-13E9F232BBFC}"/>
              </a:ext>
            </a:extLst>
          </p:cNvPr>
          <p:cNvSpPr txBox="1"/>
          <p:nvPr/>
        </p:nvSpPr>
        <p:spPr>
          <a:xfrm>
            <a:off x="210193" y="103694"/>
            <a:ext cx="8917813" cy="58169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Read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Connect</a:t>
            </a:r>
            <a:r>
              <a:rPr lang="fr-FR" sz="2000" dirty="0">
                <a:solidFill>
                  <a:srgbClr val="000000"/>
                </a:solidFill>
              </a:rPr>
              <a:t> section on page 236. </a:t>
            </a:r>
            <a:r>
              <a:rPr lang="fr-FR" sz="2000" b="1" dirty="0">
                <a:solidFill>
                  <a:srgbClr val="000000"/>
                </a:solidFill>
              </a:rPr>
              <a:t>Copy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example</a:t>
            </a:r>
            <a:r>
              <a:rPr lang="fr-FR" sz="2000" dirty="0">
                <a:solidFill>
                  <a:srgbClr val="000000"/>
                </a:solidFill>
              </a:rPr>
              <a:t> at the </a:t>
            </a:r>
            <a:r>
              <a:rPr lang="fr-FR" sz="2000" dirty="0" err="1">
                <a:solidFill>
                  <a:srgbClr val="000000"/>
                </a:solidFill>
              </a:rPr>
              <a:t>bottom</a:t>
            </a:r>
            <a:r>
              <a:rPr lang="fr-FR" sz="2000" dirty="0">
                <a:solidFill>
                  <a:srgbClr val="000000"/>
                </a:solidFill>
              </a:rPr>
              <a:t> of the page in </a:t>
            </a:r>
            <a:r>
              <a:rPr lang="fr-FR" sz="2000" dirty="0" err="1">
                <a:solidFill>
                  <a:srgbClr val="000000"/>
                </a:solidFill>
              </a:rPr>
              <a:t>your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scribbler</a:t>
            </a:r>
            <a:r>
              <a:rPr lang="fr-FR" sz="2000" dirty="0">
                <a:solidFill>
                  <a:srgbClr val="000000"/>
                </a:solidFill>
              </a:rPr>
              <a:t>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Volume of a </a:t>
            </a:r>
            <a:r>
              <a:rPr lang="fr-FR" sz="2000" dirty="0" err="1">
                <a:solidFill>
                  <a:srgbClr val="000000"/>
                </a:solidFill>
              </a:rPr>
              <a:t>rectangular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prism</a:t>
            </a:r>
            <a:r>
              <a:rPr lang="fr-FR" sz="2000" dirty="0">
                <a:solidFill>
                  <a:srgbClr val="000000"/>
                </a:solidFill>
              </a:rPr>
              <a:t> = </a:t>
            </a:r>
            <a:r>
              <a:rPr lang="fr-FR" sz="2000" dirty="0" err="1">
                <a:solidFill>
                  <a:srgbClr val="000000"/>
                </a:solidFill>
              </a:rPr>
              <a:t>length</a:t>
            </a:r>
            <a:r>
              <a:rPr lang="fr-FR" sz="2000" dirty="0">
                <a:solidFill>
                  <a:srgbClr val="000000"/>
                </a:solidFill>
              </a:rPr>
              <a:t> x </a:t>
            </a:r>
            <a:r>
              <a:rPr lang="fr-FR" sz="2000" dirty="0" err="1">
                <a:solidFill>
                  <a:srgbClr val="000000"/>
                </a:solidFill>
              </a:rPr>
              <a:t>width</a:t>
            </a:r>
            <a:r>
              <a:rPr lang="fr-FR" sz="2000" dirty="0">
                <a:solidFill>
                  <a:srgbClr val="000000"/>
                </a:solidFill>
              </a:rPr>
              <a:t> x </a:t>
            </a:r>
            <a:r>
              <a:rPr lang="fr-FR" sz="2000" dirty="0" err="1">
                <a:solidFill>
                  <a:srgbClr val="000000"/>
                </a:solidFill>
              </a:rPr>
              <a:t>height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Lis</a:t>
            </a:r>
            <a:r>
              <a:rPr lang="fr-FR" sz="2000" dirty="0">
                <a:solidFill>
                  <a:srgbClr val="000000"/>
                </a:solidFill>
              </a:rPr>
              <a:t> la section Découvre à la page 236. </a:t>
            </a:r>
            <a:r>
              <a:rPr lang="fr-FR" sz="2000" b="1" dirty="0">
                <a:solidFill>
                  <a:srgbClr val="000000"/>
                </a:solidFill>
              </a:rPr>
              <a:t>Copie</a:t>
            </a:r>
            <a:r>
              <a:rPr lang="fr-FR" sz="2000" dirty="0">
                <a:solidFill>
                  <a:srgbClr val="000000"/>
                </a:solidFill>
              </a:rPr>
              <a:t> l’exemple en bas de la page dans ton cahier.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Volume d`un prisme à base rectangulaire = longueur x largeur x hauteur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  <a:latin typeface="Arial - 21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8A554-7744-488C-B81D-AB4A29BBB82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6" y="5536094"/>
            <a:ext cx="4222686" cy="1901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04668-8FC0-400E-86E7-2E2B846934D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07" y="5283276"/>
            <a:ext cx="3573806" cy="2119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8ABAB-EE7D-4E05-A149-7C929043B842}"/>
              </a:ext>
            </a:extLst>
          </p:cNvPr>
          <p:cNvCxnSpPr/>
          <p:nvPr/>
        </p:nvCxnSpPr>
        <p:spPr>
          <a:xfrm>
            <a:off x="210193" y="3451782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E7FD22B-6560-422E-83A4-AB32D9B4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60" y="1699329"/>
            <a:ext cx="3216015" cy="1542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AE3F17-AB4F-4569-8EB3-DAB3A03880A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009" y="1541270"/>
            <a:ext cx="2902931" cy="1621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3705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AFABFF-78BC-4A9A-9947-EB5CA7B3AE15}"/>
              </a:ext>
            </a:extLst>
          </p:cNvPr>
          <p:cNvSpPr txBox="1"/>
          <p:nvPr/>
        </p:nvSpPr>
        <p:spPr>
          <a:xfrm>
            <a:off x="299563" y="386105"/>
            <a:ext cx="6911942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Find</a:t>
            </a:r>
            <a:r>
              <a:rPr lang="en-US" sz="2000" dirty="0">
                <a:solidFill>
                  <a:srgbClr val="000000"/>
                </a:solidFill>
              </a:rPr>
              <a:t> the volume.</a:t>
            </a:r>
            <a:r>
              <a:rPr lang="en-US" sz="2000" b="1" dirty="0">
                <a:solidFill>
                  <a:srgbClr val="000000"/>
                </a:solidFill>
              </a:rPr>
              <a:t> Copy </a:t>
            </a:r>
            <a:r>
              <a:rPr lang="en-US" sz="2000" dirty="0">
                <a:solidFill>
                  <a:srgbClr val="000000"/>
                </a:solidFill>
              </a:rPr>
              <a:t>the image and show your work.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b="1" dirty="0" err="1">
                <a:solidFill>
                  <a:srgbClr val="000000"/>
                </a:solidFill>
              </a:rPr>
              <a:t>Trouve</a:t>
            </a:r>
            <a:r>
              <a:rPr lang="en-US" sz="2000" dirty="0">
                <a:solidFill>
                  <a:srgbClr val="000000"/>
                </a:solidFill>
              </a:rPr>
              <a:t> le volume. </a:t>
            </a:r>
            <a:r>
              <a:rPr lang="en-US" sz="2000" b="1" dirty="0" err="1">
                <a:solidFill>
                  <a:srgbClr val="000000"/>
                </a:solidFill>
              </a:rPr>
              <a:t>Copie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l’image</a:t>
            </a:r>
            <a:r>
              <a:rPr lang="en-US" sz="2000" dirty="0">
                <a:solidFill>
                  <a:srgbClr val="000000"/>
                </a:solidFill>
              </a:rPr>
              <a:t> et </a:t>
            </a:r>
            <a:r>
              <a:rPr lang="en-US" sz="2000" dirty="0" err="1">
                <a:solidFill>
                  <a:srgbClr val="000000"/>
                </a:solidFill>
              </a:rPr>
              <a:t>montre</a:t>
            </a:r>
            <a:r>
              <a:rPr lang="en-US" sz="2000" dirty="0">
                <a:solidFill>
                  <a:srgbClr val="000000"/>
                </a:solidFill>
              </a:rPr>
              <a:t> ton travail.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B6D54-5456-4836-915B-2DC4BD4444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751" y="3018736"/>
            <a:ext cx="3754755" cy="17948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B61AE-0862-49C5-AE6B-C9941FE1C80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71" y="2806831"/>
            <a:ext cx="2286000" cy="2463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2E6B14-8C79-4358-BB1A-650EF353B8E0}"/>
              </a:ext>
            </a:extLst>
          </p:cNvPr>
          <p:cNvCxnSpPr>
            <a:cxnSpLocks/>
          </p:cNvCxnSpPr>
          <p:nvPr/>
        </p:nvCxnSpPr>
        <p:spPr>
          <a:xfrm>
            <a:off x="299563" y="983408"/>
            <a:ext cx="591270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5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C02C1-B1C7-4B91-AF5C-C178B0F3D9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2" y="2981749"/>
            <a:ext cx="8995156" cy="3298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7271E-01CD-4655-9EAB-384AD28A3208}"/>
              </a:ext>
            </a:extLst>
          </p:cNvPr>
          <p:cNvSpPr txBox="1"/>
          <p:nvPr/>
        </p:nvSpPr>
        <p:spPr>
          <a:xfrm>
            <a:off x="678731" y="965656"/>
            <a:ext cx="3723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u="sng" dirty="0" err="1"/>
              <a:t>Perimeter</a:t>
            </a:r>
            <a:endParaRPr lang="fr-CA" sz="2400" u="sng" dirty="0"/>
          </a:p>
          <a:p>
            <a:endParaRPr lang="fr-CA" sz="2400" b="1" dirty="0"/>
          </a:p>
          <a:p>
            <a:r>
              <a:rPr lang="fr-CA" sz="2400" b="1" dirty="0" err="1"/>
              <a:t>What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the </a:t>
            </a:r>
            <a:r>
              <a:rPr lang="fr-CA" sz="2400" dirty="0" err="1"/>
              <a:t>perimeter</a:t>
            </a:r>
            <a:r>
              <a:rPr lang="fr-CA" sz="2400" dirty="0"/>
              <a:t> of </a:t>
            </a:r>
            <a:r>
              <a:rPr lang="fr-CA" sz="2400" dirty="0" err="1"/>
              <a:t>this</a:t>
            </a:r>
            <a:r>
              <a:rPr lang="fr-CA" sz="2400" dirty="0"/>
              <a:t> </a:t>
            </a:r>
            <a:r>
              <a:rPr lang="fr-CA" sz="2400" dirty="0" err="1"/>
              <a:t>quadrilateral</a:t>
            </a:r>
            <a:r>
              <a:rPr lang="fr-CA" sz="2400" dirty="0"/>
              <a:t>?</a:t>
            </a:r>
          </a:p>
          <a:p>
            <a:endParaRPr lang="fr-CA" sz="2400" dirty="0"/>
          </a:p>
          <a:p>
            <a:r>
              <a:rPr lang="fr-CA" sz="2400" u="sng" dirty="0"/>
              <a:t>Le périmètre </a:t>
            </a:r>
            <a:endParaRPr lang="en-US" sz="2400" u="sng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EE27D2-DC96-4C46-BC41-8CCD718EB92E}"/>
              </a:ext>
            </a:extLst>
          </p:cNvPr>
          <p:cNvCxnSpPr>
            <a:cxnSpLocks/>
          </p:cNvCxnSpPr>
          <p:nvPr/>
        </p:nvCxnSpPr>
        <p:spPr>
          <a:xfrm>
            <a:off x="439683" y="2614815"/>
            <a:ext cx="387779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D01E95-2B2A-4AF3-894B-34C1F22DCCE1}"/>
              </a:ext>
            </a:extLst>
          </p:cNvPr>
          <p:cNvSpPr txBox="1"/>
          <p:nvPr/>
        </p:nvSpPr>
        <p:spPr>
          <a:xfrm>
            <a:off x="228600" y="647700"/>
            <a:ext cx="9271000" cy="50167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Work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err="1">
                <a:solidFill>
                  <a:srgbClr val="000000"/>
                </a:solidFill>
              </a:rPr>
              <a:t>with</a:t>
            </a:r>
            <a:r>
              <a:rPr lang="fr-FR" sz="2000" dirty="0">
                <a:solidFill>
                  <a:srgbClr val="000000"/>
                </a:solidFill>
              </a:rPr>
              <a:t> a </a:t>
            </a:r>
            <a:r>
              <a:rPr lang="fr-FR" sz="2000" dirty="0" err="1">
                <a:solidFill>
                  <a:srgbClr val="000000"/>
                </a:solidFill>
              </a:rPr>
              <a:t>partner</a:t>
            </a:r>
            <a:r>
              <a:rPr lang="fr-FR" sz="2000" dirty="0">
                <a:solidFill>
                  <a:srgbClr val="000000"/>
                </a:solidFill>
              </a:rPr>
              <a:t> to </a:t>
            </a:r>
            <a:r>
              <a:rPr lang="fr-FR" sz="2000" b="1" dirty="0">
                <a:solidFill>
                  <a:srgbClr val="000000"/>
                </a:solidFill>
              </a:rPr>
              <a:t>solve</a:t>
            </a:r>
            <a:r>
              <a:rPr lang="fr-FR" sz="2000" dirty="0">
                <a:solidFill>
                  <a:srgbClr val="000000"/>
                </a:solidFill>
              </a:rPr>
              <a:t> the </a:t>
            </a:r>
            <a:r>
              <a:rPr lang="fr-FR" sz="2000" dirty="0" err="1">
                <a:solidFill>
                  <a:srgbClr val="000000"/>
                </a:solidFill>
              </a:rPr>
              <a:t>following</a:t>
            </a:r>
            <a:r>
              <a:rPr lang="fr-FR" sz="2000" dirty="0">
                <a:solidFill>
                  <a:srgbClr val="000000"/>
                </a:solidFill>
              </a:rPr>
              <a:t>: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en-US" sz="2000" dirty="0"/>
              <a:t>Zack needs to mail a present to his cousin. The box is 24 cm long, 15 cm wide, and 5 cm high. The shipper charges $0.75 for each 1 cm</a:t>
            </a:r>
            <a:r>
              <a:rPr lang="en-US" sz="2000" baseline="30000" dirty="0"/>
              <a:t>3</a:t>
            </a:r>
            <a:r>
              <a:rPr lang="en-US" sz="2000" dirty="0"/>
              <a:t> and $3.00 for the total mass. How much will it cost to ship the package?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Travaille</a:t>
            </a:r>
            <a:r>
              <a:rPr lang="fr-FR" sz="2000" dirty="0">
                <a:solidFill>
                  <a:srgbClr val="000000"/>
                </a:solidFill>
              </a:rPr>
              <a:t> avec un partenaire pour </a:t>
            </a:r>
            <a:r>
              <a:rPr lang="fr-FR" sz="2000" b="1" dirty="0">
                <a:solidFill>
                  <a:srgbClr val="000000"/>
                </a:solidFill>
              </a:rPr>
              <a:t>résoudre</a:t>
            </a:r>
            <a:r>
              <a:rPr lang="fr-FR" sz="2000" dirty="0">
                <a:solidFill>
                  <a:srgbClr val="000000"/>
                </a:solidFill>
              </a:rPr>
              <a:t>: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Zack doit poster un cadeau à son cousin. La boîte mesure 24 cm de long, 15 cm de large et 5 cm de hauteur. Les frais d’expédition s’élèvent à 0,75 $ par cm</a:t>
            </a:r>
            <a:r>
              <a:rPr lang="fr-FR" sz="2000" baseline="30000" dirty="0">
                <a:solidFill>
                  <a:srgbClr val="000000"/>
                </a:solidFill>
              </a:rPr>
              <a:t>3</a:t>
            </a:r>
            <a:r>
              <a:rPr lang="fr-FR" sz="2000" dirty="0">
                <a:solidFill>
                  <a:srgbClr val="000000"/>
                </a:solidFill>
              </a:rPr>
              <a:t>, plus 3 $ pour la masse totale. Combien lui en coûtera-t-il pour expédier son colis? </a:t>
            </a:r>
            <a:endParaRPr lang="en-US" sz="2000" baseline="700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63F8D-9D85-44E8-86E2-51146F0C05F0}"/>
              </a:ext>
            </a:extLst>
          </p:cNvPr>
          <p:cNvCxnSpPr/>
          <p:nvPr/>
        </p:nvCxnSpPr>
        <p:spPr>
          <a:xfrm>
            <a:off x="218965" y="319725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4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4238D4-EAD9-41D9-971C-D33930A07531}"/>
              </a:ext>
            </a:extLst>
          </p:cNvPr>
          <p:cNvSpPr txBox="1"/>
          <p:nvPr/>
        </p:nvSpPr>
        <p:spPr>
          <a:xfrm>
            <a:off x="266699" y="955250"/>
            <a:ext cx="9893301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Practice: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Complete questions #1, 5 and 7 on pages 237 and 238.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Worksheet - </a:t>
            </a:r>
            <a:r>
              <a:rPr lang="fr-CA" dirty="0" err="1"/>
              <a:t>Student</a:t>
            </a:r>
            <a:r>
              <a:rPr lang="fr-CA" dirty="0"/>
              <a:t> Homework Book pages 86 and 87  «Volume of a </a:t>
            </a:r>
            <a:r>
              <a:rPr lang="fr-CA" dirty="0" err="1"/>
              <a:t>Rectangular</a:t>
            </a:r>
            <a:r>
              <a:rPr lang="fr-CA" dirty="0"/>
              <a:t> </a:t>
            </a:r>
            <a:r>
              <a:rPr lang="fr-CA" dirty="0" err="1"/>
              <a:t>Prism</a:t>
            </a:r>
            <a:r>
              <a:rPr lang="fr-CA" dirty="0"/>
              <a:t>»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Game – Beat the Clock! on page 239</a:t>
            </a:r>
          </a:p>
          <a:p>
            <a:pPr marL="342900" indent="-34290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Pratique: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1. Complète les questions #1, 5 et 7 aux pages 237 et 238.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2. Feuille de travail - </a:t>
            </a:r>
            <a:r>
              <a:rPr lang="fr-CA" dirty="0"/>
              <a:t>Cahier d’activité et </a:t>
            </a:r>
            <a:r>
              <a:rPr lang="fr-CA" dirty="0" err="1"/>
              <a:t>exercises</a:t>
            </a:r>
            <a:r>
              <a:rPr lang="fr-CA" dirty="0"/>
              <a:t> pages 86 et 87 «Le volume d’un prisme à base rectangulaire»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3. Jeu - "La course contre la montre!" p. 239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F2D142-682E-40D4-9BFE-20AA8DE08A7A}"/>
              </a:ext>
            </a:extLst>
          </p:cNvPr>
          <p:cNvCxnSpPr/>
          <p:nvPr/>
        </p:nvCxnSpPr>
        <p:spPr>
          <a:xfrm>
            <a:off x="266699" y="3640319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DEC9B-4019-4AE2-A546-55EFE260DAF3}"/>
              </a:ext>
            </a:extLst>
          </p:cNvPr>
          <p:cNvSpPr txBox="1"/>
          <p:nvPr/>
        </p:nvSpPr>
        <p:spPr>
          <a:xfrm>
            <a:off x="3112678" y="3192282"/>
            <a:ext cx="393464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Journal Question SS3 #3</a:t>
            </a:r>
          </a:p>
        </p:txBody>
      </p:sp>
    </p:spTree>
    <p:extLst>
      <p:ext uri="{BB962C8B-B14F-4D97-AF65-F5344CB8AC3E}">
        <p14:creationId xmlns:p14="http://schemas.microsoft.com/office/powerpoint/2010/main" val="122360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B0649B-2FF2-40CE-A68F-313764D1711F}"/>
              </a:ext>
            </a:extLst>
          </p:cNvPr>
          <p:cNvSpPr txBox="1"/>
          <p:nvPr/>
        </p:nvSpPr>
        <p:spPr>
          <a:xfrm>
            <a:off x="4133654" y="3286780"/>
            <a:ext cx="5081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Quiz SS3</a:t>
            </a:r>
          </a:p>
        </p:txBody>
      </p:sp>
    </p:spTree>
    <p:extLst>
      <p:ext uri="{BB962C8B-B14F-4D97-AF65-F5344CB8AC3E}">
        <p14:creationId xmlns:p14="http://schemas.microsoft.com/office/powerpoint/2010/main" val="477495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43A96-C4AE-458A-B73A-0150751454E9}"/>
              </a:ext>
            </a:extLst>
          </p:cNvPr>
          <p:cNvSpPr txBox="1"/>
          <p:nvPr/>
        </p:nvSpPr>
        <p:spPr>
          <a:xfrm>
            <a:off x="260938" y="1482404"/>
            <a:ext cx="9133517" cy="178510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Explore – </a:t>
            </a:r>
            <a:r>
              <a:rPr lang="fr-FR" sz="2000" b="1" dirty="0">
                <a:solidFill>
                  <a:srgbClr val="000000"/>
                </a:solidFill>
              </a:rPr>
              <a:t>Travaille</a:t>
            </a:r>
            <a:r>
              <a:rPr lang="fr-FR" sz="2000" dirty="0">
                <a:solidFill>
                  <a:srgbClr val="000000"/>
                </a:solidFill>
              </a:rPr>
              <a:t> en dyades, </a:t>
            </a:r>
            <a:r>
              <a:rPr lang="fr-FR" sz="2000" b="1" dirty="0">
                <a:solidFill>
                  <a:srgbClr val="000000"/>
                </a:solidFill>
              </a:rPr>
              <a:t>trouve</a:t>
            </a:r>
            <a:r>
              <a:rPr lang="fr-FR" sz="2000" dirty="0">
                <a:solidFill>
                  <a:srgbClr val="000000"/>
                </a:solidFill>
              </a:rPr>
              <a:t> le périmètre des figures. Pouvez-vous voir une </a:t>
            </a:r>
            <a:r>
              <a:rPr lang="fr-FR" sz="2000" b="1" dirty="0">
                <a:solidFill>
                  <a:srgbClr val="000000"/>
                </a:solidFill>
              </a:rPr>
              <a:t>régularité</a:t>
            </a:r>
            <a:r>
              <a:rPr lang="fr-FR" sz="2000" dirty="0">
                <a:solidFill>
                  <a:srgbClr val="000000"/>
                </a:solidFill>
              </a:rPr>
              <a:t>? Comment peut-on utiliser une</a:t>
            </a:r>
            <a:r>
              <a:rPr lang="fr-FR" sz="2000" b="1" dirty="0">
                <a:solidFill>
                  <a:srgbClr val="000000"/>
                </a:solidFill>
              </a:rPr>
              <a:t> formule </a:t>
            </a:r>
            <a:r>
              <a:rPr lang="fr-FR" sz="2000" dirty="0">
                <a:solidFill>
                  <a:srgbClr val="000000"/>
                </a:solidFill>
              </a:rPr>
              <a:t>pour déterminer le périmètre des </a:t>
            </a:r>
            <a:r>
              <a:rPr lang="fr-FR" sz="2000" b="1" dirty="0">
                <a:solidFill>
                  <a:srgbClr val="000000"/>
                </a:solidFill>
              </a:rPr>
              <a:t>polygones réguliers</a:t>
            </a:r>
            <a:r>
              <a:rPr lang="fr-FR" sz="2000" dirty="0">
                <a:solidFill>
                  <a:srgbClr val="000000"/>
                </a:solidFill>
              </a:rPr>
              <a:t>? 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A787-76AB-46F2-8F0D-FB4D485EA66E}"/>
              </a:ext>
            </a:extLst>
          </p:cNvPr>
          <p:cNvSpPr txBox="1"/>
          <p:nvPr/>
        </p:nvSpPr>
        <p:spPr>
          <a:xfrm>
            <a:off x="260938" y="272113"/>
            <a:ext cx="894904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Explore – </a:t>
            </a:r>
            <a:r>
              <a:rPr lang="en-US" sz="2000" b="1" dirty="0">
                <a:solidFill>
                  <a:srgbClr val="000000"/>
                </a:solidFill>
              </a:rPr>
              <a:t>Work </a:t>
            </a:r>
            <a:r>
              <a:rPr lang="en-US" sz="2000" dirty="0">
                <a:solidFill>
                  <a:srgbClr val="000000"/>
                </a:solidFill>
              </a:rPr>
              <a:t>with a partner, </a:t>
            </a:r>
            <a:r>
              <a:rPr lang="en-US" sz="2000" b="1" dirty="0">
                <a:solidFill>
                  <a:srgbClr val="000000"/>
                </a:solidFill>
              </a:rPr>
              <a:t>find </a:t>
            </a:r>
            <a:r>
              <a:rPr lang="en-US" sz="2000" dirty="0">
                <a:solidFill>
                  <a:srgbClr val="000000"/>
                </a:solidFill>
              </a:rPr>
              <a:t>the perimeter of these shapes. Can you see a </a:t>
            </a:r>
            <a:r>
              <a:rPr lang="en-US" sz="2000" b="1" dirty="0">
                <a:solidFill>
                  <a:srgbClr val="000000"/>
                </a:solidFill>
              </a:rPr>
              <a:t>pattern</a:t>
            </a:r>
            <a:r>
              <a:rPr lang="en-US" sz="2000" dirty="0">
                <a:solidFill>
                  <a:srgbClr val="000000"/>
                </a:solidFill>
              </a:rPr>
              <a:t>? How can you use a </a:t>
            </a:r>
            <a:r>
              <a:rPr lang="en-US" sz="2000" b="1" dirty="0">
                <a:solidFill>
                  <a:srgbClr val="000000"/>
                </a:solidFill>
              </a:rPr>
              <a:t>formula</a:t>
            </a:r>
            <a:r>
              <a:rPr lang="en-US" sz="2000" dirty="0">
                <a:solidFill>
                  <a:srgbClr val="000000"/>
                </a:solidFill>
              </a:rPr>
              <a:t> to find the perimeter of a </a:t>
            </a:r>
            <a:r>
              <a:rPr lang="en-US" sz="2000" b="1" dirty="0">
                <a:solidFill>
                  <a:srgbClr val="000000"/>
                </a:solidFill>
              </a:rPr>
              <a:t>regular polygon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F26DDC-A411-4075-9AE6-817F4D62861B}"/>
              </a:ext>
            </a:extLst>
          </p:cNvPr>
          <p:cNvCxnSpPr/>
          <p:nvPr/>
        </p:nvCxnSpPr>
        <p:spPr>
          <a:xfrm>
            <a:off x="260938" y="1237923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10F307-7DEA-492F-832C-210372C80EA6}"/>
              </a:ext>
            </a:extLst>
          </p:cNvPr>
          <p:cNvSpPr txBox="1"/>
          <p:nvPr/>
        </p:nvSpPr>
        <p:spPr>
          <a:xfrm>
            <a:off x="1725542" y="3399625"/>
            <a:ext cx="5081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2cm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258735-2134-43B0-9DE9-1BE0DC299A74}"/>
              </a:ext>
            </a:extLst>
          </p:cNvPr>
          <p:cNvGrpSpPr/>
          <p:nvPr/>
        </p:nvGrpSpPr>
        <p:grpSpPr>
          <a:xfrm>
            <a:off x="730753" y="3611653"/>
            <a:ext cx="8347259" cy="2132837"/>
            <a:chOff x="730753" y="3611653"/>
            <a:chExt cx="8347259" cy="213283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15254C5-92DA-4304-9C60-361B5F625150}"/>
                </a:ext>
              </a:extLst>
            </p:cNvPr>
            <p:cNvSpPr/>
            <p:nvPr/>
          </p:nvSpPr>
          <p:spPr>
            <a:xfrm>
              <a:off x="1150987" y="3803370"/>
              <a:ext cx="1756353" cy="1529750"/>
            </a:xfrm>
            <a:custGeom>
              <a:avLst/>
              <a:gdLst/>
              <a:ahLst/>
              <a:cxnLst/>
              <a:rect l="0" t="0" r="0" b="0"/>
              <a:pathLst>
                <a:path w="1756353" h="1529750">
                  <a:moveTo>
                    <a:pt x="1317997" y="1529749"/>
                  </a:moveTo>
                  <a:lnTo>
                    <a:pt x="1756352" y="765611"/>
                  </a:lnTo>
                  <a:lnTo>
                    <a:pt x="1317997" y="0"/>
                  </a:lnTo>
                  <a:lnTo>
                    <a:pt x="439821" y="0"/>
                  </a:lnTo>
                  <a:lnTo>
                    <a:pt x="0" y="765611"/>
                  </a:lnTo>
                  <a:lnTo>
                    <a:pt x="439821" y="152974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1684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11D1C7-8591-4EBC-A3C8-43D3E660FA52}"/>
                </a:ext>
              </a:extLst>
            </p:cNvPr>
            <p:cNvSpPr/>
            <p:nvPr/>
          </p:nvSpPr>
          <p:spPr>
            <a:xfrm>
              <a:off x="4170509" y="3611653"/>
              <a:ext cx="1818981" cy="1729092"/>
            </a:xfrm>
            <a:custGeom>
              <a:avLst/>
              <a:gdLst/>
              <a:ahLst/>
              <a:cxnLst/>
              <a:rect l="0" t="0" r="0" b="0"/>
              <a:pathLst>
                <a:path w="1818981" h="1729092">
                  <a:moveTo>
                    <a:pt x="1470390" y="1729091"/>
                  </a:moveTo>
                  <a:lnTo>
                    <a:pt x="1818980" y="660616"/>
                  </a:lnTo>
                  <a:lnTo>
                    <a:pt x="909490" y="0"/>
                  </a:lnTo>
                  <a:lnTo>
                    <a:pt x="0" y="660616"/>
                  </a:lnTo>
                  <a:lnTo>
                    <a:pt x="348590" y="17290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7175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8CC70-9B97-4E28-B59B-93B436AE7EB5}"/>
                </a:ext>
              </a:extLst>
            </p:cNvPr>
            <p:cNvSpPr/>
            <p:nvPr/>
          </p:nvSpPr>
          <p:spPr>
            <a:xfrm>
              <a:off x="7252659" y="3761332"/>
              <a:ext cx="1641879" cy="1641878"/>
            </a:xfrm>
            <a:custGeom>
              <a:avLst/>
              <a:gdLst/>
              <a:ahLst/>
              <a:cxnLst/>
              <a:rect l="0" t="0" r="0" b="0"/>
              <a:pathLst>
                <a:path w="1641879" h="1641878">
                  <a:moveTo>
                    <a:pt x="0" y="1641877"/>
                  </a:moveTo>
                  <a:lnTo>
                    <a:pt x="1641878" y="1641877"/>
                  </a:lnTo>
                  <a:lnTo>
                    <a:pt x="16418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0734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A73574-50A8-4EC2-B74A-A4A79B5CE7DD}"/>
                </a:ext>
              </a:extLst>
            </p:cNvPr>
            <p:cNvSpPr txBox="1"/>
            <p:nvPr/>
          </p:nvSpPr>
          <p:spPr>
            <a:xfrm>
              <a:off x="1150987" y="5375158"/>
              <a:ext cx="7927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            2cm			3cm			     5cm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D795D6-7B8C-4013-AD91-10700FC821BB}"/>
                </a:ext>
              </a:extLst>
            </p:cNvPr>
            <p:cNvSpPr txBox="1"/>
            <p:nvPr/>
          </p:nvSpPr>
          <p:spPr>
            <a:xfrm>
              <a:off x="2729060" y="4868096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2cm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965E8D-CA36-49FA-AFCD-6437E4E62844}"/>
                </a:ext>
              </a:extLst>
            </p:cNvPr>
            <p:cNvSpPr txBox="1"/>
            <p:nvPr/>
          </p:nvSpPr>
          <p:spPr>
            <a:xfrm>
              <a:off x="2729060" y="3869704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2cm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E4395A-944E-462B-BF0C-A4D6BDAD8EBC}"/>
                </a:ext>
              </a:extLst>
            </p:cNvPr>
            <p:cNvSpPr txBox="1"/>
            <p:nvPr/>
          </p:nvSpPr>
          <p:spPr>
            <a:xfrm>
              <a:off x="730753" y="3831937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2cm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B390E4-37C5-404F-A6B6-80FB3C4DD0E3}"/>
                </a:ext>
              </a:extLst>
            </p:cNvPr>
            <p:cNvSpPr txBox="1"/>
            <p:nvPr/>
          </p:nvSpPr>
          <p:spPr>
            <a:xfrm>
              <a:off x="730753" y="4857045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2cm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C294A3-1AA4-4B2A-A45B-06F33B632D49}"/>
                </a:ext>
              </a:extLst>
            </p:cNvPr>
            <p:cNvSpPr txBox="1"/>
            <p:nvPr/>
          </p:nvSpPr>
          <p:spPr>
            <a:xfrm>
              <a:off x="3691510" y="4708264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3cm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A05D51-F44E-4B57-B710-1C108731D634}"/>
                </a:ext>
              </a:extLst>
            </p:cNvPr>
            <p:cNvSpPr txBox="1"/>
            <p:nvPr/>
          </p:nvSpPr>
          <p:spPr>
            <a:xfrm>
              <a:off x="3992602" y="3632988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3cm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A6626D-1226-4858-9E30-42DBA68992BF}"/>
              </a:ext>
            </a:extLst>
          </p:cNvPr>
          <p:cNvSpPr txBox="1"/>
          <p:nvPr/>
        </p:nvSpPr>
        <p:spPr>
          <a:xfrm>
            <a:off x="5481404" y="3595342"/>
            <a:ext cx="5081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3cm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9DDE27-8438-4E84-8E4E-F9F635C7D69A}"/>
              </a:ext>
            </a:extLst>
          </p:cNvPr>
          <p:cNvSpPr txBox="1"/>
          <p:nvPr/>
        </p:nvSpPr>
        <p:spPr>
          <a:xfrm>
            <a:off x="5811799" y="4761353"/>
            <a:ext cx="5279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3cm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AFA168-6E24-4EA2-BAE9-AD80C9CD061B}"/>
              </a:ext>
            </a:extLst>
          </p:cNvPr>
          <p:cNvSpPr txBox="1"/>
          <p:nvPr/>
        </p:nvSpPr>
        <p:spPr>
          <a:xfrm>
            <a:off x="6630304" y="4365721"/>
            <a:ext cx="5547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5cm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97FAAC-B553-445B-96E2-73D55D1E9E8F}"/>
              </a:ext>
            </a:extLst>
          </p:cNvPr>
          <p:cNvSpPr txBox="1"/>
          <p:nvPr/>
        </p:nvSpPr>
        <p:spPr>
          <a:xfrm>
            <a:off x="7810106" y="3397942"/>
            <a:ext cx="608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5cm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DB5649-D23A-418C-BCC0-A8D99AFC9ED0}"/>
              </a:ext>
            </a:extLst>
          </p:cNvPr>
          <p:cNvSpPr txBox="1"/>
          <p:nvPr/>
        </p:nvSpPr>
        <p:spPr>
          <a:xfrm>
            <a:off x="8958624" y="4388631"/>
            <a:ext cx="694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5cm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94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FE4E04-3D91-4B58-A4D2-F3793ACE0B5E}"/>
              </a:ext>
            </a:extLst>
          </p:cNvPr>
          <p:cNvSpPr txBox="1"/>
          <p:nvPr/>
        </p:nvSpPr>
        <p:spPr>
          <a:xfrm>
            <a:off x="1701538" y="2426558"/>
            <a:ext cx="5081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Watch the following video on Perimeter: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Math Antics - Perimeter – YouTube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3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46A6D-2706-470F-AD52-90CD49779111}"/>
              </a:ext>
            </a:extLst>
          </p:cNvPr>
          <p:cNvSpPr txBox="1"/>
          <p:nvPr/>
        </p:nvSpPr>
        <p:spPr>
          <a:xfrm>
            <a:off x="315102" y="146133"/>
            <a:ext cx="9370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Copy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slide in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scribbler</a:t>
            </a:r>
            <a:r>
              <a:rPr lang="fr-CA" dirty="0"/>
              <a:t>.</a:t>
            </a:r>
            <a:r>
              <a:rPr lang="fr-CA" u="sng" dirty="0"/>
              <a:t> </a:t>
            </a:r>
          </a:p>
          <a:p>
            <a:endParaRPr lang="fr-CA" u="sng" dirty="0"/>
          </a:p>
          <a:p>
            <a:r>
              <a:rPr lang="fr-CA" u="sng" dirty="0" err="1"/>
              <a:t>Perimeter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the distance </a:t>
            </a:r>
            <a:r>
              <a:rPr lang="fr-CA" dirty="0" err="1"/>
              <a:t>around</a:t>
            </a:r>
            <a:r>
              <a:rPr lang="fr-CA" dirty="0"/>
              <a:t> a </a:t>
            </a:r>
            <a:r>
              <a:rPr lang="fr-CA" dirty="0" err="1"/>
              <a:t>polygon</a:t>
            </a:r>
            <a:r>
              <a:rPr lang="fr-CA" dirty="0"/>
              <a:t>. To </a:t>
            </a:r>
            <a:r>
              <a:rPr lang="fr-CA" dirty="0" err="1"/>
              <a:t>find</a:t>
            </a:r>
            <a:r>
              <a:rPr lang="fr-CA" dirty="0"/>
              <a:t> the </a:t>
            </a:r>
            <a:r>
              <a:rPr lang="fr-CA" dirty="0" err="1"/>
              <a:t>perimeter</a:t>
            </a:r>
            <a:r>
              <a:rPr lang="fr-CA" dirty="0"/>
              <a:t> of a </a:t>
            </a:r>
            <a:r>
              <a:rPr lang="fr-CA" dirty="0" err="1"/>
              <a:t>shape</a:t>
            </a:r>
            <a:r>
              <a:rPr lang="fr-CA" dirty="0"/>
              <a:t>, </a:t>
            </a:r>
            <a:r>
              <a:rPr lang="fr-CA" dirty="0" err="1"/>
              <a:t>you</a:t>
            </a:r>
            <a:r>
              <a:rPr lang="fr-CA" dirty="0"/>
              <a:t> must </a:t>
            </a:r>
            <a:r>
              <a:rPr lang="fr-CA" u="sng" dirty="0" err="1"/>
              <a:t>add</a:t>
            </a:r>
            <a:r>
              <a:rPr lang="fr-CA" u="sng" dirty="0"/>
              <a:t> all the </a:t>
            </a:r>
            <a:r>
              <a:rPr lang="fr-CA" u="sng" dirty="0" err="1"/>
              <a:t>sides</a:t>
            </a:r>
            <a:r>
              <a:rPr lang="fr-CA" u="sng" dirty="0"/>
              <a:t> </a:t>
            </a:r>
            <a:r>
              <a:rPr lang="fr-CA" u="sng" dirty="0" err="1"/>
              <a:t>together</a:t>
            </a:r>
            <a:r>
              <a:rPr lang="fr-CA" dirty="0"/>
              <a:t>. If the </a:t>
            </a:r>
            <a:r>
              <a:rPr lang="fr-CA" dirty="0" err="1"/>
              <a:t>polygon’s</a:t>
            </a:r>
            <a:r>
              <a:rPr lang="fr-CA" dirty="0"/>
              <a:t> </a:t>
            </a:r>
            <a:r>
              <a:rPr lang="fr-CA" dirty="0" err="1"/>
              <a:t>sides</a:t>
            </a:r>
            <a:r>
              <a:rPr lang="fr-CA" dirty="0"/>
              <a:t> are all </a:t>
            </a:r>
            <a:r>
              <a:rPr lang="fr-CA" dirty="0" err="1"/>
              <a:t>equal</a:t>
            </a:r>
            <a:r>
              <a:rPr lang="fr-CA" dirty="0"/>
              <a:t>, </a:t>
            </a:r>
            <a:r>
              <a:rPr lang="fr-CA" dirty="0" err="1"/>
              <a:t>it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called</a:t>
            </a:r>
            <a:r>
              <a:rPr lang="fr-CA" dirty="0"/>
              <a:t> a </a:t>
            </a:r>
            <a:r>
              <a:rPr lang="fr-CA" u="sng" dirty="0" err="1"/>
              <a:t>regular</a:t>
            </a:r>
            <a:r>
              <a:rPr lang="fr-CA" u="sng" dirty="0"/>
              <a:t> </a:t>
            </a:r>
            <a:r>
              <a:rPr lang="fr-CA" u="sng" dirty="0" err="1"/>
              <a:t>polygon</a:t>
            </a:r>
            <a:r>
              <a:rPr lang="fr-CA" dirty="0"/>
              <a:t>. You can </a:t>
            </a:r>
            <a:r>
              <a:rPr lang="fr-CA" dirty="0" err="1"/>
              <a:t>find</a:t>
            </a:r>
            <a:r>
              <a:rPr lang="fr-CA" dirty="0"/>
              <a:t> the </a:t>
            </a:r>
            <a:r>
              <a:rPr lang="fr-CA" dirty="0" err="1"/>
              <a:t>perimeter</a:t>
            </a:r>
            <a:r>
              <a:rPr lang="fr-CA" dirty="0"/>
              <a:t> of </a:t>
            </a:r>
            <a:r>
              <a:rPr lang="fr-CA" dirty="0" err="1"/>
              <a:t>these</a:t>
            </a:r>
            <a:r>
              <a:rPr lang="fr-CA" dirty="0"/>
              <a:t> </a:t>
            </a:r>
            <a:r>
              <a:rPr lang="fr-CA" dirty="0" err="1"/>
              <a:t>shapes</a:t>
            </a:r>
            <a:r>
              <a:rPr lang="fr-CA" dirty="0"/>
              <a:t> </a:t>
            </a:r>
            <a:r>
              <a:rPr lang="fr-CA" dirty="0" err="1"/>
              <a:t>faster</a:t>
            </a:r>
            <a:r>
              <a:rPr lang="fr-CA" dirty="0"/>
              <a:t> by </a:t>
            </a:r>
            <a:r>
              <a:rPr lang="fr-CA" u="sng" dirty="0" err="1"/>
              <a:t>multiplying</a:t>
            </a:r>
            <a:r>
              <a:rPr lang="fr-CA" u="sng" dirty="0"/>
              <a:t> the </a:t>
            </a:r>
            <a:r>
              <a:rPr lang="fr-CA" u="sng" dirty="0" err="1"/>
              <a:t>number</a:t>
            </a:r>
            <a:r>
              <a:rPr lang="fr-CA" u="sng" dirty="0"/>
              <a:t> of </a:t>
            </a:r>
            <a:r>
              <a:rPr lang="fr-CA" u="sng" dirty="0" err="1"/>
              <a:t>sides</a:t>
            </a:r>
            <a:r>
              <a:rPr lang="fr-CA" u="sng" dirty="0"/>
              <a:t> by the </a:t>
            </a:r>
            <a:r>
              <a:rPr lang="fr-CA" u="sng" dirty="0" err="1"/>
              <a:t>length</a:t>
            </a:r>
            <a:r>
              <a:rPr lang="fr-CA" u="sng" dirty="0"/>
              <a:t> of the </a:t>
            </a:r>
            <a:r>
              <a:rPr lang="fr-CA" u="sng" dirty="0" err="1"/>
              <a:t>side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fr-CA" b="1" dirty="0"/>
              <a:t>Copie</a:t>
            </a:r>
            <a:r>
              <a:rPr lang="fr-CA" dirty="0"/>
              <a:t> ce diapositif dans ton cahier.</a:t>
            </a:r>
          </a:p>
          <a:p>
            <a:endParaRPr lang="fr-CA" dirty="0"/>
          </a:p>
          <a:p>
            <a:r>
              <a:rPr lang="en-US" dirty="0"/>
              <a:t>Le </a:t>
            </a:r>
            <a:r>
              <a:rPr lang="en-US" u="sng" dirty="0" err="1"/>
              <a:t>périmètre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distance </a:t>
            </a:r>
            <a:r>
              <a:rPr lang="en-US" dirty="0" err="1"/>
              <a:t>autour</a:t>
            </a:r>
            <a:r>
              <a:rPr lang="en-US" dirty="0"/>
              <a:t> d’un </a:t>
            </a:r>
            <a:r>
              <a:rPr lang="en-US" dirty="0" err="1"/>
              <a:t>polygone</a:t>
            </a:r>
            <a:r>
              <a:rPr lang="en-US" dirty="0"/>
              <a:t>. Pour </a:t>
            </a:r>
            <a:r>
              <a:rPr lang="en-US" dirty="0" err="1"/>
              <a:t>trouver</a:t>
            </a:r>
            <a:r>
              <a:rPr lang="en-US" dirty="0"/>
              <a:t> le </a:t>
            </a:r>
            <a:r>
              <a:rPr lang="en-US" dirty="0" err="1"/>
              <a:t>périmètre</a:t>
            </a:r>
            <a:r>
              <a:rPr lang="en-US" dirty="0"/>
              <a:t>, il faut </a:t>
            </a:r>
            <a:r>
              <a:rPr lang="en-US" u="sng" dirty="0" err="1"/>
              <a:t>additionner</a:t>
            </a:r>
            <a:r>
              <a:rPr lang="en-US" u="sng" dirty="0"/>
              <a:t> </a:t>
            </a:r>
            <a:r>
              <a:rPr lang="en-US" u="sng" dirty="0" err="1"/>
              <a:t>tous</a:t>
            </a:r>
            <a:r>
              <a:rPr lang="en-US" u="sng" dirty="0"/>
              <a:t> les </a:t>
            </a:r>
            <a:r>
              <a:rPr lang="en-US" u="sng" dirty="0" err="1"/>
              <a:t>côtés</a:t>
            </a:r>
            <a:r>
              <a:rPr lang="en-US" u="sng" dirty="0"/>
              <a:t> ensemble</a:t>
            </a:r>
            <a:r>
              <a:rPr lang="en-US" dirty="0"/>
              <a:t>. Si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côtés</a:t>
            </a:r>
            <a:r>
              <a:rPr lang="en-US" dirty="0"/>
              <a:t> du </a:t>
            </a:r>
            <a:r>
              <a:rPr lang="en-US" dirty="0" err="1"/>
              <a:t>polygone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égaux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un </a:t>
            </a:r>
            <a:r>
              <a:rPr lang="en-US" u="sng" dirty="0" err="1"/>
              <a:t>polygone</a:t>
            </a:r>
            <a:r>
              <a:rPr lang="en-US" u="sng" dirty="0"/>
              <a:t> </a:t>
            </a:r>
            <a:r>
              <a:rPr lang="en-US" u="sng" dirty="0" err="1"/>
              <a:t>régulier</a:t>
            </a:r>
            <a:r>
              <a:rPr lang="en-US" dirty="0"/>
              <a:t>. Tu </a:t>
            </a:r>
            <a:r>
              <a:rPr lang="en-US" dirty="0" err="1"/>
              <a:t>peux</a:t>
            </a:r>
            <a:r>
              <a:rPr lang="en-US" dirty="0"/>
              <a:t> </a:t>
            </a:r>
            <a:r>
              <a:rPr lang="en-US" dirty="0" err="1"/>
              <a:t>trouver</a:t>
            </a:r>
            <a:r>
              <a:rPr lang="en-US" dirty="0"/>
              <a:t> le </a:t>
            </a:r>
            <a:r>
              <a:rPr lang="en-US" dirty="0" err="1"/>
              <a:t>périmètre</a:t>
            </a:r>
            <a:r>
              <a:rPr lang="en-US" dirty="0"/>
              <a:t> de </a:t>
            </a:r>
            <a:r>
              <a:rPr lang="en-US" dirty="0" err="1"/>
              <a:t>ces</a:t>
            </a:r>
            <a:r>
              <a:rPr lang="en-US" dirty="0"/>
              <a:t> figures plus </a:t>
            </a:r>
            <a:r>
              <a:rPr lang="en-US" dirty="0" err="1"/>
              <a:t>rapides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u="sng" dirty="0" err="1"/>
              <a:t>multipliant</a:t>
            </a:r>
            <a:r>
              <a:rPr lang="en-US" u="sng" dirty="0"/>
              <a:t> le </a:t>
            </a:r>
            <a:r>
              <a:rPr lang="en-US" u="sng" dirty="0" err="1"/>
              <a:t>nombre</a:t>
            </a:r>
            <a:r>
              <a:rPr lang="en-US" u="sng" dirty="0"/>
              <a:t> de </a:t>
            </a:r>
            <a:r>
              <a:rPr lang="en-US" u="sng" dirty="0" err="1"/>
              <a:t>côtés</a:t>
            </a:r>
            <a:r>
              <a:rPr lang="en-US" u="sng" dirty="0"/>
              <a:t> par la longueur du </a:t>
            </a:r>
            <a:r>
              <a:rPr lang="en-US" u="sng" dirty="0" err="1"/>
              <a:t>côté</a:t>
            </a:r>
            <a:r>
              <a:rPr lang="en-US" dirty="0"/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9FE13F-27FC-42F9-B8D2-37342A8A0986}"/>
              </a:ext>
            </a:extLst>
          </p:cNvPr>
          <p:cNvCxnSpPr/>
          <p:nvPr/>
        </p:nvCxnSpPr>
        <p:spPr>
          <a:xfrm>
            <a:off x="176097" y="1784678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D040E3-7B5C-4CE7-9A4D-FB9AE4C397E3}"/>
              </a:ext>
            </a:extLst>
          </p:cNvPr>
          <p:cNvSpPr txBox="1"/>
          <p:nvPr/>
        </p:nvSpPr>
        <p:spPr>
          <a:xfrm>
            <a:off x="612742" y="6523903"/>
            <a:ext cx="387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 = 8 cm + 8 cm + 8 cm = 24 cm</a:t>
            </a:r>
          </a:p>
          <a:p>
            <a:r>
              <a:rPr lang="fr-CA" dirty="0"/>
              <a:t>	ou </a:t>
            </a:r>
          </a:p>
          <a:p>
            <a:r>
              <a:rPr lang="fr-CA" dirty="0"/>
              <a:t>P= 3 x 8 cm = 24 cm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E6874C-92DC-4F0B-AB67-A9DB1105E988}"/>
              </a:ext>
            </a:extLst>
          </p:cNvPr>
          <p:cNvSpPr txBox="1"/>
          <p:nvPr/>
        </p:nvSpPr>
        <p:spPr>
          <a:xfrm>
            <a:off x="8663234" y="4784028"/>
            <a:ext cx="7291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10 mm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7EE7C0-FE9C-4B79-8225-8A070103549A}"/>
              </a:ext>
            </a:extLst>
          </p:cNvPr>
          <p:cNvSpPr txBox="1"/>
          <p:nvPr/>
        </p:nvSpPr>
        <p:spPr>
          <a:xfrm>
            <a:off x="8320710" y="5714991"/>
            <a:ext cx="7976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10 mm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84BFF2-1A59-4B2B-8B5B-7E5B0210FD6C}"/>
              </a:ext>
            </a:extLst>
          </p:cNvPr>
          <p:cNvGrpSpPr/>
          <p:nvPr/>
        </p:nvGrpSpPr>
        <p:grpSpPr>
          <a:xfrm>
            <a:off x="5481686" y="3528667"/>
            <a:ext cx="9723807" cy="2960216"/>
            <a:chOff x="5481686" y="3528667"/>
            <a:chExt cx="9723807" cy="2960216"/>
          </a:xfrm>
        </p:grpSpPr>
        <p:sp>
          <p:nvSpPr>
            <p:cNvPr id="3" name="Octagon 2">
              <a:extLst>
                <a:ext uri="{FF2B5EF4-FFF2-40B4-BE49-F238E27FC236}">
                  <a16:creationId xmlns:a16="http://schemas.microsoft.com/office/drawing/2014/main" id="{CDE16BE9-D827-411B-8273-5B4A5FCE048A}"/>
                </a:ext>
              </a:extLst>
            </p:cNvPr>
            <p:cNvSpPr/>
            <p:nvPr/>
          </p:nvSpPr>
          <p:spPr>
            <a:xfrm>
              <a:off x="6363093" y="3905839"/>
              <a:ext cx="2300141" cy="2205872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CEAE6-FA41-4F0A-A080-03DACF7F9497}"/>
                </a:ext>
              </a:extLst>
            </p:cNvPr>
            <p:cNvSpPr txBox="1"/>
            <p:nvPr/>
          </p:nvSpPr>
          <p:spPr>
            <a:xfrm>
              <a:off x="5481686" y="4776188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/>
                <a:t>10 mm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3DE205-F4E7-42DB-B43F-5810A3184103}"/>
                </a:ext>
              </a:extLst>
            </p:cNvPr>
            <p:cNvSpPr txBox="1"/>
            <p:nvPr/>
          </p:nvSpPr>
          <p:spPr>
            <a:xfrm>
              <a:off x="5795388" y="5714991"/>
              <a:ext cx="50810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10 mm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66AEA6-E2E1-4932-9599-35718F41D2EE}"/>
                </a:ext>
              </a:extLst>
            </p:cNvPr>
            <p:cNvSpPr txBox="1"/>
            <p:nvPr/>
          </p:nvSpPr>
          <p:spPr>
            <a:xfrm>
              <a:off x="5983924" y="3911782"/>
              <a:ext cx="1074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10 mm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BF6649-B1E0-4C04-BE89-218E5FE23FB6}"/>
                </a:ext>
              </a:extLst>
            </p:cNvPr>
            <p:cNvSpPr txBox="1"/>
            <p:nvPr/>
          </p:nvSpPr>
          <p:spPr>
            <a:xfrm>
              <a:off x="7058579" y="3528667"/>
              <a:ext cx="54392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10 mm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01CA1E-60A8-40C5-B882-A393AA976F30}"/>
                </a:ext>
              </a:extLst>
            </p:cNvPr>
            <p:cNvSpPr txBox="1"/>
            <p:nvPr/>
          </p:nvSpPr>
          <p:spPr>
            <a:xfrm>
              <a:off x="8335911" y="3928713"/>
              <a:ext cx="62499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10 mm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CF1303-823D-4422-A36B-CCB66D6A4188}"/>
                </a:ext>
              </a:extLst>
            </p:cNvPr>
            <p:cNvSpPr txBox="1"/>
            <p:nvPr/>
          </p:nvSpPr>
          <p:spPr>
            <a:xfrm>
              <a:off x="7058579" y="6119551"/>
              <a:ext cx="81469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10 mm</a:t>
              </a:r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4964EFE-D787-44F1-B7E5-245CD174B7E1}"/>
              </a:ext>
            </a:extLst>
          </p:cNvPr>
          <p:cNvSpPr txBox="1"/>
          <p:nvPr/>
        </p:nvSpPr>
        <p:spPr>
          <a:xfrm>
            <a:off x="3188239" y="4642238"/>
            <a:ext cx="814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8 cm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D75F44-AD53-494B-9B1B-0873E43BDB49}"/>
              </a:ext>
            </a:extLst>
          </p:cNvPr>
          <p:cNvGrpSpPr/>
          <p:nvPr/>
        </p:nvGrpSpPr>
        <p:grpSpPr>
          <a:xfrm>
            <a:off x="1015999" y="3625333"/>
            <a:ext cx="9144001" cy="2685931"/>
            <a:chOff x="1015999" y="3625333"/>
            <a:chExt cx="9144001" cy="2685931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D36F461E-2A8F-4A94-B2E3-9D7E2C416798}"/>
                </a:ext>
              </a:extLst>
            </p:cNvPr>
            <p:cNvSpPr/>
            <p:nvPr/>
          </p:nvSpPr>
          <p:spPr>
            <a:xfrm>
              <a:off x="1015999" y="3625333"/>
              <a:ext cx="2790334" cy="230171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E2CC56-915B-4FC7-BE7E-6643299B338C}"/>
                </a:ext>
              </a:extLst>
            </p:cNvPr>
            <p:cNvSpPr txBox="1"/>
            <p:nvPr/>
          </p:nvSpPr>
          <p:spPr>
            <a:xfrm>
              <a:off x="1015999" y="4639443"/>
              <a:ext cx="961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8 cm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2A740-0ADA-4B0B-A743-C08CC45F8D0A}"/>
                </a:ext>
              </a:extLst>
            </p:cNvPr>
            <p:cNvSpPr txBox="1"/>
            <p:nvPr/>
          </p:nvSpPr>
          <p:spPr>
            <a:xfrm>
              <a:off x="2013086" y="5941932"/>
              <a:ext cx="81469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A" dirty="0"/>
                <a:t>8 cm</a:t>
              </a:r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4944544-F940-4823-8DE9-B1ADDAD9382C}"/>
              </a:ext>
            </a:extLst>
          </p:cNvPr>
          <p:cNvSpPr txBox="1"/>
          <p:nvPr/>
        </p:nvSpPr>
        <p:spPr>
          <a:xfrm>
            <a:off x="4983971" y="6573560"/>
            <a:ext cx="505838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P = 10 mm + 10 mm + 10 mm + 10 mm + 10 mm + 10 mm + 10 mm + 10 mm = 80 mm</a:t>
            </a:r>
          </a:p>
          <a:p>
            <a:r>
              <a:rPr lang="fr-CA" sz="2000" dirty="0"/>
              <a:t>		ou</a:t>
            </a:r>
          </a:p>
          <a:p>
            <a:r>
              <a:rPr lang="fr-CA" sz="2000" dirty="0"/>
              <a:t>	P = 10 mm x 8 = 80 mm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918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7C949D-0A2B-4E24-80D7-F1145B2125AC}"/>
              </a:ext>
            </a:extLst>
          </p:cNvPr>
          <p:cNvSpPr txBox="1"/>
          <p:nvPr/>
        </p:nvSpPr>
        <p:spPr>
          <a:xfrm>
            <a:off x="301371" y="4083509"/>
            <a:ext cx="8060088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Lis</a:t>
            </a:r>
            <a:r>
              <a:rPr lang="fr-FR" sz="2000" dirty="0">
                <a:solidFill>
                  <a:srgbClr val="000000"/>
                </a:solidFill>
              </a:rPr>
              <a:t> la section Découvre aux pages 227 et 228. </a:t>
            </a:r>
            <a:r>
              <a:rPr lang="fr-FR" sz="2000" b="1" dirty="0">
                <a:solidFill>
                  <a:srgbClr val="000000"/>
                </a:solidFill>
              </a:rPr>
              <a:t>Copie</a:t>
            </a:r>
            <a:r>
              <a:rPr lang="fr-FR" sz="2000" dirty="0">
                <a:solidFill>
                  <a:srgbClr val="000000"/>
                </a:solidFill>
              </a:rPr>
              <a:t> tout l’exemple du quadrilatère avec les formules à la page 228 dans ton cahier.  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  <a:latin typeface="Arial - 15"/>
            </a:endParaRPr>
          </a:p>
          <a:p>
            <a:endParaRPr lang="en-US" sz="1000" dirty="0">
              <a:solidFill>
                <a:srgbClr val="000000"/>
              </a:solidFill>
              <a:latin typeface="Arial - 1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0B746-B20C-4561-A006-58296E56F7BB}"/>
              </a:ext>
            </a:extLst>
          </p:cNvPr>
          <p:cNvSpPr txBox="1"/>
          <p:nvPr/>
        </p:nvSpPr>
        <p:spPr>
          <a:xfrm>
            <a:off x="276127" y="473302"/>
            <a:ext cx="85804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2000" b="1" dirty="0">
                <a:solidFill>
                  <a:srgbClr val="000000"/>
                </a:solidFill>
              </a:rPr>
              <a:t>Read</a:t>
            </a:r>
            <a:r>
              <a:rPr lang="fr-CA" sz="2000" dirty="0">
                <a:solidFill>
                  <a:srgbClr val="000000"/>
                </a:solidFill>
              </a:rPr>
              <a:t> the </a:t>
            </a:r>
            <a:r>
              <a:rPr lang="fr-CA" sz="2000" dirty="0" err="1">
                <a:solidFill>
                  <a:srgbClr val="000000"/>
                </a:solidFill>
              </a:rPr>
              <a:t>Connect</a:t>
            </a:r>
            <a:r>
              <a:rPr lang="fr-CA" sz="2000" dirty="0">
                <a:solidFill>
                  <a:srgbClr val="000000"/>
                </a:solidFill>
              </a:rPr>
              <a:t> on pages 227 and 228. </a:t>
            </a:r>
            <a:r>
              <a:rPr lang="fr-CA" sz="2000" b="1" dirty="0">
                <a:solidFill>
                  <a:srgbClr val="000000"/>
                </a:solidFill>
              </a:rPr>
              <a:t>Copy</a:t>
            </a:r>
            <a:r>
              <a:rPr lang="fr-CA" sz="2000" dirty="0">
                <a:solidFill>
                  <a:srgbClr val="000000"/>
                </a:solidFill>
              </a:rPr>
              <a:t> the </a:t>
            </a:r>
            <a:r>
              <a:rPr lang="fr-CA" sz="2000" dirty="0" err="1">
                <a:solidFill>
                  <a:srgbClr val="000000"/>
                </a:solidFill>
              </a:rPr>
              <a:t>quadrilateral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whole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example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with</a:t>
            </a:r>
            <a:r>
              <a:rPr lang="fr-CA" sz="2000" dirty="0">
                <a:solidFill>
                  <a:srgbClr val="000000"/>
                </a:solidFill>
              </a:rPr>
              <a:t> the formulas on page 228 in </a:t>
            </a:r>
            <a:r>
              <a:rPr lang="fr-CA" sz="2000" dirty="0" err="1">
                <a:solidFill>
                  <a:srgbClr val="000000"/>
                </a:solidFill>
              </a:rPr>
              <a:t>your</a:t>
            </a:r>
            <a:r>
              <a:rPr lang="fr-CA" sz="2000" dirty="0">
                <a:solidFill>
                  <a:srgbClr val="000000"/>
                </a:solidFill>
              </a:rPr>
              <a:t> </a:t>
            </a:r>
            <a:r>
              <a:rPr lang="fr-CA" sz="2000" dirty="0" err="1">
                <a:solidFill>
                  <a:srgbClr val="000000"/>
                </a:solidFill>
              </a:rPr>
              <a:t>scribbler</a:t>
            </a:r>
            <a:r>
              <a:rPr lang="fr-CA" sz="2000" dirty="0">
                <a:solidFill>
                  <a:srgbClr val="000000"/>
                </a:solidFill>
              </a:rPr>
              <a:t>.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B55A8-6626-4ABD-80BF-F22EA33E0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370" y="1111134"/>
            <a:ext cx="3795089" cy="20956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BD32B6-2444-4284-9B04-915FA497B51C}"/>
              </a:ext>
            </a:extLst>
          </p:cNvPr>
          <p:cNvCxnSpPr/>
          <p:nvPr/>
        </p:nvCxnSpPr>
        <p:spPr>
          <a:xfrm>
            <a:off x="301371" y="3810000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281489-2952-47E7-9EF8-BC1A44846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415" y="4940171"/>
            <a:ext cx="4206605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AFBCA0-3CDD-4EA5-9F4E-068A21D1E2FF}"/>
              </a:ext>
            </a:extLst>
          </p:cNvPr>
          <p:cNvSpPr txBox="1"/>
          <p:nvPr/>
        </p:nvSpPr>
        <p:spPr>
          <a:xfrm>
            <a:off x="266700" y="482600"/>
            <a:ext cx="8737600" cy="67095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</a:rPr>
              <a:t>Practice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1) </a:t>
            </a:r>
            <a:r>
              <a:rPr lang="fr-FR" sz="2000" b="1" dirty="0" err="1">
                <a:solidFill>
                  <a:srgbClr val="000000"/>
                </a:solidFill>
              </a:rPr>
              <a:t>Worksheet</a:t>
            </a:r>
            <a:r>
              <a:rPr lang="fr-FR" sz="2000" dirty="0">
                <a:solidFill>
                  <a:srgbClr val="000000"/>
                </a:solidFill>
              </a:rPr>
              <a:t> (double-</a:t>
            </a:r>
            <a:r>
              <a:rPr lang="fr-FR" sz="2000" dirty="0" err="1">
                <a:solidFill>
                  <a:srgbClr val="000000"/>
                </a:solidFill>
              </a:rPr>
              <a:t>sided</a:t>
            </a:r>
            <a:r>
              <a:rPr lang="fr-FR" sz="2000" dirty="0">
                <a:solidFill>
                  <a:srgbClr val="000000"/>
                </a:solidFill>
              </a:rPr>
              <a:t>) - </a:t>
            </a:r>
            <a:r>
              <a:rPr lang="en-US" sz="2000" dirty="0">
                <a:solidFill>
                  <a:srgbClr val="000000"/>
                </a:solidFill>
              </a:rPr>
              <a:t>"Perimeter - measure perimeters" + "Why did the river guide carry a rifle?"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dirty="0">
                <a:solidFill>
                  <a:srgbClr val="000000"/>
                </a:solidFill>
              </a:rPr>
              <a:t>2) </a:t>
            </a:r>
            <a:r>
              <a:rPr lang="fr-FR" sz="2000" b="1" dirty="0">
                <a:solidFill>
                  <a:srgbClr val="000000"/>
                </a:solidFill>
              </a:rPr>
              <a:t>Complete</a:t>
            </a:r>
            <a:r>
              <a:rPr lang="fr-FR" sz="2000" dirty="0">
                <a:solidFill>
                  <a:srgbClr val="000000"/>
                </a:solidFill>
              </a:rPr>
              <a:t> questions #1, 3, 5, 6 &amp; 9 on pages 229 and 230.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3) The perimeter of a triangle is 15 cm. </a:t>
            </a:r>
            <a:r>
              <a:rPr lang="en-US" sz="2000" b="1" dirty="0">
                <a:solidFill>
                  <a:srgbClr val="000000"/>
                </a:solidFill>
              </a:rPr>
              <a:t>Draw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describe</a:t>
            </a:r>
            <a:r>
              <a:rPr lang="en-US" sz="2000" dirty="0">
                <a:solidFill>
                  <a:srgbClr val="000000"/>
                </a:solidFill>
              </a:rPr>
              <a:t> the possible side lengths. 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Pratique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1) </a:t>
            </a:r>
            <a:r>
              <a:rPr lang="en-US" sz="2000" b="1" dirty="0" err="1">
                <a:solidFill>
                  <a:srgbClr val="000000"/>
                </a:solidFill>
              </a:rPr>
              <a:t>Feuilles</a:t>
            </a:r>
            <a:r>
              <a:rPr lang="en-US" sz="2000" b="1" dirty="0">
                <a:solidFill>
                  <a:srgbClr val="000000"/>
                </a:solidFill>
              </a:rPr>
              <a:t> de travail </a:t>
            </a:r>
            <a:r>
              <a:rPr lang="en-US" sz="2000" dirty="0">
                <a:solidFill>
                  <a:srgbClr val="000000"/>
                </a:solidFill>
              </a:rPr>
              <a:t>(deux </a:t>
            </a:r>
            <a:r>
              <a:rPr lang="en-US" sz="2000" dirty="0" err="1">
                <a:solidFill>
                  <a:srgbClr val="000000"/>
                </a:solidFill>
              </a:rPr>
              <a:t>côtés</a:t>
            </a:r>
            <a:r>
              <a:rPr lang="en-US" sz="2000" dirty="0">
                <a:solidFill>
                  <a:srgbClr val="000000"/>
                </a:solidFill>
              </a:rPr>
              <a:t>) - "Perimeter - measure perimeters" + "Why did the river guide carry a rifle?"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2) </a:t>
            </a:r>
            <a:r>
              <a:rPr lang="en-US" sz="2000" b="1" dirty="0" err="1">
                <a:solidFill>
                  <a:srgbClr val="000000"/>
                </a:solidFill>
              </a:rPr>
              <a:t>Complète</a:t>
            </a:r>
            <a:r>
              <a:rPr lang="en-US" sz="2000" dirty="0">
                <a:solidFill>
                  <a:srgbClr val="000000"/>
                </a:solidFill>
              </a:rPr>
              <a:t> les questions #1, 3, 5, 6 et 9 aux pages 229 et 230.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3) </a:t>
            </a:r>
            <a:r>
              <a:rPr lang="fr-FR" sz="2000" dirty="0">
                <a:solidFill>
                  <a:srgbClr val="000000"/>
                </a:solidFill>
              </a:rPr>
              <a:t>Le périmètre d’un triangle est de 15 cm. </a:t>
            </a:r>
            <a:r>
              <a:rPr lang="fr-FR" sz="2000" b="1" dirty="0">
                <a:solidFill>
                  <a:srgbClr val="000000"/>
                </a:solidFill>
              </a:rPr>
              <a:t>Décris</a:t>
            </a:r>
            <a:r>
              <a:rPr lang="fr-FR" sz="2000" dirty="0">
                <a:solidFill>
                  <a:srgbClr val="000000"/>
                </a:solidFill>
              </a:rPr>
              <a:t> et </a:t>
            </a:r>
            <a:r>
              <a:rPr lang="fr-FR" sz="2000" b="1" dirty="0">
                <a:solidFill>
                  <a:srgbClr val="000000"/>
                </a:solidFill>
              </a:rPr>
              <a:t>dessine</a:t>
            </a:r>
            <a:r>
              <a:rPr lang="fr-FR" sz="2000" dirty="0">
                <a:solidFill>
                  <a:srgbClr val="000000"/>
                </a:solidFill>
              </a:rPr>
              <a:t> les longueurs de côtés possibles.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rgbClr val="000000"/>
              </a:solidFill>
              <a:latin typeface="Arial - 16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A37B5-159E-40F4-ADD4-9861C40C8C22}"/>
              </a:ext>
            </a:extLst>
          </p:cNvPr>
          <p:cNvCxnSpPr/>
          <p:nvPr/>
        </p:nvCxnSpPr>
        <p:spPr>
          <a:xfrm>
            <a:off x="301371" y="3810000"/>
            <a:ext cx="928063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4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B8D4AC-88A1-439D-BE53-6D49594C40FB}"/>
              </a:ext>
            </a:extLst>
          </p:cNvPr>
          <p:cNvSpPr txBox="1"/>
          <p:nvPr/>
        </p:nvSpPr>
        <p:spPr>
          <a:xfrm>
            <a:off x="2955172" y="3184427"/>
            <a:ext cx="520844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Journal Question SS3 #1</a:t>
            </a:r>
          </a:p>
        </p:txBody>
      </p:sp>
    </p:spTree>
    <p:extLst>
      <p:ext uri="{BB962C8B-B14F-4D97-AF65-F5344CB8AC3E}">
        <p14:creationId xmlns:p14="http://schemas.microsoft.com/office/powerpoint/2010/main" val="25308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107FA-9A94-4E6D-AD9C-CFB2898DCE3B}"/>
              </a:ext>
            </a:extLst>
          </p:cNvPr>
          <p:cNvSpPr txBox="1"/>
          <p:nvPr/>
        </p:nvSpPr>
        <p:spPr>
          <a:xfrm>
            <a:off x="981041" y="834487"/>
            <a:ext cx="4502346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2000" u="sng" dirty="0">
                <a:solidFill>
                  <a:srgbClr val="000000"/>
                </a:solidFill>
              </a:rPr>
              <a:t>A</a:t>
            </a:r>
            <a:r>
              <a:rPr lang="en-US" sz="2000" u="sng" dirty="0">
                <a:solidFill>
                  <a:srgbClr val="000000"/>
                </a:solidFill>
              </a:rPr>
              <a:t>rea of a rectangle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What is the area of this rectangle?</a:t>
            </a:r>
          </a:p>
          <a:p>
            <a:r>
              <a:rPr lang="en-US" sz="2000" dirty="0">
                <a:solidFill>
                  <a:srgbClr val="000000"/>
                </a:solidFill>
              </a:rPr>
              <a:t>How did you find it?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u="sng" dirty="0" err="1">
                <a:solidFill>
                  <a:srgbClr val="000000"/>
                </a:solidFill>
              </a:rPr>
              <a:t>L’aire</a:t>
            </a:r>
            <a:r>
              <a:rPr lang="en-US" sz="2000" u="sng" dirty="0">
                <a:solidFill>
                  <a:srgbClr val="000000"/>
                </a:solidFill>
              </a:rPr>
              <a:t> d’un rectangle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7A01D-310A-487A-87C0-086958E335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45" y="3081256"/>
            <a:ext cx="8894064" cy="2421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A920CA-A657-4707-8D5F-A708C5AAE77D}"/>
              </a:ext>
            </a:extLst>
          </p:cNvPr>
          <p:cNvCxnSpPr>
            <a:cxnSpLocks/>
          </p:cNvCxnSpPr>
          <p:nvPr/>
        </p:nvCxnSpPr>
        <p:spPr>
          <a:xfrm>
            <a:off x="535994" y="2386553"/>
            <a:ext cx="48749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37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1400</Words>
  <Application>Microsoft Office PowerPoint</Application>
  <PresentationFormat>Custom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- 15</vt:lpstr>
      <vt:lpstr>Arial</vt:lpstr>
      <vt:lpstr>Arial - 16</vt:lpstr>
      <vt:lpstr>Calibri Light</vt:lpstr>
      <vt:lpstr>Calibri</vt:lpstr>
      <vt:lpstr>Arial - 21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21</cp:revision>
  <dcterms:created xsi:type="dcterms:W3CDTF">2021-05-12T23:43:17Z</dcterms:created>
  <dcterms:modified xsi:type="dcterms:W3CDTF">2021-05-17T11:47:43Z</dcterms:modified>
</cp:coreProperties>
</file>