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5" r:id="rId10"/>
  </p:sldIdLst>
  <p:sldSz cx="10160000" cy="7620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25C6-414F-45FB-8630-3A7D8B922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E5DAB-2244-4D62-9A45-C43FEC64A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3E55-D03D-456C-934B-467380A5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A43D-27E9-4503-9898-B2C1A31B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A43D0-5949-4727-A12A-82FF70FD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6577-2702-42BD-A1E2-76CFA044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07D51-CC33-4F02-96E5-9DA0EDB4B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3D02-B3B4-49BF-B087-5C880D6C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4BA24-3C8C-4972-93A2-40AA5C76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37312-2A2F-41AE-B271-C223BF6A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47196-08F8-4F24-B0DD-782595A2C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4CF12-7F95-4931-9D06-26A2B9E0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A43D-7BAB-4BB7-A61B-B592717F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6099-C13C-476B-A094-362872CB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8B80-E836-49DD-9D4B-73EA37D3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FDAF-83C2-4362-A6B2-E70794FD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D84B2-8571-4659-9C8B-5DCA6443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CB270-99C6-46EF-A59A-32EA6F1F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587F-F925-45A7-97B1-5407423F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A661-A55B-46AE-A63E-02C06399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4821-CC5D-4930-97C9-95694E67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CDEFC-BF8F-4575-95FA-2CCCE5AA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19AE1-C380-4792-971E-FBDB9A0C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D720-BEA4-4A74-B373-AE5D04AA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AFBB-79DD-4C4D-B1F3-497A44BE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C612-FE7D-4B50-A66B-5C3AC8A6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BC66C-5DDA-43F2-8CF8-0596EAE88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531D7-8FE8-4177-A3EC-60EA086F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E652B-27AC-4973-AD28-9C4A6268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77561-EF5B-45E0-9AB4-E8427564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60DF-71A6-45EC-A013-EDF12D78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64FB-CBA2-4514-850D-EAC7D28D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708AA-D27D-4E23-A7A7-7F0A3E73F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487FE-78E0-4EE5-891A-9F0247AB2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FC983-D282-4E05-9FC7-218B53F65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AE467-E3FA-44D6-99E9-12039FDBE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EFA0C-35C0-4644-9DAB-028F34EE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134C2E-2351-4D8A-8F1C-8B9C54DF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E088F-BCD0-459A-A9D2-927D56D3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CDD9-B93C-4232-AD85-DAB93426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A21AB-9F05-4711-B03F-41463400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21098-ED4C-4D96-A719-CFB94B91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2075-7244-4FB3-AF4A-2E3BD56E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9B6D1-E8B6-4BCF-9B4A-6C7BCCCD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87CF3-BB7A-4FDF-85EF-D288377E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5AEAE-5B32-4340-B35E-1C70C0C2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E1E9-FC7D-42B1-A5FD-14017505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21DC-2985-4230-B1F3-74A16B0C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A206A-860C-44AF-A13C-52F55374F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A3167-2D23-488B-B3BD-3DDB301B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8F879-0155-4CEE-B7B3-FF50CBE9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DD740-3C71-4B82-B278-E65AA50D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8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85B3-C0C6-4D2A-9D4B-93C03F4A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DBD43-78A0-4736-9163-46294DA12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0D744-616E-4ED9-AFF5-CC1F3E4D3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4E467-9DA5-453D-B309-74A88E5E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9BCF2-9768-4E7D-ADEE-93CA0475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AAF1-DB40-405B-B152-6B1C746D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F8BF2-0E7D-45A4-A024-1F7A8620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D584E-40AE-4F61-9BE4-1E9624C78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EA37-AD4E-40BD-8986-24AEC63FF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DA19-93D7-4CE7-80B1-DF3B127ADE3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F824-9461-42C9-B2F3-D4D0CCC04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38EC3-791C-405E-98AE-45638F4AB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994D-88B8-45D9-9B33-8EBC107FE6BF}"/>
              </a:ext>
            </a:extLst>
          </p:cNvPr>
          <p:cNvSpPr txBox="1"/>
          <p:nvPr/>
        </p:nvSpPr>
        <p:spPr>
          <a:xfrm>
            <a:off x="314215" y="1128110"/>
            <a:ext cx="96393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Copy</a:t>
            </a:r>
            <a:r>
              <a:rPr lang="fr-FR" sz="2400" dirty="0">
                <a:solidFill>
                  <a:srgbClr val="000000"/>
                </a:solidFill>
              </a:rPr>
              <a:t> the </a:t>
            </a:r>
            <a:r>
              <a:rPr lang="fr-FR" sz="2400" dirty="0" err="1">
                <a:solidFill>
                  <a:srgbClr val="000000"/>
                </a:solidFill>
              </a:rPr>
              <a:t>outcome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into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your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scribbler</a:t>
            </a:r>
            <a:r>
              <a:rPr lang="fr-FR" sz="2400" dirty="0">
                <a:solidFill>
                  <a:srgbClr val="000000"/>
                </a:solidFill>
              </a:rPr>
              <a:t>.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PR2</a:t>
            </a:r>
            <a:r>
              <a:rPr lang="fr-FR" sz="2400" dirty="0">
                <a:solidFill>
                  <a:srgbClr val="000000"/>
                </a:solidFill>
              </a:rPr>
              <a:t> – I can </a:t>
            </a:r>
            <a:r>
              <a:rPr lang="fr-FR" sz="2400" dirty="0" err="1">
                <a:solidFill>
                  <a:srgbClr val="000000"/>
                </a:solidFill>
              </a:rPr>
              <a:t>represent</a:t>
            </a:r>
            <a:r>
              <a:rPr lang="fr-FR" sz="2400" dirty="0">
                <a:solidFill>
                  <a:srgbClr val="000000"/>
                </a:solidFill>
              </a:rPr>
              <a:t> and </a:t>
            </a:r>
            <a:r>
              <a:rPr lang="fr-FR" sz="2400" dirty="0" err="1">
                <a:solidFill>
                  <a:srgbClr val="000000"/>
                </a:solidFill>
              </a:rPr>
              <a:t>describe</a:t>
            </a:r>
            <a:r>
              <a:rPr lang="fr-FR" sz="2400" dirty="0">
                <a:solidFill>
                  <a:srgbClr val="000000"/>
                </a:solidFill>
              </a:rPr>
              <a:t> patterns and </a:t>
            </a:r>
            <a:r>
              <a:rPr lang="fr-FR" sz="2400" dirty="0" err="1">
                <a:solidFill>
                  <a:srgbClr val="000000"/>
                </a:solidFill>
              </a:rPr>
              <a:t>relationships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using</a:t>
            </a:r>
            <a:r>
              <a:rPr lang="fr-FR" sz="2400" dirty="0">
                <a:solidFill>
                  <a:srgbClr val="000000"/>
                </a:solidFill>
              </a:rPr>
              <a:t> graphs and tables.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1D802-EE60-4906-8B62-92A0BBF5636A}"/>
              </a:ext>
            </a:extLst>
          </p:cNvPr>
          <p:cNvSpPr txBox="1"/>
          <p:nvPr/>
        </p:nvSpPr>
        <p:spPr>
          <a:xfrm>
            <a:off x="314215" y="3810000"/>
            <a:ext cx="9531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Copie</a:t>
            </a:r>
            <a:r>
              <a:rPr lang="fr-FR" sz="2400" dirty="0">
                <a:solidFill>
                  <a:srgbClr val="000000"/>
                </a:solidFill>
              </a:rPr>
              <a:t> l’objectif d’apprentissage dans ton cahier.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PR2</a:t>
            </a:r>
            <a:r>
              <a:rPr lang="fr-FR" sz="2400" dirty="0">
                <a:solidFill>
                  <a:srgbClr val="000000"/>
                </a:solidFill>
              </a:rPr>
              <a:t> - Je peux représenter et décrire des régularités et des relations à l'aide de diagrammes et de tables.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69F45-B870-446E-BD5C-B4A491CCA571}"/>
              </a:ext>
            </a:extLst>
          </p:cNvPr>
          <p:cNvCxnSpPr/>
          <p:nvPr/>
        </p:nvCxnSpPr>
        <p:spPr>
          <a:xfrm>
            <a:off x="399393" y="333177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8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9D9A92-EEC3-4D78-9CAA-7887A8BD0285}"/>
              </a:ext>
            </a:extLst>
          </p:cNvPr>
          <p:cNvSpPr txBox="1"/>
          <p:nvPr/>
        </p:nvSpPr>
        <p:spPr>
          <a:xfrm>
            <a:off x="577190" y="560877"/>
            <a:ext cx="904765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Read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u="sng" dirty="0" err="1">
                <a:solidFill>
                  <a:srgbClr val="000000"/>
                </a:solidFill>
              </a:rPr>
              <a:t>Connect</a:t>
            </a:r>
            <a:r>
              <a:rPr lang="fr-FR" dirty="0">
                <a:solidFill>
                  <a:srgbClr val="000000"/>
                </a:solidFill>
              </a:rPr>
              <a:t> on page 30.</a:t>
            </a:r>
            <a:r>
              <a:rPr lang="fr-FR" b="1" dirty="0">
                <a:solidFill>
                  <a:srgbClr val="000000"/>
                </a:solidFill>
              </a:rPr>
              <a:t> Copy </a:t>
            </a:r>
            <a:r>
              <a:rPr lang="fr-FR" dirty="0">
                <a:solidFill>
                  <a:srgbClr val="000000"/>
                </a:solidFill>
              </a:rPr>
              <a:t>the </a:t>
            </a:r>
            <a:r>
              <a:rPr lang="fr-FR" dirty="0" err="1">
                <a:solidFill>
                  <a:srgbClr val="000000"/>
                </a:solidFill>
              </a:rPr>
              <a:t>example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below</a:t>
            </a:r>
            <a:r>
              <a:rPr lang="fr-FR" dirty="0">
                <a:solidFill>
                  <a:srgbClr val="000000"/>
                </a:solidFill>
              </a:rPr>
              <a:t> in </a:t>
            </a:r>
            <a:r>
              <a:rPr lang="fr-FR" dirty="0" err="1">
                <a:solidFill>
                  <a:srgbClr val="000000"/>
                </a:solidFill>
              </a:rPr>
              <a:t>your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scribbler</a:t>
            </a:r>
            <a:r>
              <a:rPr lang="fr-FR" dirty="0">
                <a:solidFill>
                  <a:srgbClr val="000000"/>
                </a:solidFill>
              </a:rPr>
              <a:t> and </a:t>
            </a:r>
            <a:r>
              <a:rPr lang="fr-FR" b="1" dirty="0" err="1">
                <a:solidFill>
                  <a:srgbClr val="000000"/>
                </a:solidFill>
              </a:rPr>
              <a:t>complete</a:t>
            </a:r>
            <a:r>
              <a:rPr lang="fr-FR" dirty="0">
                <a:solidFill>
                  <a:srgbClr val="000000"/>
                </a:solidFill>
              </a:rPr>
              <a:t> the table</a:t>
            </a:r>
            <a:r>
              <a:rPr lang="fr-FR" sz="1000" dirty="0">
                <a:solidFill>
                  <a:srgbClr val="000000"/>
                </a:solidFill>
                <a:latin typeface="Arial - 15"/>
              </a:rPr>
              <a:t>. </a:t>
            </a:r>
            <a:endParaRPr lang="en-US" sz="1000" dirty="0">
              <a:solidFill>
                <a:srgbClr val="000000"/>
              </a:solidFill>
              <a:latin typeface="Arial - 15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94377-0241-4CD7-A43C-FA1EC39129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9" y="1855970"/>
            <a:ext cx="5602890" cy="15616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70F333-39D1-429F-B181-10F6DD721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48813"/>
              </p:ext>
            </p:extLst>
          </p:nvPr>
        </p:nvGraphicFramePr>
        <p:xfrm>
          <a:off x="6357884" y="1383004"/>
          <a:ext cx="2954283" cy="340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542">
                  <a:extLst>
                    <a:ext uri="{9D8B030D-6E8A-4147-A177-3AD203B41FA5}">
                      <a16:colId xmlns:a16="http://schemas.microsoft.com/office/drawing/2014/main" val="2797943550"/>
                    </a:ext>
                  </a:extLst>
                </a:gridCol>
                <a:gridCol w="902716">
                  <a:extLst>
                    <a:ext uri="{9D8B030D-6E8A-4147-A177-3AD203B41FA5}">
                      <a16:colId xmlns:a16="http://schemas.microsoft.com/office/drawing/2014/main" val="2511704839"/>
                    </a:ext>
                  </a:extLst>
                </a:gridCol>
                <a:gridCol w="1017025">
                  <a:extLst>
                    <a:ext uri="{9D8B030D-6E8A-4147-A177-3AD203B41FA5}">
                      <a16:colId xmlns:a16="http://schemas.microsoft.com/office/drawing/2014/main" val="1505152975"/>
                    </a:ext>
                  </a:extLst>
                </a:gridCol>
              </a:tblGrid>
              <a:tr h="744474">
                <a:tc>
                  <a:txBody>
                    <a:bodyPr/>
                    <a:lstStyle/>
                    <a:p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Figure number/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Numéro</a:t>
                      </a:r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la figure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Number of tiles/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Nombre</a:t>
                      </a:r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carreaux</a:t>
                      </a:r>
                      <a:endParaRPr lang="en-US" sz="14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Ordered Pair/ </a:t>
                      </a:r>
                      <a:r>
                        <a:rPr lang="en-US" sz="16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Paire</a:t>
                      </a:r>
                      <a:endParaRPr lang="en-US" sz="16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16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ordonnée</a:t>
                      </a:r>
                      <a:endParaRPr lang="en-US" sz="16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98021"/>
                  </a:ext>
                </a:extLst>
              </a:tr>
              <a:tr h="3228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61813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03355"/>
                  </a:ext>
                </a:extLst>
              </a:tr>
              <a:tr h="3063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13429"/>
                  </a:ext>
                </a:extLst>
              </a:tr>
              <a:tr h="2900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78263"/>
                  </a:ext>
                </a:extLst>
              </a:tr>
              <a:tr h="279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35768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1383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541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0A5CB-C414-4195-8698-52939195421B}"/>
              </a:ext>
            </a:extLst>
          </p:cNvPr>
          <p:cNvCxnSpPr/>
          <p:nvPr/>
        </p:nvCxnSpPr>
        <p:spPr>
          <a:xfrm>
            <a:off x="439682" y="5139558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4C4260-0A95-4582-AE01-6B9962DCF214}"/>
              </a:ext>
            </a:extLst>
          </p:cNvPr>
          <p:cNvSpPr txBox="1"/>
          <p:nvPr/>
        </p:nvSpPr>
        <p:spPr>
          <a:xfrm>
            <a:off x="556169" y="5690458"/>
            <a:ext cx="904765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Lis </a:t>
            </a:r>
            <a:r>
              <a:rPr lang="fr-FR" dirty="0">
                <a:solidFill>
                  <a:srgbClr val="000000"/>
                </a:solidFill>
              </a:rPr>
              <a:t>la page 30, </a:t>
            </a:r>
            <a:r>
              <a:rPr lang="fr-FR" u="sng" dirty="0">
                <a:solidFill>
                  <a:srgbClr val="000000"/>
                </a:solidFill>
              </a:rPr>
              <a:t>D</a:t>
            </a:r>
            <a:r>
              <a:rPr lang="fr-CA" u="sng" dirty="0" err="1">
                <a:solidFill>
                  <a:srgbClr val="000000"/>
                </a:solidFill>
              </a:rPr>
              <a:t>écouvre</a:t>
            </a:r>
            <a:r>
              <a:rPr lang="fr-CA" dirty="0">
                <a:solidFill>
                  <a:srgbClr val="000000"/>
                </a:solidFill>
              </a:rPr>
              <a:t>. </a:t>
            </a:r>
            <a:r>
              <a:rPr lang="fr-CA" b="1" dirty="0">
                <a:solidFill>
                  <a:srgbClr val="000000"/>
                </a:solidFill>
              </a:rPr>
              <a:t>Copie</a:t>
            </a:r>
            <a:r>
              <a:rPr lang="fr-CA" dirty="0">
                <a:solidFill>
                  <a:srgbClr val="000000"/>
                </a:solidFill>
              </a:rPr>
              <a:t> l’exemple ci-dessous dans ton cahier et </a:t>
            </a:r>
            <a:r>
              <a:rPr lang="fr-CA" b="1" dirty="0">
                <a:solidFill>
                  <a:srgbClr val="000000"/>
                </a:solidFill>
              </a:rPr>
              <a:t>complète</a:t>
            </a:r>
            <a:r>
              <a:rPr lang="fr-CA" dirty="0">
                <a:solidFill>
                  <a:srgbClr val="000000"/>
                </a:solidFill>
              </a:rPr>
              <a:t> la table.  </a:t>
            </a:r>
            <a:endParaRPr lang="en-US" sz="1000" dirty="0">
              <a:solidFill>
                <a:srgbClr val="000000"/>
              </a:solidFill>
              <a:latin typeface="Arial - 15"/>
            </a:endParaRPr>
          </a:p>
        </p:txBody>
      </p:sp>
    </p:spTree>
    <p:extLst>
      <p:ext uri="{BB962C8B-B14F-4D97-AF65-F5344CB8AC3E}">
        <p14:creationId xmlns:p14="http://schemas.microsoft.com/office/powerpoint/2010/main" val="161724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AA162B9-7CDD-45CC-8B31-192BD461D672}"/>
              </a:ext>
            </a:extLst>
          </p:cNvPr>
          <p:cNvGrpSpPr/>
          <p:nvPr/>
        </p:nvGrpSpPr>
        <p:grpSpPr>
          <a:xfrm>
            <a:off x="678794" y="1072054"/>
            <a:ext cx="4649951" cy="5222616"/>
            <a:chOff x="542159" y="831334"/>
            <a:chExt cx="5257800" cy="59573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531CE8-24E5-4F79-9B5B-A796AB87C873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9" y="1016000"/>
              <a:ext cx="5257800" cy="5588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A8918D-FCD6-4C14-9B27-0F004572F47C}"/>
                </a:ext>
              </a:extLst>
            </p:cNvPr>
            <p:cNvSpPr txBox="1"/>
            <p:nvPr/>
          </p:nvSpPr>
          <p:spPr>
            <a:xfrm>
              <a:off x="945931" y="831334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/>
                <a:t>Number</a:t>
              </a:r>
              <a:r>
                <a:rPr lang="fr-CA" b="1" dirty="0"/>
                <a:t> of </a:t>
              </a:r>
              <a:r>
                <a:rPr lang="fr-CA" b="1" dirty="0" err="1"/>
                <a:t>tiles</a:t>
              </a:r>
              <a:r>
                <a:rPr lang="fr-CA" b="1" dirty="0"/>
                <a:t> in a pattern</a:t>
              </a:r>
              <a:endParaRPr lang="en-US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E95584-763F-4201-B9CF-5EB2D3C12275}"/>
                </a:ext>
              </a:extLst>
            </p:cNvPr>
            <p:cNvSpPr txBox="1"/>
            <p:nvPr/>
          </p:nvSpPr>
          <p:spPr>
            <a:xfrm rot="16200000">
              <a:off x="-1122996" y="2496489"/>
              <a:ext cx="3699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/>
                <a:t>Number</a:t>
              </a:r>
              <a:r>
                <a:rPr lang="fr-CA" b="1" dirty="0"/>
                <a:t> of </a:t>
              </a:r>
              <a:r>
                <a:rPr lang="fr-CA" b="1" dirty="0" err="1"/>
                <a:t>tiles</a:t>
              </a:r>
              <a:endParaRPr lang="en-US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60A472-806D-43A8-B5A7-342A165DD2CD}"/>
                </a:ext>
              </a:extLst>
            </p:cNvPr>
            <p:cNvSpPr txBox="1"/>
            <p:nvPr/>
          </p:nvSpPr>
          <p:spPr>
            <a:xfrm>
              <a:off x="2679919" y="6419334"/>
              <a:ext cx="2617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/>
                <a:t>Figure </a:t>
              </a:r>
              <a:r>
                <a:rPr lang="fr-CA" b="1" dirty="0" err="1"/>
                <a:t>Number</a:t>
              </a:r>
              <a:endParaRPr lang="en-US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09803F-A138-4F0D-B4AB-5D2F2FE42B5F}"/>
              </a:ext>
            </a:extLst>
          </p:cNvPr>
          <p:cNvGrpSpPr/>
          <p:nvPr/>
        </p:nvGrpSpPr>
        <p:grpSpPr>
          <a:xfrm>
            <a:off x="5967687" y="2007476"/>
            <a:ext cx="2939923" cy="2880365"/>
            <a:chOff x="5967687" y="2007476"/>
            <a:chExt cx="2939923" cy="28803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1E3B05-6215-418D-A2E9-4E46E37EAE2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687" y="2227318"/>
              <a:ext cx="2939923" cy="266052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D2749D-4BFC-425F-92B1-1886CF461182}"/>
                </a:ext>
              </a:extLst>
            </p:cNvPr>
            <p:cNvSpPr txBox="1"/>
            <p:nvPr/>
          </p:nvSpPr>
          <p:spPr>
            <a:xfrm>
              <a:off x="5967687" y="2007476"/>
              <a:ext cx="29399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Figure </a:t>
              </a:r>
              <a:r>
                <a:rPr lang="fr-CA" sz="1100" b="1" dirty="0" err="1"/>
                <a:t>Number</a:t>
              </a:r>
              <a:r>
                <a:rPr lang="fr-CA" sz="1100" b="1" dirty="0"/>
                <a:t>   </a:t>
              </a:r>
              <a:r>
                <a:rPr lang="fr-CA" sz="1100" b="1" dirty="0" err="1"/>
                <a:t>Number</a:t>
              </a:r>
              <a:r>
                <a:rPr lang="fr-CA" sz="1100" b="1" dirty="0"/>
                <a:t> of </a:t>
              </a:r>
              <a:r>
                <a:rPr lang="fr-CA" sz="1100" b="1" dirty="0" err="1"/>
                <a:t>Tiles</a:t>
              </a:r>
              <a:r>
                <a:rPr lang="fr-CA" sz="1100" b="1" dirty="0"/>
                <a:t>   </a:t>
              </a:r>
              <a:r>
                <a:rPr lang="fr-CA" sz="1100" b="1" dirty="0" err="1"/>
                <a:t>Ordered</a:t>
              </a:r>
              <a:r>
                <a:rPr lang="fr-CA" sz="1100" b="1" dirty="0"/>
                <a:t> Pair</a:t>
              </a:r>
              <a:endParaRPr lang="en-US" sz="11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F23B7D2-F384-4922-84AD-0CC68421FA33}"/>
              </a:ext>
            </a:extLst>
          </p:cNvPr>
          <p:cNvSpPr txBox="1"/>
          <p:nvPr/>
        </p:nvSpPr>
        <p:spPr>
          <a:xfrm>
            <a:off x="542158" y="226597"/>
            <a:ext cx="863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Now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can </a:t>
            </a:r>
            <a:r>
              <a:rPr lang="fr-CA" b="1" dirty="0"/>
              <a:t>graph</a:t>
            </a:r>
            <a:r>
              <a:rPr lang="fr-CA" dirty="0"/>
              <a:t> the </a:t>
            </a:r>
            <a:r>
              <a:rPr lang="fr-CA" dirty="0" err="1"/>
              <a:t>relationship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a table of values. </a:t>
            </a:r>
            <a:r>
              <a:rPr lang="fr-CA" dirty="0" err="1"/>
              <a:t>Take</a:t>
            </a:r>
            <a:r>
              <a:rPr lang="fr-CA" dirty="0"/>
              <a:t> time to </a:t>
            </a:r>
            <a:r>
              <a:rPr lang="fr-CA" b="1" dirty="0"/>
              <a:t>examine</a:t>
            </a:r>
            <a:r>
              <a:rPr lang="fr-CA" dirty="0"/>
              <a:t> the graph and table </a:t>
            </a:r>
            <a:r>
              <a:rPr lang="fr-CA" dirty="0" err="1"/>
              <a:t>below</a:t>
            </a:r>
            <a:r>
              <a:rPr lang="fr-CA" dirty="0"/>
              <a:t> (</a:t>
            </a:r>
            <a:r>
              <a:rPr lang="fr-CA" dirty="0" err="1"/>
              <a:t>from</a:t>
            </a:r>
            <a:r>
              <a:rPr lang="fr-CA" dirty="0"/>
              <a:t> page 30).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F4B2E7-4AA8-457C-A933-8A46657AD9BA}"/>
              </a:ext>
            </a:extLst>
          </p:cNvPr>
          <p:cNvCxnSpPr/>
          <p:nvPr/>
        </p:nvCxnSpPr>
        <p:spPr>
          <a:xfrm>
            <a:off x="430885" y="654794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2346F0-4360-4C23-8ECE-A41CA450D17E}"/>
              </a:ext>
            </a:extLst>
          </p:cNvPr>
          <p:cNvSpPr txBox="1"/>
          <p:nvPr/>
        </p:nvSpPr>
        <p:spPr>
          <a:xfrm>
            <a:off x="542158" y="6831724"/>
            <a:ext cx="863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Maintenant to peux représenter la relation de la table de valeur à l’aide </a:t>
            </a:r>
            <a:r>
              <a:rPr lang="fr-CA" b="1" dirty="0"/>
              <a:t>d’un graphique</a:t>
            </a:r>
            <a:r>
              <a:rPr lang="fr-CA" dirty="0"/>
              <a:t>. </a:t>
            </a:r>
            <a:r>
              <a:rPr lang="fr-CA" b="1" dirty="0"/>
              <a:t>Regarde</a:t>
            </a:r>
            <a:r>
              <a:rPr lang="fr-CA" dirty="0"/>
              <a:t> bien le graphique et le tableau ci-dessus (de la page 30).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1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B07C60-36FB-4746-B3E7-C8F34D38BFE4}"/>
              </a:ext>
            </a:extLst>
          </p:cNvPr>
          <p:cNvCxnSpPr/>
          <p:nvPr/>
        </p:nvCxnSpPr>
        <p:spPr>
          <a:xfrm>
            <a:off x="439682" y="363657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4A61DDC-511C-4699-AABA-BDEF950011E4}"/>
              </a:ext>
            </a:extLst>
          </p:cNvPr>
          <p:cNvSpPr txBox="1"/>
          <p:nvPr/>
        </p:nvSpPr>
        <p:spPr>
          <a:xfrm>
            <a:off x="662152" y="1608081"/>
            <a:ext cx="833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Read</a:t>
            </a:r>
            <a:r>
              <a:rPr lang="fr-CA" sz="2400" dirty="0"/>
              <a:t> the top of page 31 and </a:t>
            </a:r>
            <a:r>
              <a:rPr lang="fr-CA" sz="2400" b="1" dirty="0"/>
              <a:t>copy</a:t>
            </a:r>
            <a:r>
              <a:rPr lang="fr-CA" sz="2400" dirty="0"/>
              <a:t> the </a:t>
            </a:r>
            <a:r>
              <a:rPr lang="fr-CA" sz="2400" dirty="0" err="1"/>
              <a:t>example</a:t>
            </a:r>
            <a:r>
              <a:rPr lang="fr-CA" sz="2400" dirty="0"/>
              <a:t> in </a:t>
            </a:r>
            <a:r>
              <a:rPr lang="fr-CA" sz="2400" dirty="0" err="1"/>
              <a:t>your</a:t>
            </a:r>
            <a:r>
              <a:rPr lang="fr-CA" sz="2400" dirty="0"/>
              <a:t> </a:t>
            </a:r>
            <a:r>
              <a:rPr lang="fr-CA" sz="2400" dirty="0" err="1"/>
              <a:t>scribbler</a:t>
            </a:r>
            <a:r>
              <a:rPr lang="fr-CA" sz="2400" dirty="0"/>
              <a:t>, the table of values and the graph.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87F88-57CF-48E3-A3C4-1A50439A8F96}"/>
              </a:ext>
            </a:extLst>
          </p:cNvPr>
          <p:cNvSpPr txBox="1"/>
          <p:nvPr/>
        </p:nvSpPr>
        <p:spPr>
          <a:xfrm>
            <a:off x="662152" y="4834081"/>
            <a:ext cx="8334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 dirty="0"/>
              <a:t>Lis</a:t>
            </a:r>
            <a:r>
              <a:rPr lang="fr-CA" sz="2400" dirty="0"/>
              <a:t> le haut de la page 31 et </a:t>
            </a:r>
            <a:r>
              <a:rPr lang="fr-CA" sz="2400" b="1" dirty="0"/>
              <a:t>copie</a:t>
            </a:r>
            <a:r>
              <a:rPr lang="fr-CA" sz="2400" dirty="0"/>
              <a:t> l’exemple dans ton cahier, la table de valeur et le graphique.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4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7C9BD-23E4-4556-AE74-17C550262A22}"/>
              </a:ext>
            </a:extLst>
          </p:cNvPr>
          <p:cNvSpPr txBox="1"/>
          <p:nvPr/>
        </p:nvSpPr>
        <p:spPr>
          <a:xfrm>
            <a:off x="1881352" y="1660634"/>
            <a:ext cx="7210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Practice - Complete 1 b on page 31 </a:t>
            </a:r>
            <a:r>
              <a:rPr lang="fr-FR" sz="2400" b="1" dirty="0" err="1">
                <a:solidFill>
                  <a:srgbClr val="000000"/>
                </a:solidFill>
              </a:rPr>
              <a:t>together</a:t>
            </a:r>
            <a:r>
              <a:rPr lang="fr-FR" sz="2400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B7D3B8-A72C-402C-9417-E88EF1EF7F40}"/>
              </a:ext>
            </a:extLst>
          </p:cNvPr>
          <p:cNvCxnSpPr/>
          <p:nvPr/>
        </p:nvCxnSpPr>
        <p:spPr>
          <a:xfrm>
            <a:off x="439682" y="324769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01CF949-2119-4B30-B896-F50867699006}"/>
              </a:ext>
            </a:extLst>
          </p:cNvPr>
          <p:cNvSpPr txBox="1"/>
          <p:nvPr/>
        </p:nvSpPr>
        <p:spPr>
          <a:xfrm>
            <a:off x="1732455" y="4096097"/>
            <a:ext cx="7182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Pratique - Compléter 1 b </a:t>
            </a:r>
            <a:r>
              <a:rPr lang="fr-FR" sz="2400" b="1" dirty="0">
                <a:solidFill>
                  <a:srgbClr val="000000"/>
                </a:solidFill>
              </a:rPr>
              <a:t>ensemble</a:t>
            </a:r>
            <a:r>
              <a:rPr lang="fr-FR" sz="2400" dirty="0">
                <a:solidFill>
                  <a:srgbClr val="000000"/>
                </a:solidFill>
              </a:rPr>
              <a:t> à la page 31.</a:t>
            </a:r>
          </a:p>
        </p:txBody>
      </p:sp>
    </p:spTree>
    <p:extLst>
      <p:ext uri="{BB962C8B-B14F-4D97-AF65-F5344CB8AC3E}">
        <p14:creationId xmlns:p14="http://schemas.microsoft.com/office/powerpoint/2010/main" val="140228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4F512-9943-47FD-B13E-8E6C51455F6D}"/>
              </a:ext>
            </a:extLst>
          </p:cNvPr>
          <p:cNvSpPr txBox="1"/>
          <p:nvPr/>
        </p:nvSpPr>
        <p:spPr>
          <a:xfrm>
            <a:off x="2028497" y="2007476"/>
            <a:ext cx="785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Worksheet – “Drawing the Graph of a Pattern”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BD3610-25BD-4D2B-BC16-A21058DAD3A8}"/>
              </a:ext>
            </a:extLst>
          </p:cNvPr>
          <p:cNvCxnSpPr/>
          <p:nvPr/>
        </p:nvCxnSpPr>
        <p:spPr>
          <a:xfrm>
            <a:off x="439682" y="363657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EB3137-ED9F-4AA4-AC88-D99D80E95D26}"/>
              </a:ext>
            </a:extLst>
          </p:cNvPr>
          <p:cNvSpPr txBox="1"/>
          <p:nvPr/>
        </p:nvSpPr>
        <p:spPr>
          <a:xfrm>
            <a:off x="1629103" y="4887310"/>
            <a:ext cx="729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Feuille</a:t>
            </a:r>
            <a:r>
              <a:rPr lang="en-US" dirty="0"/>
              <a:t> de travail – “</a:t>
            </a:r>
            <a:r>
              <a:rPr lang="en-US" dirty="0" err="1"/>
              <a:t>Repr</a:t>
            </a:r>
            <a:r>
              <a:rPr lang="fr-CA" dirty="0" err="1"/>
              <a:t>ésenter</a:t>
            </a:r>
            <a:r>
              <a:rPr lang="fr-CA" dirty="0"/>
              <a:t> une régularité à l’aide d’un 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7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21D70-CD5E-419A-98EA-3888D85AB2B7}"/>
              </a:ext>
            </a:extLst>
          </p:cNvPr>
          <p:cNvSpPr txBox="1"/>
          <p:nvPr/>
        </p:nvSpPr>
        <p:spPr>
          <a:xfrm>
            <a:off x="1085194" y="1461747"/>
            <a:ext cx="7337952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Practice! 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Complete</a:t>
            </a:r>
            <a:r>
              <a:rPr lang="fr-FR" sz="2000" dirty="0">
                <a:solidFill>
                  <a:srgbClr val="000000"/>
                </a:solidFill>
              </a:rPr>
              <a:t> questions #2, 3, et 4 on pages 31 and 32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05F91-4263-49BC-8ED5-8BC030494C6E}"/>
              </a:ext>
            </a:extLst>
          </p:cNvPr>
          <p:cNvSpPr txBox="1"/>
          <p:nvPr/>
        </p:nvSpPr>
        <p:spPr>
          <a:xfrm>
            <a:off x="1239335" y="4864442"/>
            <a:ext cx="7681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Pratiquer! 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Compléter</a:t>
            </a:r>
            <a:r>
              <a:rPr lang="fr-FR" sz="2000" dirty="0">
                <a:solidFill>
                  <a:srgbClr val="000000"/>
                </a:solidFill>
              </a:rPr>
              <a:t> les questions #2, 3, et 4 aux pages 31 et 32 dans ton cahier.</a:t>
            </a: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F28195-B1FC-4398-9FF7-2FB73F0547A9}"/>
              </a:ext>
            </a:extLst>
          </p:cNvPr>
          <p:cNvCxnSpPr/>
          <p:nvPr/>
        </p:nvCxnSpPr>
        <p:spPr>
          <a:xfrm>
            <a:off x="439682" y="363657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0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E7735-C5A3-41EE-821C-8CC4BA6E9132}"/>
              </a:ext>
            </a:extLst>
          </p:cNvPr>
          <p:cNvSpPr txBox="1"/>
          <p:nvPr/>
        </p:nvSpPr>
        <p:spPr>
          <a:xfrm>
            <a:off x="1323411" y="4452445"/>
            <a:ext cx="8396906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2800" dirty="0">
                <a:solidFill>
                  <a:srgbClr val="000000"/>
                </a:solidFill>
              </a:rPr>
              <a:t>Feuille de travail PR2 – 2 côtés questions à pratiquer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3FF9D-8E08-44D2-8078-9A2F15644DB0}"/>
              </a:ext>
            </a:extLst>
          </p:cNvPr>
          <p:cNvSpPr txBox="1"/>
          <p:nvPr/>
        </p:nvSpPr>
        <p:spPr>
          <a:xfrm>
            <a:off x="1591003" y="2139838"/>
            <a:ext cx="761605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2800" dirty="0" err="1">
                <a:solidFill>
                  <a:srgbClr val="000000"/>
                </a:solidFill>
              </a:rPr>
              <a:t>Worksheet</a:t>
            </a:r>
            <a:r>
              <a:rPr lang="fr-CA" sz="2800" dirty="0">
                <a:solidFill>
                  <a:srgbClr val="000000"/>
                </a:solidFill>
              </a:rPr>
              <a:t> PR2 – Double </a:t>
            </a:r>
            <a:r>
              <a:rPr lang="fr-CA" sz="2800" dirty="0" err="1">
                <a:solidFill>
                  <a:srgbClr val="000000"/>
                </a:solidFill>
              </a:rPr>
              <a:t>sided</a:t>
            </a:r>
            <a:r>
              <a:rPr lang="fr-CA" sz="2800" dirty="0">
                <a:solidFill>
                  <a:srgbClr val="000000"/>
                </a:solidFill>
              </a:rPr>
              <a:t> practice questions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9B4F75-D44E-43FA-ADBA-3CED7014D5E6}"/>
              </a:ext>
            </a:extLst>
          </p:cNvPr>
          <p:cNvCxnSpPr/>
          <p:nvPr/>
        </p:nvCxnSpPr>
        <p:spPr>
          <a:xfrm>
            <a:off x="439682" y="3489434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E8CF8-58F9-4B00-A4DE-7F81522AEB2A}"/>
              </a:ext>
            </a:extLst>
          </p:cNvPr>
          <p:cNvSpPr txBox="1"/>
          <p:nvPr/>
        </p:nvSpPr>
        <p:spPr>
          <a:xfrm>
            <a:off x="3654096" y="3409890"/>
            <a:ext cx="5028141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</a:rPr>
              <a:t>Journal Question PR2 #1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0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331</Words>
  <Application>Microsoft Office PowerPoint</Application>
  <PresentationFormat>Custom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 - 15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12</cp:revision>
  <dcterms:created xsi:type="dcterms:W3CDTF">2020-10-16T12:00:55Z</dcterms:created>
  <dcterms:modified xsi:type="dcterms:W3CDTF">2020-10-22T11:58:02Z</dcterms:modified>
</cp:coreProperties>
</file>