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8" r:id="rId4"/>
    <p:sldId id="269" r:id="rId5"/>
    <p:sldId id="277" r:id="rId6"/>
    <p:sldId id="275" r:id="rId7"/>
    <p:sldId id="278" r:id="rId8"/>
    <p:sldId id="276" r:id="rId9"/>
    <p:sldId id="27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BCB8-655E-4CF4-AB2A-168F23C29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158CF-EB2E-4CC8-98CC-2AD5F8E4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7D11D-B5DC-4F6B-8C12-7E61059D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AC67-ABD2-4C2A-A8B5-331EB6A8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E68F-4825-4926-A0EF-699C930C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2930-A8DC-4A98-81EC-D4D930F7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83A0A-3B7E-40DF-A723-1ECFD9188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E7C3D-F564-43E9-B08A-E411C601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9C088-77F2-4364-B555-2ED70EE3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11358-05E5-4D63-9518-A7B1D0F3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094DC-90CC-443A-86C2-9FEF3F384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D7BC9-D341-4D07-B67D-1023665E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D6E94-51C0-47C5-86CC-200DC365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86FBC-EEB3-4DBB-AB69-DF35AFBA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6164-1A0B-4260-8003-A488EE42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6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DABB-4D18-4C27-8BE4-B04204C9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78F1-E38C-40F2-A7DD-F15697F9D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2911-A05E-4CA9-8F29-8A7EEEEF9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9D4B-3084-4A67-9A98-D9C2F7D4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194C-CFE4-49EE-8CFC-DCA7C24B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0562-DCE4-4454-ADAD-34FD2F15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A7261-D325-4EE4-A285-F4BE2D9BE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0A9C0-0D65-4362-B81C-B841D5AE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C030-C434-4DE7-A3A9-13C79F6E0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3EC8-4458-4E58-A528-BFB25C74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3D9B-7F97-46AE-BDD9-ED9C0ADF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339E0-92D4-44D7-B1C3-33C9A5B6E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AB73E-CA83-4CAD-AEF7-4E6F50E9A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ABD9E-7E33-4474-95F8-79268D6A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91FFB-1B3B-4C54-8F4C-C899A553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C9B38-0F2C-409E-98A7-326716AF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9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3ADF-9CD7-48D3-AC43-97108B9E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3335-4744-495A-BE8C-FA85817A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D6B59-1C04-4543-82E0-72AC497F3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4C2D6-F62C-4CE2-B31B-0DFCCC5C9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FECC8-A969-4B1D-A71C-4FEA54D9C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01973-5800-484E-853C-71B8EFF2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319C9-E619-4062-9D06-99C7EE3AF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7B10B-4317-44C1-B870-FB0D0176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6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CFA14-D25E-4347-AB5F-AC0B0E19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CE94B-2755-4104-8258-8159B9AC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C5ED8-DE4C-4545-B8D8-AE3E60F1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991D3-8AA2-47C5-A0A2-A5E603A8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6FC3E-D6D2-42A5-8EF2-9AE6DB67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A85CF-F5FD-4F3E-9FC3-E2A653EE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924B-FCB0-41DC-B991-B96DFB79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C78-03B4-4045-894A-FD4C7D91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D83B-E233-4BED-A53E-C4F2165D3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6A1C7-8F4D-4F78-8A31-6291115F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C430A-F341-49B8-A5D2-F082404E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10BAE-80F0-4993-81A4-896200BA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37E79-60BB-40DA-ADE7-504DF409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906E-B205-4736-94B5-F7CFA6D1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B7CB3-A075-448D-A607-C1FD9173D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28355-B4F2-49D8-9512-9E4AED069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A72D5-4AF8-4692-A369-82091F9E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DF8A2-D971-41EB-B275-5FEACBAD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DDAD6-2AB5-4419-8712-564FA20A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BDA85-2A57-4C2D-A4D7-41C0E4B5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4CBF-B6A8-4424-A7AD-D466AA86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0610-C3CE-4652-A696-9F09DF3F4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542C1-589D-4768-A59F-AC86135987D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39992-33ED-49B9-9849-A0048FFD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75EC-82D9-4CE1-BB1B-93E85A921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335E-F229-4127-B2D4-D98EC0791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sW3tk0hI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tudyjams.scholastic.com/studyjams/jams/math/algebra/ordered-pairs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flickr.com/photos/unloveable/2387695025/in/photostrea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Vz9LsQBdCOM&amp;list=PLC5GcWzC-CVTQqjq6iEFvRNOlGl36ALVQ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ath.stackexchange.com/questions/1730/how-do-you-define-functions-for-non-mathematicia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UGNyoNl8cLE&amp;list=PLC5GcWzC-CVTQqjq6iEFvRNOlGl36ALVQ&amp;index=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nterest.ca/pin/9802372935989435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-hMs9FjK_T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umberock.com/lessons/coordinate-plane-1st-quadrant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4594-singing-h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isfun.com/data/click-coordinate.html" TargetMode="External"/><Relationship Id="rId2" Type="http://schemas.openxmlformats.org/officeDocument/2006/relationships/hyperlink" Target="https://can01.safelinks.protection.outlook.com/?url=https%3A%2F%2Fwww.mathsisfun.com%2Fdata%2Fclick-coordinate.html&amp;data=04%7C01%7Cpenny.roy%40nbed.nb.ca%7C16eb1e1651274f6908b008d9a455cc6a%7C4d2b5fdfc4d24911870968cc2f465c9f%7C0%7C0%7C637721510663186502%7CUnknown%7CTWFpbGZsb3d8eyJWIjoiMC4wLjAwMDAiLCJQIjoiV2luMzIiLCJBTiI6Ik1haWwiLCJXVCI6Mn0%3D%7C1000&amp;sdata=h5kWhtO4%2BUbufTsyI06PiwFjpD1AJd3OIN6u6PFl2uk%3D&amp;reserved=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994D-88B8-45D9-9B33-8EBC107FE6BF}"/>
              </a:ext>
            </a:extLst>
          </p:cNvPr>
          <p:cNvSpPr txBox="1"/>
          <p:nvPr/>
        </p:nvSpPr>
        <p:spPr>
          <a:xfrm>
            <a:off x="1806794" y="1015299"/>
            <a:ext cx="8675370" cy="14219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160" b="1" dirty="0">
                <a:solidFill>
                  <a:srgbClr val="000000"/>
                </a:solidFill>
              </a:rPr>
              <a:t>Copy</a:t>
            </a:r>
            <a:r>
              <a:rPr lang="fr-FR" sz="2160" dirty="0">
                <a:solidFill>
                  <a:srgbClr val="000000"/>
                </a:solidFill>
              </a:rPr>
              <a:t> the </a:t>
            </a:r>
            <a:r>
              <a:rPr lang="fr-FR" sz="2160" dirty="0" err="1">
                <a:solidFill>
                  <a:srgbClr val="000000"/>
                </a:solidFill>
              </a:rPr>
              <a:t>outcome</a:t>
            </a:r>
            <a:r>
              <a:rPr lang="fr-FR" sz="2160" dirty="0">
                <a:solidFill>
                  <a:srgbClr val="000000"/>
                </a:solidFill>
              </a:rPr>
              <a:t> </a:t>
            </a:r>
            <a:r>
              <a:rPr lang="fr-FR" sz="2160" dirty="0" err="1">
                <a:solidFill>
                  <a:srgbClr val="000000"/>
                </a:solidFill>
              </a:rPr>
              <a:t>into</a:t>
            </a:r>
            <a:r>
              <a:rPr lang="fr-FR" sz="2160" dirty="0">
                <a:solidFill>
                  <a:srgbClr val="000000"/>
                </a:solidFill>
              </a:rPr>
              <a:t> </a:t>
            </a:r>
            <a:r>
              <a:rPr lang="fr-FR" sz="2160" dirty="0" err="1">
                <a:solidFill>
                  <a:srgbClr val="000000"/>
                </a:solidFill>
              </a:rPr>
              <a:t>your</a:t>
            </a:r>
            <a:r>
              <a:rPr lang="fr-FR" sz="2160" dirty="0">
                <a:solidFill>
                  <a:srgbClr val="000000"/>
                </a:solidFill>
              </a:rPr>
              <a:t> </a:t>
            </a:r>
            <a:r>
              <a:rPr lang="fr-FR" sz="2160" dirty="0" err="1">
                <a:solidFill>
                  <a:srgbClr val="000000"/>
                </a:solidFill>
              </a:rPr>
              <a:t>scribbler</a:t>
            </a:r>
            <a:r>
              <a:rPr lang="fr-FR" sz="2160" dirty="0">
                <a:solidFill>
                  <a:srgbClr val="000000"/>
                </a:solidFill>
              </a:rPr>
              <a:t> or on a </a:t>
            </a:r>
            <a:r>
              <a:rPr lang="fr-FR" sz="2160" dirty="0" err="1">
                <a:solidFill>
                  <a:srgbClr val="000000"/>
                </a:solidFill>
              </a:rPr>
              <a:t>piece</a:t>
            </a:r>
            <a:r>
              <a:rPr lang="fr-FR" sz="2160" dirty="0">
                <a:solidFill>
                  <a:srgbClr val="000000"/>
                </a:solidFill>
              </a:rPr>
              <a:t> of </a:t>
            </a:r>
            <a:r>
              <a:rPr lang="fr-FR" sz="2160" dirty="0" err="1">
                <a:solidFill>
                  <a:srgbClr val="000000"/>
                </a:solidFill>
              </a:rPr>
              <a:t>paper</a:t>
            </a:r>
            <a:r>
              <a:rPr lang="fr-FR" sz="2160" dirty="0">
                <a:solidFill>
                  <a:srgbClr val="000000"/>
                </a:solidFill>
              </a:rPr>
              <a:t>. </a:t>
            </a:r>
          </a:p>
          <a:p>
            <a:endParaRPr lang="fr-FR" sz="2160" dirty="0">
              <a:solidFill>
                <a:srgbClr val="000000"/>
              </a:solidFill>
            </a:endParaRPr>
          </a:p>
          <a:p>
            <a:r>
              <a:rPr lang="fr-FR" sz="2160" b="1" dirty="0">
                <a:solidFill>
                  <a:srgbClr val="000000"/>
                </a:solidFill>
              </a:rPr>
              <a:t>PR2</a:t>
            </a:r>
            <a:r>
              <a:rPr lang="fr-FR" sz="2160" dirty="0">
                <a:solidFill>
                  <a:srgbClr val="000000"/>
                </a:solidFill>
              </a:rPr>
              <a:t> – I can </a:t>
            </a:r>
            <a:r>
              <a:rPr lang="fr-FR" sz="2160" dirty="0" err="1">
                <a:solidFill>
                  <a:srgbClr val="000000"/>
                </a:solidFill>
              </a:rPr>
              <a:t>represent</a:t>
            </a:r>
            <a:r>
              <a:rPr lang="fr-FR" sz="2160" dirty="0">
                <a:solidFill>
                  <a:srgbClr val="000000"/>
                </a:solidFill>
              </a:rPr>
              <a:t> and </a:t>
            </a:r>
            <a:r>
              <a:rPr lang="fr-FR" sz="2160" dirty="0" err="1">
                <a:solidFill>
                  <a:srgbClr val="000000"/>
                </a:solidFill>
              </a:rPr>
              <a:t>describe</a:t>
            </a:r>
            <a:r>
              <a:rPr lang="fr-FR" sz="2160" dirty="0">
                <a:solidFill>
                  <a:srgbClr val="000000"/>
                </a:solidFill>
              </a:rPr>
              <a:t> patterns and </a:t>
            </a:r>
            <a:r>
              <a:rPr lang="fr-FR" sz="2160" dirty="0" err="1">
                <a:solidFill>
                  <a:srgbClr val="000000"/>
                </a:solidFill>
              </a:rPr>
              <a:t>relationships</a:t>
            </a:r>
            <a:r>
              <a:rPr lang="fr-FR" sz="2160" dirty="0">
                <a:solidFill>
                  <a:srgbClr val="000000"/>
                </a:solidFill>
              </a:rPr>
              <a:t> </a:t>
            </a:r>
            <a:r>
              <a:rPr lang="fr-FR" sz="2160" dirty="0" err="1">
                <a:solidFill>
                  <a:srgbClr val="000000"/>
                </a:solidFill>
              </a:rPr>
              <a:t>using</a:t>
            </a:r>
            <a:r>
              <a:rPr lang="fr-FR" sz="2160" dirty="0">
                <a:solidFill>
                  <a:srgbClr val="000000"/>
                </a:solidFill>
              </a:rPr>
              <a:t> graphs and tables. </a:t>
            </a:r>
            <a:endParaRPr lang="en-US" sz="216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1D802-EE60-4906-8B62-92A0BBF5636A}"/>
              </a:ext>
            </a:extLst>
          </p:cNvPr>
          <p:cNvSpPr txBox="1"/>
          <p:nvPr/>
        </p:nvSpPr>
        <p:spPr>
          <a:xfrm>
            <a:off x="1806794" y="3429000"/>
            <a:ext cx="8578412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160" b="1" dirty="0">
                <a:solidFill>
                  <a:srgbClr val="000000"/>
                </a:solidFill>
              </a:rPr>
              <a:t>Copie</a:t>
            </a:r>
            <a:r>
              <a:rPr lang="fr-FR" sz="2160" dirty="0">
                <a:solidFill>
                  <a:srgbClr val="000000"/>
                </a:solidFill>
              </a:rPr>
              <a:t> l’objectif d’apprentissage dans ton cahier ou sur une feuille.</a:t>
            </a:r>
          </a:p>
          <a:p>
            <a:endParaRPr lang="fr-FR" sz="2160" dirty="0">
              <a:solidFill>
                <a:srgbClr val="000000"/>
              </a:solidFill>
            </a:endParaRPr>
          </a:p>
          <a:p>
            <a:r>
              <a:rPr lang="fr-FR" sz="2160" b="1" dirty="0">
                <a:solidFill>
                  <a:srgbClr val="000000"/>
                </a:solidFill>
              </a:rPr>
              <a:t>PR2</a:t>
            </a:r>
            <a:r>
              <a:rPr lang="fr-FR" sz="2160" dirty="0">
                <a:solidFill>
                  <a:srgbClr val="000000"/>
                </a:solidFill>
              </a:rPr>
              <a:t> - Je peux représenter et décrire des régularités et des relations à l'aide de diagrammes et de tables.</a:t>
            </a:r>
            <a:endParaRPr lang="en-US" sz="216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69F45-B870-446E-BD5C-B4A491CCA571}"/>
              </a:ext>
            </a:extLst>
          </p:cNvPr>
          <p:cNvCxnSpPr/>
          <p:nvPr/>
        </p:nvCxnSpPr>
        <p:spPr>
          <a:xfrm>
            <a:off x="1883454" y="2998601"/>
            <a:ext cx="83525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7A54EB7-C01D-42FE-8F36-F67171727E8E}"/>
              </a:ext>
            </a:extLst>
          </p:cNvPr>
          <p:cNvSpPr txBox="1"/>
          <p:nvPr/>
        </p:nvSpPr>
        <p:spPr>
          <a:xfrm>
            <a:off x="4948270" y="181542"/>
            <a:ext cx="22229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PR2  - Part A</a:t>
            </a:r>
          </a:p>
        </p:txBody>
      </p:sp>
    </p:spTree>
    <p:extLst>
      <p:ext uri="{BB962C8B-B14F-4D97-AF65-F5344CB8AC3E}">
        <p14:creationId xmlns:p14="http://schemas.microsoft.com/office/powerpoint/2010/main" val="362108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FC82-1162-495E-8C5E-9FA64FED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000739"/>
            <a:ext cx="7886700" cy="98755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770" b="1" dirty="0"/>
            </a:br>
            <a:r>
              <a:rPr lang="en-US" sz="4770" b="1" dirty="0"/>
              <a:t>Rules for Number Patterns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the link below to watch a quick video to review number patterns.  </a:t>
            </a:r>
            <a:br>
              <a:rPr lang="en-US" dirty="0"/>
            </a:br>
            <a:br>
              <a:rPr lang="en-US" dirty="0"/>
            </a:br>
            <a:r>
              <a:rPr lang="fr-FR" dirty="0"/>
              <a:t>Cliquez sur le lien ci-dessous pour regarder une vidéo rapide pour revoir les régularités.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Rules for Number Patterns</a:t>
            </a:r>
            <a:br>
              <a:rPr lang="en-US" dirty="0"/>
            </a:br>
            <a:br>
              <a:rPr lang="en-US" sz="14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0820B-12E1-4484-9CCF-BC538C32DB3D}"/>
              </a:ext>
            </a:extLst>
          </p:cNvPr>
          <p:cNvSpPr txBox="1"/>
          <p:nvPr/>
        </p:nvSpPr>
        <p:spPr>
          <a:xfrm>
            <a:off x="1864311" y="6090082"/>
            <a:ext cx="799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https://www.youtube.com/watch?v=FMsW3tk0hIk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04CA-E540-4AC7-8B8A-85EFECCB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902" y="1992128"/>
            <a:ext cx="8695472" cy="930799"/>
          </a:xfrm>
        </p:spPr>
        <p:txBody>
          <a:bodyPr>
            <a:noAutofit/>
          </a:bodyPr>
          <a:lstStyle/>
          <a:p>
            <a:r>
              <a:rPr lang="en-US" sz="2600" b="1" dirty="0"/>
              <a:t>Study Jam Ordered Pairs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dirty="0"/>
              <a:t>Have you ever played “Battleship?” If so, you already know a bit about ordered pairs.  Click the link below to watch a video.</a:t>
            </a:r>
            <a:br>
              <a:rPr lang="en-US" sz="2600" dirty="0"/>
            </a:br>
            <a:br>
              <a:rPr lang="en-US" sz="2600" dirty="0"/>
            </a:br>
            <a:r>
              <a:rPr lang="fr-FR" sz="2600" dirty="0"/>
              <a:t>Avez-vous déjà joué à la "bataille navale" ? Si oui, vous connaissez déjà un peu les paires ordonnées.  Cliquez sur le lien ci-dessous pour regarder une vidéo.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>
                <a:hlinkClick r:id="rId2"/>
              </a:rPr>
              <a:t>Ordered Pairs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5CAF8-C397-4898-9B9D-931B59713E97}"/>
              </a:ext>
            </a:extLst>
          </p:cNvPr>
          <p:cNvSpPr txBox="1"/>
          <p:nvPr/>
        </p:nvSpPr>
        <p:spPr>
          <a:xfrm>
            <a:off x="1691903" y="6314426"/>
            <a:ext cx="7886701" cy="347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20"/>
              </a:spcAft>
            </a:pPr>
            <a:r>
              <a:rPr lang="en-US" sz="162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https://studyjams.scholastic.com/studyjams/jams/math/algebra/ordered-pairs.htm</a:t>
            </a:r>
            <a:endParaRPr lang="en-US" sz="16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29758942-DAD8-4DD6-84F5-02C22D072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3917" y="3938497"/>
            <a:ext cx="3235085" cy="22180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A04BFF-7DDD-4C15-BDC5-74A8DFA95B3E}"/>
              </a:ext>
            </a:extLst>
          </p:cNvPr>
          <p:cNvSpPr txBox="1"/>
          <p:nvPr/>
        </p:nvSpPr>
        <p:spPr>
          <a:xfrm>
            <a:off x="6773917" y="5631495"/>
            <a:ext cx="323508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">
                <a:hlinkClick r:id="rId4" tooltip="http://www.flickr.com/photos/unloveable/2387695025/in/photostream"/>
              </a:rPr>
              <a:t>This Photo</a:t>
            </a:r>
            <a:r>
              <a:rPr lang="en-US" sz="810"/>
              <a:t> by Unknown Author is licensed under </a:t>
            </a:r>
            <a:r>
              <a:rPr lang="en-US" sz="810">
                <a:hlinkClick r:id="rId5" tooltip="https://creativecommons.org/licenses/by-nc-sa/3.0/"/>
              </a:rPr>
              <a:t>CC BY-SA-NC</a:t>
            </a:r>
            <a:endParaRPr lang="en-US" sz="810"/>
          </a:p>
        </p:txBody>
      </p:sp>
    </p:spTree>
    <p:extLst>
      <p:ext uri="{BB962C8B-B14F-4D97-AF65-F5344CB8AC3E}">
        <p14:creationId xmlns:p14="http://schemas.microsoft.com/office/powerpoint/2010/main" val="157421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2AD2-62ED-4D97-9B2F-0325031B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31" y="1017819"/>
            <a:ext cx="8749862" cy="132556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Drawing a graph of patterns – Mr. Hardy </a:t>
            </a:r>
            <a:br>
              <a:rPr lang="en-US" sz="3100" dirty="0"/>
            </a:br>
            <a:br>
              <a:rPr lang="en-US" sz="3100" dirty="0"/>
            </a:br>
            <a:r>
              <a:rPr lang="en-US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Lesson 1 Review Input/Output Machines</a:t>
            </a:r>
            <a:br>
              <a:rPr lang="en-US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3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https://www.youtube.com/watch?v=Vz9LsQBdCOM&amp;list=PLC5GcWzC-CVTQqjq6iEFvRNOlGl36ALVQ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sz="1600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6536C0-6FE3-4665-9BC8-C74683F89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4379" y="3353045"/>
            <a:ext cx="3000375" cy="2323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B83FE-FAF6-463A-BB56-464826320994}"/>
              </a:ext>
            </a:extLst>
          </p:cNvPr>
          <p:cNvSpPr txBox="1"/>
          <p:nvPr/>
        </p:nvSpPr>
        <p:spPr>
          <a:xfrm>
            <a:off x="8244076" y="5719256"/>
            <a:ext cx="300037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" dirty="0">
                <a:hlinkClick r:id="rId4" tooltip="http://math.stackexchange.com/questions/1730/how-do-you-define-functions-for-non-mathematicians"/>
              </a:rPr>
              <a:t>This Photo</a:t>
            </a:r>
            <a:r>
              <a:rPr lang="en-US" sz="810" dirty="0"/>
              <a:t> by Unknown Author is licensed under </a:t>
            </a:r>
            <a:r>
              <a:rPr lang="en-US" sz="810" dirty="0">
                <a:hlinkClick r:id="rId5" tooltip="https://creativecommons.org/licenses/by-sa/3.0/"/>
              </a:rPr>
              <a:t>CC BY-SA</a:t>
            </a:r>
            <a:endParaRPr lang="en-US" sz="810" dirty="0"/>
          </a:p>
        </p:txBody>
      </p:sp>
    </p:spTree>
    <p:extLst>
      <p:ext uri="{BB962C8B-B14F-4D97-AF65-F5344CB8AC3E}">
        <p14:creationId xmlns:p14="http://schemas.microsoft.com/office/powerpoint/2010/main" val="31856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F96D-9A90-48C7-95EA-14D537BC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961063"/>
            <a:ext cx="10866268" cy="1325563"/>
          </a:xfrm>
        </p:spPr>
        <p:txBody>
          <a:bodyPr>
            <a:normAutofit fontScale="90000"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Mr. Hardy - Lesson 2 Patterns from Tables</a:t>
            </a:r>
            <a:b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2200" dirty="0"/>
              <a:t>Click the link below to watch a quick video to review number patterns.  </a:t>
            </a:r>
            <a:br>
              <a:rPr lang="en-US" sz="2200" dirty="0"/>
            </a:br>
            <a:br>
              <a:rPr lang="en-US" sz="2200" dirty="0"/>
            </a:br>
            <a:r>
              <a:rPr lang="fr-FR" sz="2200" dirty="0"/>
              <a:t>Cliquez sur le lien ci-dessous pour regarder une vidéo rapide pour revoir les régularités.</a:t>
            </a:r>
            <a:br>
              <a:rPr lang="en-US" dirty="0"/>
            </a:b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44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https://www.youtube.com/watch?v=UGNyoNl8cLE&amp;list=PLC5GcWzC-CVTQqjq6iEFvRNOlGl36ALVQ&amp;index=2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 descr="Pin by Lisa Baril on Anchor Charts | Math charts, Math patterns, Education  math">
            <a:extLst>
              <a:ext uri="{FF2B5EF4-FFF2-40B4-BE49-F238E27FC236}">
                <a16:creationId xmlns:a16="http://schemas.microsoft.com/office/drawing/2014/main" id="{C215C3F3-A008-49CC-B412-3FCFA053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36" y="2286627"/>
            <a:ext cx="3510327" cy="44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F2E00-BA74-41F1-A741-D01C1C5315F3}"/>
              </a:ext>
            </a:extLst>
          </p:cNvPr>
          <p:cNvSpPr txBox="1"/>
          <p:nvPr/>
        </p:nvSpPr>
        <p:spPr>
          <a:xfrm>
            <a:off x="1769942" y="3509404"/>
            <a:ext cx="4833707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0" dirty="0"/>
              <a:t>Here are some examples we have seen in class.  </a:t>
            </a:r>
          </a:p>
          <a:p>
            <a:r>
              <a:rPr lang="en-US" sz="1620" dirty="0" err="1"/>
              <a:t>Voici</a:t>
            </a:r>
            <a:r>
              <a:rPr lang="en-US" sz="1620" dirty="0"/>
              <a:t> des </a:t>
            </a:r>
            <a:r>
              <a:rPr lang="en-US" sz="1620" dirty="0" err="1"/>
              <a:t>exemples</a:t>
            </a:r>
            <a:r>
              <a:rPr lang="en-US" sz="1620" dirty="0"/>
              <a:t> nous </a:t>
            </a:r>
            <a:r>
              <a:rPr lang="en-US" sz="1620" dirty="0" err="1"/>
              <a:t>avons</a:t>
            </a:r>
            <a:r>
              <a:rPr lang="en-US" sz="1620" dirty="0"/>
              <a:t> vu </a:t>
            </a:r>
            <a:r>
              <a:rPr lang="en-US" sz="1620" dirty="0" err="1"/>
              <a:t>en</a:t>
            </a:r>
            <a:r>
              <a:rPr lang="en-US" sz="1620" dirty="0"/>
              <a:t> </a:t>
            </a:r>
            <a:r>
              <a:rPr lang="en-US" sz="1620" dirty="0" err="1"/>
              <a:t>classe</a:t>
            </a:r>
            <a:r>
              <a:rPr lang="en-US" sz="1620" dirty="0"/>
              <a:t>.  </a:t>
            </a:r>
          </a:p>
          <a:p>
            <a:pPr algn="r"/>
            <a:r>
              <a:rPr lang="en-US" sz="1620" dirty="0"/>
              <a:t>Some rules are one operation.</a:t>
            </a:r>
          </a:p>
          <a:p>
            <a:pPr algn="r"/>
            <a:r>
              <a:rPr lang="fr-FR" sz="1620" dirty="0"/>
              <a:t>Certaines règles sont une opération unique. </a:t>
            </a:r>
            <a:endParaRPr lang="en-US" sz="1620" dirty="0"/>
          </a:p>
          <a:p>
            <a:pPr algn="r"/>
            <a:endParaRPr lang="en-US" sz="1620" dirty="0"/>
          </a:p>
          <a:p>
            <a:pPr algn="r"/>
            <a:endParaRPr lang="en-US" sz="1620" dirty="0"/>
          </a:p>
          <a:p>
            <a:pPr algn="r"/>
            <a:endParaRPr lang="en-US" sz="1620" dirty="0"/>
          </a:p>
          <a:p>
            <a:pPr algn="r"/>
            <a:endParaRPr lang="en-US" sz="1620" dirty="0"/>
          </a:p>
          <a:p>
            <a:pPr algn="r"/>
            <a:r>
              <a:rPr lang="en-US" sz="1620" dirty="0"/>
              <a:t>    </a:t>
            </a:r>
          </a:p>
          <a:p>
            <a:pPr algn="r"/>
            <a:r>
              <a:rPr lang="en-US" sz="1620" dirty="0"/>
              <a:t>  Some rules are two operations.</a:t>
            </a:r>
          </a:p>
          <a:p>
            <a:pPr algn="r"/>
            <a:r>
              <a:rPr lang="fr-FR" sz="1620" dirty="0"/>
              <a:t>Certaines règles comportent deux opérations</a:t>
            </a:r>
            <a:r>
              <a:rPr lang="en-US" sz="1620" dirty="0"/>
              <a:t>.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E2E9C3-9276-4D94-B1E0-6A1B4B7EA22B}"/>
              </a:ext>
            </a:extLst>
          </p:cNvPr>
          <p:cNvCxnSpPr>
            <a:cxnSpLocks/>
          </p:cNvCxnSpPr>
          <p:nvPr/>
        </p:nvCxnSpPr>
        <p:spPr>
          <a:xfrm>
            <a:off x="5809067" y="4786411"/>
            <a:ext cx="11445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14CAAD-35FC-4313-8C1F-BFF91D3527D5}"/>
              </a:ext>
            </a:extLst>
          </p:cNvPr>
          <p:cNvCxnSpPr>
            <a:cxnSpLocks/>
          </p:cNvCxnSpPr>
          <p:nvPr/>
        </p:nvCxnSpPr>
        <p:spPr>
          <a:xfrm>
            <a:off x="5640376" y="6588410"/>
            <a:ext cx="11445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C930AF-1BB7-41B9-AFE9-36438128B05A}"/>
              </a:ext>
            </a:extLst>
          </p:cNvPr>
          <p:cNvSpPr txBox="1"/>
          <p:nvPr/>
        </p:nvSpPr>
        <p:spPr>
          <a:xfrm>
            <a:off x="10200443" y="6483078"/>
            <a:ext cx="1509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/>
              </a:rPr>
              <a:t>(2) Pinterest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4538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46D3-2585-49D5-98BE-9853867B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4" y="2346852"/>
            <a:ext cx="7886700" cy="1082148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Mr. Hardy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Lesson 4 : Plotting Points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800" dirty="0"/>
              <a:t>Click the link below to watch a video.  </a:t>
            </a:r>
            <a:br>
              <a:rPr lang="en-US" sz="1800" dirty="0"/>
            </a:br>
            <a:br>
              <a:rPr lang="en-US" sz="1800" dirty="0"/>
            </a:br>
            <a:r>
              <a:rPr lang="fr-FR" sz="1800" dirty="0"/>
              <a:t>Cliquez sur le lien ci-dessous.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4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https://www.youtube.com/watch?v=-hMs9FjK_Ts</a:t>
            </a:r>
            <a:b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969263-8DFB-4B22-B284-842F852D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93" y="1773699"/>
            <a:ext cx="3853290" cy="391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AFAF-8A0F-4DEC-8EB0-01191B73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85135"/>
            <a:ext cx="11176985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Worksheet 1 – MMS lesson 5 Plotting points on a coordinate grid</a:t>
            </a:r>
            <a:br>
              <a:rPr lang="en-US" sz="3200" dirty="0"/>
            </a:br>
            <a:r>
              <a:rPr lang="en-US" sz="3200" dirty="0"/>
              <a:t>Copies of the worksheet are in the newsletter.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E54B9-7C1B-4D70-BE34-828D0E43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05" y="1258088"/>
            <a:ext cx="4119773" cy="5514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D73A36-856C-406C-B5B1-33A92AFD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23" y="1258088"/>
            <a:ext cx="4339876" cy="52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FB89-7A94-42DD-9727-4D6242BD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89441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Song / Chanson 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Numberock</a:t>
            </a:r>
            <a:r>
              <a:rPr lang="en-US" dirty="0"/>
              <a:t> – Coordinate pl. 1</a:t>
            </a:r>
            <a:r>
              <a:rPr lang="en-US" baseline="30000" dirty="0"/>
              <a:t>st</a:t>
            </a:r>
            <a:r>
              <a:rPr lang="en-US" dirty="0"/>
              <a:t> quadrant grid  </a:t>
            </a:r>
            <a:br>
              <a:rPr lang="en-US" dirty="0"/>
            </a:br>
            <a:br>
              <a:rPr lang="en-US" dirty="0"/>
            </a:br>
            <a:r>
              <a:rPr lang="en-US" sz="162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https://numberock.com/lessons/coordinate-plane-1st-quadrant/</a:t>
            </a:r>
            <a:br>
              <a:rPr lang="en-US" sz="16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group of people wearing clothing&#10;&#10;Description automatically generated with medium confidence">
            <a:extLst>
              <a:ext uri="{FF2B5EF4-FFF2-40B4-BE49-F238E27FC236}">
                <a16:creationId xmlns:a16="http://schemas.microsoft.com/office/drawing/2014/main" id="{F2EAD217-C191-4B50-8590-6E2DB6AB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89238" y="3096601"/>
            <a:ext cx="3727896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7808B-EF2E-483F-BC10-0BD84047E10F}"/>
              </a:ext>
            </a:extLst>
          </p:cNvPr>
          <p:cNvSpPr txBox="1"/>
          <p:nvPr/>
        </p:nvSpPr>
        <p:spPr>
          <a:xfrm>
            <a:off x="8117139" y="6961874"/>
            <a:ext cx="170675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0">
                <a:hlinkClick r:id="rId4" tooltip="https://freepngimg.com/png/24594-singing-hd"/>
              </a:rPr>
              <a:t>This Photo</a:t>
            </a:r>
            <a:r>
              <a:rPr lang="en-US" sz="810"/>
              <a:t> by Unknown Author is licensed under </a:t>
            </a:r>
            <a:r>
              <a:rPr lang="en-US" sz="810">
                <a:hlinkClick r:id="rId5" tooltip="https://creativecommons.org/licenses/by-nc/3.0/"/>
              </a:rPr>
              <a:t>CC BY-NC</a:t>
            </a:r>
            <a:endParaRPr lang="en-US" sz="810"/>
          </a:p>
        </p:txBody>
      </p:sp>
    </p:spTree>
    <p:extLst>
      <p:ext uri="{BB962C8B-B14F-4D97-AF65-F5344CB8AC3E}">
        <p14:creationId xmlns:p14="http://schemas.microsoft.com/office/powerpoint/2010/main" val="272978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AB5436-8EFB-4D85-AB94-A3935AF5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493" y="43134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Let’s Play! </a:t>
            </a:r>
            <a:r>
              <a:rPr lang="en-US" dirty="0" err="1"/>
              <a:t>Jouons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Hit the Coordinate GAME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81904-94B5-42B1-BEC6-5D4671B539A0}"/>
              </a:ext>
            </a:extLst>
          </p:cNvPr>
          <p:cNvSpPr txBox="1"/>
          <p:nvPr/>
        </p:nvSpPr>
        <p:spPr>
          <a:xfrm>
            <a:off x="3116063" y="3231472"/>
            <a:ext cx="717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https://www.mathisfun.com/data/click-coordinate.html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1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Rules for Number Patterns  Click the link below to watch a quick video to review number patterns.    Cliquez sur le lien ci-dessous pour regarder une vidéo rapide pour revoir les régularités.  Rules for Number Patterns    </vt:lpstr>
      <vt:lpstr>Study Jam Ordered Pairs   Have you ever played “Battleship?” If so, you already know a bit about ordered pairs.  Click the link below to watch a video.  Avez-vous déjà joué à la "bataille navale" ? Si oui, vous connaissez déjà un peu les paires ordonnées.  Cliquez sur le lien ci-dessous pour regarder une vidéo.  Ordered Pairs</vt:lpstr>
      <vt:lpstr>Drawing a graph of patterns – Mr. Hardy   Lesson 1 Review Input/Output Machines  https://www.youtube.com/watch?v=Vz9LsQBdCOM&amp;list=PLC5GcWzC-CVTQqjq6iEFvRNOlGl36ALVQ </vt:lpstr>
      <vt:lpstr>Mr. Hardy - Lesson 2 Patterns from Tables  Click the link below to watch a quick video to review number patterns.    Cliquez sur le lien ci-dessous pour regarder une vidéo rapide pour revoir les régularités.  https://www.youtube.com/watch?v=UGNyoNl8cLE&amp;list=PLC5GcWzC-CVTQqjq6iEFvRNOlGl36ALVQ&amp;index=2  </vt:lpstr>
      <vt:lpstr>Mr. Hardy - Lesson 4 : Plotting Points  Click the link below to watch a video.    Cliquez sur le lien ci-dessous.  https://www.youtube.com/watch?v=-hMs9FjK_Ts </vt:lpstr>
      <vt:lpstr>Worksheet 1 – MMS lesson 5 Plotting points on a coordinate grid Copies of the worksheet are in the newsletter.  </vt:lpstr>
      <vt:lpstr>   Song / Chanson   Numberock – Coordinate pl. 1st quadrant grid    https://numberock.com/lessons/coordinate-plane-1st-quadrant/   </vt:lpstr>
      <vt:lpstr>   Let’s Play! Jouons   Hit the Coordinate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Penny (ASD-N)</dc:creator>
  <cp:lastModifiedBy>Roy, Penny (ASD-N)</cp:lastModifiedBy>
  <cp:revision>7</cp:revision>
  <cp:lastPrinted>2021-11-12T14:27:09Z</cp:lastPrinted>
  <dcterms:created xsi:type="dcterms:W3CDTF">2021-11-10T16:48:38Z</dcterms:created>
  <dcterms:modified xsi:type="dcterms:W3CDTF">2021-11-19T18:52:17Z</dcterms:modified>
</cp:coreProperties>
</file>