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63" r:id="rId3"/>
    <p:sldId id="274" r:id="rId4"/>
    <p:sldId id="267" r:id="rId5"/>
    <p:sldId id="275" r:id="rId6"/>
    <p:sldId id="264" r:id="rId7"/>
    <p:sldId id="266" r:id="rId8"/>
    <p:sldId id="273" r:id="rId9"/>
    <p:sldId id="265" r:id="rId10"/>
  </p:sldIdLst>
  <p:sldSz cx="10160000" cy="7620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14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D1B3-1F46-4F3E-A78C-CFF502E5C017}" type="datetimeFigureOut">
              <a:rPr lang="en-CA" smtClean="0"/>
              <a:t>2021-10-13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0AD4-352E-446C-9F6E-2AA940051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856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D1B3-1F46-4F3E-A78C-CFF502E5C017}" type="datetimeFigureOut">
              <a:rPr lang="en-CA" smtClean="0"/>
              <a:t>2021-10-13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0AD4-352E-446C-9F6E-2AA940051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440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D1B3-1F46-4F3E-A78C-CFF502E5C017}" type="datetimeFigureOut">
              <a:rPr lang="en-CA" smtClean="0"/>
              <a:t>2021-10-13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0AD4-352E-446C-9F6E-2AA940051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441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D1B3-1F46-4F3E-A78C-CFF502E5C017}" type="datetimeFigureOut">
              <a:rPr lang="en-CA" smtClean="0"/>
              <a:t>2021-10-13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0AD4-352E-446C-9F6E-2AA940051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106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D1B3-1F46-4F3E-A78C-CFF502E5C017}" type="datetimeFigureOut">
              <a:rPr lang="en-CA" smtClean="0"/>
              <a:t>2021-10-13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0AD4-352E-446C-9F6E-2AA940051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890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D1B3-1F46-4F3E-A78C-CFF502E5C017}" type="datetimeFigureOut">
              <a:rPr lang="en-CA" smtClean="0"/>
              <a:t>2021-10-13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0AD4-352E-446C-9F6E-2AA940051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884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D1B3-1F46-4F3E-A78C-CFF502E5C017}" type="datetimeFigureOut">
              <a:rPr lang="en-CA" smtClean="0"/>
              <a:t>2021-10-13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0AD4-352E-446C-9F6E-2AA940051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622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D1B3-1F46-4F3E-A78C-CFF502E5C017}" type="datetimeFigureOut">
              <a:rPr lang="en-CA" smtClean="0"/>
              <a:t>2021-10-13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0AD4-352E-446C-9F6E-2AA940051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459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D1B3-1F46-4F3E-A78C-CFF502E5C017}" type="datetimeFigureOut">
              <a:rPr lang="en-CA" smtClean="0"/>
              <a:t>2021-10-13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0AD4-352E-446C-9F6E-2AA940051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236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D1B3-1F46-4F3E-A78C-CFF502E5C017}" type="datetimeFigureOut">
              <a:rPr lang="en-CA" smtClean="0"/>
              <a:t>2021-10-13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0AD4-352E-446C-9F6E-2AA940051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840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D1B3-1F46-4F3E-A78C-CFF502E5C017}" type="datetimeFigureOut">
              <a:rPr lang="en-CA" smtClean="0"/>
              <a:t>2021-10-13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0AD4-352E-446C-9F6E-2AA940051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0561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9D1B3-1F46-4F3E-A78C-CFF502E5C017}" type="datetimeFigureOut">
              <a:rPr lang="en-CA" smtClean="0"/>
              <a:t>2021-10-13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C0AD4-352E-446C-9F6E-2AA940051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717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jams.scholastic.com/studyjams/jams/math/algebra/number-patterns.htm" TargetMode="External"/><Relationship Id="rId2" Type="http://schemas.openxmlformats.org/officeDocument/2006/relationships/hyperlink" Target="https://studyjams.scholastic.com/studyjams/jams/math/algebra/function-table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udyjams.scholastic.com/studyjams/jams/math/algebra/geometric-patterns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umTLQrCiBM" TargetMode="External"/><Relationship Id="rId2" Type="http://schemas.openxmlformats.org/officeDocument/2006/relationships/hyperlink" Target="https://www.youtube.com/watch?v=wSfZegd_Te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794579"/>
            <a:ext cx="8763000" cy="1472848"/>
          </a:xfrm>
        </p:spPr>
        <p:txBody>
          <a:bodyPr>
            <a:normAutofit fontScale="90000"/>
          </a:bodyPr>
          <a:lstStyle/>
          <a:p>
            <a:br>
              <a:rPr lang="en-CA" sz="2800" dirty="0">
                <a:latin typeface="+mn-lt"/>
              </a:rPr>
            </a:br>
            <a:r>
              <a:rPr lang="en-CA" sz="2800" b="1" dirty="0">
                <a:latin typeface="+mn-lt"/>
              </a:rPr>
              <a:t>Copy</a:t>
            </a:r>
            <a:r>
              <a:rPr lang="en-CA" sz="2800" dirty="0">
                <a:latin typeface="+mn-lt"/>
              </a:rPr>
              <a:t> the outcome in your scribbler. </a:t>
            </a:r>
            <a:br>
              <a:rPr lang="en-CA" sz="2800" dirty="0">
                <a:latin typeface="+mn-lt"/>
              </a:rPr>
            </a:br>
            <a:br>
              <a:rPr lang="en-CA" sz="2800" dirty="0">
                <a:latin typeface="+mn-lt"/>
              </a:rPr>
            </a:br>
            <a:r>
              <a:rPr lang="en-CA" sz="2800" u="sng" dirty="0">
                <a:latin typeface="+mn-lt"/>
              </a:rPr>
              <a:t>PR1</a:t>
            </a:r>
            <a:r>
              <a:rPr lang="en-CA" sz="2800" dirty="0">
                <a:latin typeface="+mn-lt"/>
              </a:rPr>
              <a:t>: I can demonstrate an understanding of oral and written patterns and their equivalent linear relations. </a:t>
            </a:r>
            <a:br>
              <a:rPr lang="en-CA" sz="2800" dirty="0"/>
            </a:br>
            <a:endParaRPr lang="en-CA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620AF2-FDFA-4F63-A99C-2364EFB55E5F}"/>
              </a:ext>
            </a:extLst>
          </p:cNvPr>
          <p:cNvSpPr txBox="1"/>
          <p:nvPr/>
        </p:nvSpPr>
        <p:spPr>
          <a:xfrm>
            <a:off x="677480" y="4004442"/>
            <a:ext cx="886591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800" b="1" dirty="0"/>
              <a:t>Copie</a:t>
            </a:r>
            <a:r>
              <a:rPr lang="fr-BE" sz="2800" dirty="0"/>
              <a:t> l’objectif dans ton cahier.</a:t>
            </a:r>
          </a:p>
          <a:p>
            <a:endParaRPr lang="fr-BE" sz="2800" dirty="0"/>
          </a:p>
          <a:p>
            <a:r>
              <a:rPr lang="fr-BE" sz="2800" u="sng" dirty="0"/>
              <a:t>PR1</a:t>
            </a:r>
            <a:r>
              <a:rPr lang="fr-BE" sz="2800" dirty="0"/>
              <a:t>: Démontrer une compréhension des régularités décrites oralement ou par écrit et leurs relations linéaires équivalentes</a:t>
            </a:r>
            <a:endParaRPr lang="en-US" sz="2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32F91B-2BD8-426E-9681-DE6BA3DE49A0}"/>
              </a:ext>
            </a:extLst>
          </p:cNvPr>
          <p:cNvCxnSpPr/>
          <p:nvPr/>
        </p:nvCxnSpPr>
        <p:spPr>
          <a:xfrm>
            <a:off x="698500" y="3090041"/>
            <a:ext cx="8550603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6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819781"/>
            <a:ext cx="8763000" cy="60434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800" b="1" dirty="0"/>
              <a:t>Relationships in Patterns</a:t>
            </a:r>
            <a:endParaRPr lang="en-CA" sz="2800" dirty="0"/>
          </a:p>
          <a:p>
            <a:endParaRPr lang="en-CA" sz="2400" dirty="0"/>
          </a:p>
          <a:p>
            <a:r>
              <a:rPr lang="en-CA" sz="2400" dirty="0"/>
              <a:t>Read pages 20 ,21 and 22. </a:t>
            </a:r>
          </a:p>
          <a:p>
            <a:r>
              <a:rPr lang="en-CA" sz="2400" dirty="0"/>
              <a:t>In your math scribbler, copy down the examples that you find on pages 20,21 and 22.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r>
              <a:rPr lang="fr-FR" sz="2800" b="1" dirty="0">
                <a:solidFill>
                  <a:srgbClr val="000000"/>
                </a:solidFill>
              </a:rPr>
              <a:t>Les régularités et les relations</a:t>
            </a:r>
            <a:endParaRPr lang="en-CA" sz="2800" b="1" dirty="0"/>
          </a:p>
          <a:p>
            <a:pPr marL="0" indent="0">
              <a:buNone/>
            </a:pPr>
            <a:endParaRPr lang="en-CA" sz="2400" dirty="0"/>
          </a:p>
          <a:p>
            <a:r>
              <a:rPr lang="en-CA" sz="2400" dirty="0"/>
              <a:t>Lire les pages 20,21 et 22</a:t>
            </a:r>
          </a:p>
          <a:p>
            <a:r>
              <a:rPr lang="en-CA" sz="2400" dirty="0"/>
              <a:t>Copier les </a:t>
            </a:r>
            <a:r>
              <a:rPr lang="en-CA" sz="2400" dirty="0" err="1"/>
              <a:t>exemples</a:t>
            </a:r>
            <a:r>
              <a:rPr lang="en-CA" sz="2400" dirty="0"/>
              <a:t> des pages 20, 21 et 22  dans ton cahier de maths. </a:t>
            </a:r>
          </a:p>
          <a:p>
            <a:pPr marL="0" indent="0">
              <a:buNone/>
            </a:pPr>
            <a:endParaRPr lang="en-C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96FB4-C04E-41B8-A1B9-276F2DE01309}"/>
              </a:ext>
            </a:extLst>
          </p:cNvPr>
          <p:cNvCxnSpPr/>
          <p:nvPr/>
        </p:nvCxnSpPr>
        <p:spPr>
          <a:xfrm>
            <a:off x="698500" y="3678620"/>
            <a:ext cx="8550603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865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79E64-BA71-4AF9-A406-FCADD1DDE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5"/>
            <a:ext cx="8763000" cy="653587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Study Jams – </a:t>
            </a:r>
            <a:r>
              <a:rPr lang="en-US" sz="2800" b="1" dirty="0">
                <a:latin typeface="+mn-lt"/>
              </a:rPr>
              <a:t>Complete</a:t>
            </a:r>
            <a:r>
              <a:rPr lang="en-US" sz="2800" dirty="0">
                <a:latin typeface="+mn-lt"/>
              </a:rPr>
              <a:t> the following </a:t>
            </a:r>
            <a:r>
              <a:rPr lang="en-US" sz="2800" i="1" dirty="0">
                <a:latin typeface="+mn-lt"/>
              </a:rPr>
              <a:t>“Step by Step” </a:t>
            </a:r>
            <a:r>
              <a:rPr lang="en-US" sz="2800" dirty="0">
                <a:latin typeface="+mn-lt"/>
              </a:rPr>
              <a:t>and </a:t>
            </a:r>
            <a:r>
              <a:rPr lang="en-US" sz="2800" i="1" dirty="0">
                <a:latin typeface="+mn-lt"/>
              </a:rPr>
              <a:t>“Test Yourself” </a:t>
            </a:r>
            <a:r>
              <a:rPr lang="en-US" sz="2800" dirty="0">
                <a:latin typeface="+mn-lt"/>
              </a:rPr>
              <a:t>for each link below: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  <a:hlinkClick r:id="rId2"/>
              </a:rPr>
              <a:t>https://studyjams.scholastic.com/studyjams/jams/math/algebra/function-tables.htm</a:t>
            </a:r>
            <a:r>
              <a:rPr lang="en-US" sz="2800" dirty="0">
                <a:latin typeface="+mn-lt"/>
              </a:rPr>
              <a:t> 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  <a:hlinkClick r:id="rId3"/>
              </a:rPr>
              <a:t>https://studyjams.scholastic.com/studyjams/jams/math/algebra/number-patterns.htm</a:t>
            </a:r>
            <a:r>
              <a:rPr lang="en-US" sz="2800" dirty="0">
                <a:latin typeface="+mn-lt"/>
              </a:rPr>
              <a:t> 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  <a:hlinkClick r:id="rId4"/>
              </a:rPr>
              <a:t>https://studyjams.scholastic.com/studyjams/jams/math/algebra/geometric-patterns.htm</a:t>
            </a:r>
            <a:r>
              <a:rPr lang="en-US" sz="2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5007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7DABFE4-69FF-4897-83DC-6784B5032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771127"/>
              </p:ext>
            </p:extLst>
          </p:nvPr>
        </p:nvGraphicFramePr>
        <p:xfrm>
          <a:off x="1241413" y="1854967"/>
          <a:ext cx="5947660" cy="139113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14582">
                  <a:extLst>
                    <a:ext uri="{9D8B030D-6E8A-4147-A177-3AD203B41FA5}">
                      <a16:colId xmlns:a16="http://schemas.microsoft.com/office/drawing/2014/main" val="3604966097"/>
                    </a:ext>
                  </a:extLst>
                </a:gridCol>
                <a:gridCol w="890130">
                  <a:extLst>
                    <a:ext uri="{9D8B030D-6E8A-4147-A177-3AD203B41FA5}">
                      <a16:colId xmlns:a16="http://schemas.microsoft.com/office/drawing/2014/main" val="2747494399"/>
                    </a:ext>
                  </a:extLst>
                </a:gridCol>
                <a:gridCol w="885737">
                  <a:extLst>
                    <a:ext uri="{9D8B030D-6E8A-4147-A177-3AD203B41FA5}">
                      <a16:colId xmlns:a16="http://schemas.microsoft.com/office/drawing/2014/main" val="4246121356"/>
                    </a:ext>
                  </a:extLst>
                </a:gridCol>
                <a:gridCol w="885737">
                  <a:extLst>
                    <a:ext uri="{9D8B030D-6E8A-4147-A177-3AD203B41FA5}">
                      <a16:colId xmlns:a16="http://schemas.microsoft.com/office/drawing/2014/main" val="733281846"/>
                    </a:ext>
                  </a:extLst>
                </a:gridCol>
                <a:gridCol w="885737">
                  <a:extLst>
                    <a:ext uri="{9D8B030D-6E8A-4147-A177-3AD203B41FA5}">
                      <a16:colId xmlns:a16="http://schemas.microsoft.com/office/drawing/2014/main" val="3954308840"/>
                    </a:ext>
                  </a:extLst>
                </a:gridCol>
                <a:gridCol w="885737">
                  <a:extLst>
                    <a:ext uri="{9D8B030D-6E8A-4147-A177-3AD203B41FA5}">
                      <a16:colId xmlns:a16="http://schemas.microsoft.com/office/drawing/2014/main" val="4179047054"/>
                    </a:ext>
                  </a:extLst>
                </a:gridCol>
              </a:tblGrid>
              <a:tr h="6304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Term Number/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Rang du </a:t>
                      </a:r>
                      <a:r>
                        <a:rPr lang="en-CA" sz="16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terme</a:t>
                      </a:r>
                      <a:r>
                        <a:rPr lang="en-CA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711339"/>
                  </a:ext>
                </a:extLst>
              </a:tr>
              <a:tr h="76071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Term/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Valeur</a:t>
                      </a:r>
                      <a:r>
                        <a:rPr lang="en-CA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du </a:t>
                      </a:r>
                      <a:r>
                        <a:rPr lang="en-CA" sz="16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terme</a:t>
                      </a:r>
                      <a:endParaRPr lang="en-CA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21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28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3862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4BAEF97-825C-4520-AB2C-2984E9343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363295"/>
              </p:ext>
            </p:extLst>
          </p:nvPr>
        </p:nvGraphicFramePr>
        <p:xfrm>
          <a:off x="1241413" y="3764806"/>
          <a:ext cx="5947661" cy="100268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19772">
                  <a:extLst>
                    <a:ext uri="{9D8B030D-6E8A-4147-A177-3AD203B41FA5}">
                      <a16:colId xmlns:a16="http://schemas.microsoft.com/office/drawing/2014/main" val="2688830164"/>
                    </a:ext>
                  </a:extLst>
                </a:gridCol>
                <a:gridCol w="884941">
                  <a:extLst>
                    <a:ext uri="{9D8B030D-6E8A-4147-A177-3AD203B41FA5}">
                      <a16:colId xmlns:a16="http://schemas.microsoft.com/office/drawing/2014/main" val="2345384919"/>
                    </a:ext>
                  </a:extLst>
                </a:gridCol>
                <a:gridCol w="885737">
                  <a:extLst>
                    <a:ext uri="{9D8B030D-6E8A-4147-A177-3AD203B41FA5}">
                      <a16:colId xmlns:a16="http://schemas.microsoft.com/office/drawing/2014/main" val="2138265030"/>
                    </a:ext>
                  </a:extLst>
                </a:gridCol>
                <a:gridCol w="885737">
                  <a:extLst>
                    <a:ext uri="{9D8B030D-6E8A-4147-A177-3AD203B41FA5}">
                      <a16:colId xmlns:a16="http://schemas.microsoft.com/office/drawing/2014/main" val="3924916769"/>
                    </a:ext>
                  </a:extLst>
                </a:gridCol>
                <a:gridCol w="885737">
                  <a:extLst>
                    <a:ext uri="{9D8B030D-6E8A-4147-A177-3AD203B41FA5}">
                      <a16:colId xmlns:a16="http://schemas.microsoft.com/office/drawing/2014/main" val="398660783"/>
                    </a:ext>
                  </a:extLst>
                </a:gridCol>
                <a:gridCol w="885737">
                  <a:extLst>
                    <a:ext uri="{9D8B030D-6E8A-4147-A177-3AD203B41FA5}">
                      <a16:colId xmlns:a16="http://schemas.microsoft.com/office/drawing/2014/main" val="3465401064"/>
                    </a:ext>
                  </a:extLst>
                </a:gridCol>
              </a:tblGrid>
              <a:tr h="501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Term Number/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Rang du </a:t>
                      </a:r>
                      <a:r>
                        <a:rPr lang="en-CA" sz="16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terme</a:t>
                      </a:r>
                      <a:endParaRPr lang="en-CA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347351"/>
                  </a:ext>
                </a:extLst>
              </a:tr>
              <a:tr h="501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Term/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Valeur</a:t>
                      </a:r>
                      <a:r>
                        <a:rPr lang="en-CA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du </a:t>
                      </a:r>
                      <a:r>
                        <a:rPr lang="en-CA" sz="16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terme</a:t>
                      </a:r>
                      <a:endParaRPr lang="en-CA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204662"/>
                  </a:ext>
                </a:extLst>
              </a:tr>
            </a:tbl>
          </a:graphicData>
        </a:graphic>
      </p:graphicFrame>
      <p:sp>
        <p:nvSpPr>
          <p:cNvPr id="14" name="Text Box 7">
            <a:extLst>
              <a:ext uri="{FF2B5EF4-FFF2-40B4-BE49-F238E27FC236}">
                <a16:creationId xmlns:a16="http://schemas.microsoft.com/office/drawing/2014/main" id="{A758AB9B-B928-4B5E-A9A3-366CF9A7C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130" y="2660744"/>
            <a:ext cx="49149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ABBD03BB-FAE7-418C-8360-3DBF33F36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055" y="2655981"/>
            <a:ext cx="49149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E4AE33-BA94-4243-A851-DC59D7A62C72}"/>
              </a:ext>
            </a:extLst>
          </p:cNvPr>
          <p:cNvSpPr txBox="1"/>
          <p:nvPr/>
        </p:nvSpPr>
        <p:spPr>
          <a:xfrm>
            <a:off x="903888" y="431903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en-US" b="1" dirty="0">
                <a:ea typeface="Times New Roman" panose="02020603050405020304" pitchFamily="18" charset="0"/>
                <a:cs typeface="Arial" panose="020B0604020202020204" pitchFamily="34" charset="0"/>
              </a:rPr>
              <a:t>Read </a:t>
            </a:r>
            <a:r>
              <a:rPr lang="en-CA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through the following examples. </a:t>
            </a:r>
            <a:r>
              <a:rPr lang="en-CA" altLang="en-US" b="1" dirty="0">
                <a:ea typeface="Times New Roman" panose="02020603050405020304" pitchFamily="18" charset="0"/>
                <a:cs typeface="Arial" panose="020B0604020202020204" pitchFamily="34" charset="0"/>
              </a:rPr>
              <a:t> Copy </a:t>
            </a:r>
            <a:r>
              <a:rPr lang="en-CA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one in your scribbler.</a:t>
            </a:r>
          </a:p>
          <a:p>
            <a:r>
              <a:rPr lang="en-CA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CA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kumimoji="0" lang="en-C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Let </a:t>
            </a:r>
            <a:r>
              <a:rPr kumimoji="0" lang="en-CA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kumimoji="0" lang="en-C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represent any term number. </a:t>
            </a:r>
            <a:br>
              <a:rPr kumimoji="0" lang="en-C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C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Write a relation for the term for each number pattern.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A9AC0A-4193-4A43-91FC-78C1F06DE80E}"/>
              </a:ext>
            </a:extLst>
          </p:cNvPr>
          <p:cNvSpPr txBox="1"/>
          <p:nvPr/>
        </p:nvSpPr>
        <p:spPr>
          <a:xfrm>
            <a:off x="945930" y="5392822"/>
            <a:ext cx="78407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Lis</a:t>
            </a:r>
            <a:r>
              <a:rPr lang="fr-FR" sz="1800" dirty="0"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 les exemples ci-dessus. </a:t>
            </a:r>
            <a:r>
              <a:rPr lang="fr-FR" sz="1800" b="1" dirty="0"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Copie</a:t>
            </a:r>
            <a:r>
              <a:rPr lang="fr-FR" sz="1800" dirty="0"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 une des exemples dans ton cahier. </a:t>
            </a:r>
          </a:p>
          <a:p>
            <a:endParaRPr lang="fr-FR" dirty="0"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800" dirty="0"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Suppose que </a:t>
            </a:r>
            <a:r>
              <a:rPr lang="fr-FR" sz="1800" i="1" dirty="0"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1800" dirty="0"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 représente le rang d’un terme.</a:t>
            </a:r>
            <a:br>
              <a:rPr lang="fr-FR" sz="1800" dirty="0">
                <a:effectLst/>
                <a:ea typeface="Times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Pour chaque régularité numérique, écris une relation qui représente la valeur du terme.</a:t>
            </a:r>
            <a:endParaRPr lang="en-US" sz="1800" dirty="0">
              <a:effectLst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08CE34-5A13-4F76-BE49-7D34B6CDA982}"/>
              </a:ext>
            </a:extLst>
          </p:cNvPr>
          <p:cNvSpPr txBox="1"/>
          <p:nvPr/>
        </p:nvSpPr>
        <p:spPr>
          <a:xfrm>
            <a:off x="7576046" y="1950367"/>
            <a:ext cx="426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7n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B53AC0-7876-4EE6-8E16-71C44C52DF26}"/>
              </a:ext>
            </a:extLst>
          </p:cNvPr>
          <p:cNvSpPr txBox="1"/>
          <p:nvPr/>
        </p:nvSpPr>
        <p:spPr>
          <a:xfrm>
            <a:off x="7448768" y="3785551"/>
            <a:ext cx="50817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3n + 1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BA84DF9-1DC2-4B73-87E6-9E6F14775A9F}"/>
              </a:ext>
            </a:extLst>
          </p:cNvPr>
          <p:cNvCxnSpPr/>
          <p:nvPr/>
        </p:nvCxnSpPr>
        <p:spPr>
          <a:xfrm>
            <a:off x="730030" y="5171089"/>
            <a:ext cx="8550603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335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A0CFB-BE66-43D1-A93E-8D3F1787B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613275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Watch the following videos of writing algebraic expressions for real-world situations: 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  <a:hlinkClick r:id="rId2"/>
              </a:rPr>
              <a:t>https://www.youtube.com/watch?v=wSfZegd_Teg</a:t>
            </a:r>
            <a:r>
              <a:rPr lang="en-US" sz="2800" dirty="0">
                <a:latin typeface="+mn-lt"/>
              </a:rPr>
              <a:t> 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  <a:hlinkClick r:id="rId3"/>
              </a:rPr>
              <a:t>https://www.youtube.com/watch?v=SumTLQrCiBM</a:t>
            </a:r>
            <a:r>
              <a:rPr lang="en-US" sz="2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029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481934"/>
            <a:ext cx="8763000" cy="48348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Practice:</a:t>
            </a:r>
          </a:p>
          <a:p>
            <a:pPr marL="0" indent="0">
              <a:buNone/>
            </a:pPr>
            <a:r>
              <a:rPr lang="en-CA" dirty="0"/>
              <a:t>In your math scribbler, </a:t>
            </a:r>
            <a:r>
              <a:rPr lang="en-CA" b="1" dirty="0"/>
              <a:t>complete</a:t>
            </a:r>
            <a:r>
              <a:rPr lang="en-CA" dirty="0"/>
              <a:t> the following questions on pages 23 and 24: # 1, #3  #4 and # 6.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À pratiquer: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Dans ton cahier de math, </a:t>
            </a:r>
            <a:r>
              <a:rPr lang="en-CA" b="1" dirty="0" err="1"/>
              <a:t>compléter</a:t>
            </a:r>
            <a:r>
              <a:rPr lang="en-CA" dirty="0"/>
              <a:t> les questions </a:t>
            </a:r>
            <a:r>
              <a:rPr lang="en-CA" dirty="0" err="1"/>
              <a:t>suivantes</a:t>
            </a:r>
            <a:r>
              <a:rPr lang="en-CA" dirty="0"/>
              <a:t> aux pages 23 et 24: #1, #3, #4 et #6.</a:t>
            </a:r>
          </a:p>
          <a:p>
            <a:pPr marL="0" indent="0">
              <a:buNone/>
            </a:pPr>
            <a:endParaRPr lang="en-CA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7C3902-28DF-4986-8F83-D096C5527994}"/>
              </a:ext>
            </a:extLst>
          </p:cNvPr>
          <p:cNvCxnSpPr/>
          <p:nvPr/>
        </p:nvCxnSpPr>
        <p:spPr>
          <a:xfrm>
            <a:off x="698500" y="3678620"/>
            <a:ext cx="8550603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92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882869"/>
            <a:ext cx="8763000" cy="5980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>
                <a:solidFill>
                  <a:srgbClr val="000000"/>
                </a:solidFill>
              </a:rPr>
              <a:t>Solve</a:t>
            </a:r>
            <a:r>
              <a:rPr lang="fr-FR" sz="2000" dirty="0">
                <a:solidFill>
                  <a:srgbClr val="000000"/>
                </a:solidFill>
              </a:rPr>
              <a:t> the </a:t>
            </a:r>
            <a:r>
              <a:rPr lang="fr-FR" sz="2000" dirty="0" err="1">
                <a:solidFill>
                  <a:srgbClr val="000000"/>
                </a:solidFill>
              </a:rPr>
              <a:t>following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word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problem</a:t>
            </a:r>
            <a:r>
              <a:rPr lang="fr-FR" sz="2000" dirty="0">
                <a:solidFill>
                  <a:srgbClr val="000000"/>
                </a:solidFill>
              </a:rPr>
              <a:t> in </a:t>
            </a:r>
            <a:r>
              <a:rPr lang="fr-FR" sz="2000" dirty="0" err="1">
                <a:solidFill>
                  <a:srgbClr val="000000"/>
                </a:solidFill>
              </a:rPr>
              <a:t>your</a:t>
            </a:r>
            <a:r>
              <a:rPr lang="fr-FR" sz="2000" dirty="0">
                <a:solidFill>
                  <a:srgbClr val="000000"/>
                </a:solidFill>
              </a:rPr>
              <a:t> math </a:t>
            </a:r>
            <a:r>
              <a:rPr lang="fr-FR" sz="2000" dirty="0" err="1">
                <a:solidFill>
                  <a:srgbClr val="000000"/>
                </a:solidFill>
              </a:rPr>
              <a:t>duotang</a:t>
            </a:r>
            <a:r>
              <a:rPr lang="fr-FR" sz="2000" dirty="0">
                <a:solidFill>
                  <a:srgbClr val="000000"/>
                </a:solidFill>
              </a:rPr>
              <a:t>:</a:t>
            </a:r>
          </a:p>
          <a:p>
            <a:r>
              <a:rPr lang="fr-FR" sz="2000" dirty="0">
                <a:solidFill>
                  <a:srgbClr val="000000"/>
                </a:solidFill>
              </a:rPr>
              <a:t>A pizza </a:t>
            </a:r>
            <a:r>
              <a:rPr lang="fr-FR" sz="2000" dirty="0" err="1">
                <a:solidFill>
                  <a:srgbClr val="000000"/>
                </a:solidFill>
              </a:rPr>
              <a:t>with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cheese</a:t>
            </a:r>
            <a:r>
              <a:rPr lang="fr-FR" sz="2000" dirty="0">
                <a:solidFill>
                  <a:srgbClr val="000000"/>
                </a:solidFill>
              </a:rPr>
              <a:t> and </a:t>
            </a:r>
            <a:r>
              <a:rPr lang="fr-FR" sz="2000" dirty="0" err="1">
                <a:solidFill>
                  <a:srgbClr val="000000"/>
                </a:solidFill>
              </a:rPr>
              <a:t>tomato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toppings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cost</a:t>
            </a:r>
            <a:r>
              <a:rPr lang="fr-FR" sz="2000" dirty="0">
                <a:solidFill>
                  <a:srgbClr val="000000"/>
                </a:solidFill>
              </a:rPr>
              <a:t> $8.00. It </a:t>
            </a:r>
            <a:r>
              <a:rPr lang="fr-FR" sz="2000" dirty="0" err="1">
                <a:solidFill>
                  <a:srgbClr val="000000"/>
                </a:solidFill>
              </a:rPr>
              <a:t>costs</a:t>
            </a:r>
            <a:r>
              <a:rPr lang="fr-FR" sz="2000" dirty="0">
                <a:solidFill>
                  <a:srgbClr val="000000"/>
                </a:solidFill>
              </a:rPr>
              <a:t> $2 for </a:t>
            </a:r>
            <a:r>
              <a:rPr lang="fr-FR" sz="2000" dirty="0" err="1">
                <a:solidFill>
                  <a:srgbClr val="000000"/>
                </a:solidFill>
              </a:rPr>
              <a:t>each</a:t>
            </a:r>
            <a:r>
              <a:rPr lang="fr-FR" sz="2000" dirty="0">
                <a:solidFill>
                  <a:srgbClr val="000000"/>
                </a:solidFill>
              </a:rPr>
              <a:t> extra </a:t>
            </a:r>
            <a:r>
              <a:rPr lang="fr-FR" sz="2000" dirty="0" err="1">
                <a:solidFill>
                  <a:srgbClr val="000000"/>
                </a:solidFill>
              </a:rPr>
              <a:t>topping</a:t>
            </a:r>
            <a:r>
              <a:rPr lang="fr-FR" sz="20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</a:rPr>
              <a:t>    a)  Write a relation for the </a:t>
            </a:r>
            <a:r>
              <a:rPr lang="fr-FR" sz="2000" dirty="0" err="1">
                <a:solidFill>
                  <a:srgbClr val="000000"/>
                </a:solidFill>
              </a:rPr>
              <a:t>cost</a:t>
            </a:r>
            <a:r>
              <a:rPr lang="fr-FR" sz="2000" dirty="0">
                <a:solidFill>
                  <a:srgbClr val="000000"/>
                </a:solidFill>
              </a:rPr>
              <a:t> of a pizza </a:t>
            </a:r>
            <a:r>
              <a:rPr lang="fr-FR" sz="2000" dirty="0" err="1">
                <a:solidFill>
                  <a:srgbClr val="000000"/>
                </a:solidFill>
              </a:rPr>
              <a:t>with</a:t>
            </a:r>
            <a:r>
              <a:rPr lang="fr-FR" sz="2000" dirty="0">
                <a:solidFill>
                  <a:srgbClr val="000000"/>
                </a:solidFill>
              </a:rPr>
              <a:t> (n) extra </a:t>
            </a:r>
            <a:r>
              <a:rPr lang="fr-FR" sz="2000" dirty="0" err="1">
                <a:solidFill>
                  <a:srgbClr val="000000"/>
                </a:solidFill>
              </a:rPr>
              <a:t>toppings</a:t>
            </a:r>
            <a:r>
              <a:rPr lang="fr-FR" sz="20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</a:rPr>
              <a:t>    b)  </a:t>
            </a:r>
            <a:r>
              <a:rPr lang="fr-FR" sz="2000" dirty="0" err="1">
                <a:solidFill>
                  <a:srgbClr val="000000"/>
                </a:solidFill>
              </a:rPr>
              <a:t>What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is</a:t>
            </a:r>
            <a:r>
              <a:rPr lang="fr-FR" sz="2000" dirty="0">
                <a:solidFill>
                  <a:srgbClr val="000000"/>
                </a:solidFill>
              </a:rPr>
              <a:t> the </a:t>
            </a:r>
            <a:r>
              <a:rPr lang="fr-FR" sz="2000" dirty="0" err="1">
                <a:solidFill>
                  <a:srgbClr val="000000"/>
                </a:solidFill>
              </a:rPr>
              <a:t>cost</a:t>
            </a:r>
            <a:r>
              <a:rPr lang="fr-FR" sz="2000" dirty="0">
                <a:solidFill>
                  <a:srgbClr val="000000"/>
                </a:solidFill>
              </a:rPr>
              <a:t> of the pizza </a:t>
            </a:r>
            <a:r>
              <a:rPr lang="fr-FR" sz="2000" dirty="0" err="1">
                <a:solidFill>
                  <a:srgbClr val="000000"/>
                </a:solidFill>
              </a:rPr>
              <a:t>with</a:t>
            </a:r>
            <a:r>
              <a:rPr lang="fr-FR" sz="2000" dirty="0">
                <a:solidFill>
                  <a:srgbClr val="000000"/>
                </a:solidFill>
              </a:rPr>
              <a:t> 5 extra </a:t>
            </a:r>
            <a:r>
              <a:rPr lang="fr-FR" sz="2000" dirty="0" err="1">
                <a:solidFill>
                  <a:srgbClr val="000000"/>
                </a:solidFill>
              </a:rPr>
              <a:t>toppings</a:t>
            </a:r>
            <a:r>
              <a:rPr lang="fr-FR" sz="2000" dirty="0">
                <a:solidFill>
                  <a:srgbClr val="000000"/>
                </a:solidFill>
              </a:rPr>
              <a:t>?</a:t>
            </a:r>
          </a:p>
          <a:p>
            <a:pPr marL="0" indent="0">
              <a:buNone/>
            </a:pP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CA" sz="20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CA" sz="20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sz="2000" b="1" dirty="0">
                <a:solidFill>
                  <a:srgbClr val="000000"/>
                </a:solidFill>
              </a:rPr>
              <a:t>R</a:t>
            </a:r>
            <a:r>
              <a:rPr lang="fr-CA" sz="2000" b="1" dirty="0">
                <a:solidFill>
                  <a:srgbClr val="000000"/>
                </a:solidFill>
              </a:rPr>
              <a:t>é</a:t>
            </a:r>
            <a:r>
              <a:rPr lang="en-CA" sz="2000" b="1" dirty="0" err="1">
                <a:solidFill>
                  <a:srgbClr val="000000"/>
                </a:solidFill>
              </a:rPr>
              <a:t>soudre</a:t>
            </a:r>
            <a:r>
              <a:rPr lang="en-CA" sz="2000" b="1" dirty="0">
                <a:solidFill>
                  <a:srgbClr val="000000"/>
                </a:solidFill>
              </a:rPr>
              <a:t> </a:t>
            </a:r>
            <a:r>
              <a:rPr lang="en-CA" sz="2000" dirty="0">
                <a:solidFill>
                  <a:srgbClr val="000000"/>
                </a:solidFill>
              </a:rPr>
              <a:t>le </a:t>
            </a:r>
            <a:r>
              <a:rPr lang="en-CA" sz="2000" dirty="0" err="1">
                <a:solidFill>
                  <a:srgbClr val="000000"/>
                </a:solidFill>
              </a:rPr>
              <a:t>problème</a:t>
            </a:r>
            <a:r>
              <a:rPr lang="en-CA" sz="2000" dirty="0">
                <a:solidFill>
                  <a:srgbClr val="000000"/>
                </a:solidFill>
              </a:rPr>
              <a:t> ci-dessous dans ton cahier de math.</a:t>
            </a:r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Une pizza au fromage et aux tomates coûte 8,00$.  Chaque garniture </a:t>
            </a:r>
            <a:r>
              <a:rPr lang="en-CA" sz="2000" dirty="0" err="1">
                <a:solidFill>
                  <a:srgbClr val="000000"/>
                </a:solidFill>
              </a:rPr>
              <a:t>supplémentaire</a:t>
            </a:r>
            <a:r>
              <a:rPr lang="en-CA" sz="2000" dirty="0">
                <a:solidFill>
                  <a:srgbClr val="000000"/>
                </a:solidFill>
              </a:rPr>
              <a:t> </a:t>
            </a:r>
            <a:r>
              <a:rPr lang="en-CA" sz="2000" dirty="0" err="1">
                <a:solidFill>
                  <a:srgbClr val="000000"/>
                </a:solidFill>
              </a:rPr>
              <a:t>coûte</a:t>
            </a:r>
            <a:r>
              <a:rPr lang="en-CA" sz="2000" dirty="0">
                <a:solidFill>
                  <a:srgbClr val="000000"/>
                </a:solidFill>
              </a:rPr>
              <a:t> 2,00$ de plus.</a:t>
            </a:r>
          </a:p>
          <a:p>
            <a:r>
              <a:rPr lang="fr-FR" sz="2000" dirty="0">
                <a:solidFill>
                  <a:srgbClr val="000000"/>
                </a:solidFill>
              </a:rPr>
              <a:t>a) Écrire une relation qui représente le coût d`une pizza avec </a:t>
            </a:r>
            <a:r>
              <a:rPr lang="fr-FR" sz="2000" b="1" i="1" dirty="0">
                <a:solidFill>
                  <a:srgbClr val="000000"/>
                </a:solidFill>
              </a:rPr>
              <a:t>s</a:t>
            </a:r>
            <a:r>
              <a:rPr lang="fr-FR" sz="2000" dirty="0">
                <a:solidFill>
                  <a:srgbClr val="000000"/>
                </a:solidFill>
              </a:rPr>
              <a:t> garnitures.</a:t>
            </a:r>
            <a:endParaRPr lang="en-CA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b) Combien coûte une pizza qui a 5 garnitures supplémentaires?</a:t>
            </a:r>
          </a:p>
          <a:p>
            <a:pPr marL="0" indent="0">
              <a:buNone/>
            </a:pP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rgbClr val="000000"/>
              </a:solidFill>
              <a:latin typeface="Arial - 21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61FC57-F9D6-4D3A-B0C2-3B225FE50168}"/>
              </a:ext>
            </a:extLst>
          </p:cNvPr>
          <p:cNvCxnSpPr/>
          <p:nvPr/>
        </p:nvCxnSpPr>
        <p:spPr>
          <a:xfrm>
            <a:off x="698500" y="3678620"/>
            <a:ext cx="8550603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57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F7F656-AE1B-4B6D-A9DE-9B5F0FAED3CC}"/>
              </a:ext>
            </a:extLst>
          </p:cNvPr>
          <p:cNvSpPr txBox="1"/>
          <p:nvPr/>
        </p:nvSpPr>
        <p:spPr>
          <a:xfrm>
            <a:off x="440474" y="2469911"/>
            <a:ext cx="9190890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a typeface="+mn-lt"/>
                <a:cs typeface="+mn-lt"/>
              </a:rPr>
              <a:t>Worksheet</a:t>
            </a:r>
            <a:r>
              <a:rPr lang="en-US" sz="1600" dirty="0">
                <a:ea typeface="+mn-lt"/>
                <a:cs typeface="+mn-lt"/>
              </a:rPr>
              <a:t> – 1.4 Relationships in Patterns (Student Practice and Homework Book pgs. 12-13)</a:t>
            </a:r>
          </a:p>
          <a:p>
            <a:pPr algn="l"/>
            <a:endParaRPr lang="en-US" sz="1600" dirty="0">
              <a:cs typeface="Calibri"/>
            </a:endParaRPr>
          </a:p>
          <a:p>
            <a:endParaRPr lang="en-US" sz="1600" dirty="0">
              <a:cs typeface="Calibri"/>
            </a:endParaRPr>
          </a:p>
          <a:p>
            <a:endParaRPr lang="en-US" sz="1600" dirty="0">
              <a:cs typeface="Calibri"/>
            </a:endParaRPr>
          </a:p>
          <a:p>
            <a:endParaRPr lang="en-US" sz="1600" dirty="0">
              <a:cs typeface="Calibri"/>
            </a:endParaRPr>
          </a:p>
          <a:p>
            <a:endParaRPr lang="en-US" sz="1600" dirty="0">
              <a:cs typeface="Calibri"/>
            </a:endParaRPr>
          </a:p>
          <a:p>
            <a:r>
              <a:rPr lang="en-US" sz="1600" b="1" dirty="0" err="1">
                <a:ea typeface="+mn-lt"/>
                <a:cs typeface="+mn-lt"/>
              </a:rPr>
              <a:t>Feuille</a:t>
            </a:r>
            <a:r>
              <a:rPr lang="en-US" sz="1600" b="1" dirty="0">
                <a:ea typeface="+mn-lt"/>
                <a:cs typeface="+mn-lt"/>
              </a:rPr>
              <a:t> de travail</a:t>
            </a:r>
            <a:r>
              <a:rPr lang="en-US" sz="1600" dirty="0">
                <a:ea typeface="+mn-lt"/>
                <a:cs typeface="+mn-lt"/>
              </a:rPr>
              <a:t> – 1.4 Relationships in Patterns (Student Practice and Homework Book pgs. 12-13)</a:t>
            </a:r>
          </a:p>
          <a:p>
            <a:endParaRPr lang="en-US" dirty="0">
              <a:cs typeface="Calibri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5454D32-DDF0-4C90-A82C-6A41959885D6}"/>
              </a:ext>
            </a:extLst>
          </p:cNvPr>
          <p:cNvCxnSpPr/>
          <p:nvPr/>
        </p:nvCxnSpPr>
        <p:spPr>
          <a:xfrm flipV="1">
            <a:off x="347066" y="3519018"/>
            <a:ext cx="9621839" cy="36733"/>
          </a:xfrm>
          <a:prstGeom prst="straightConnector1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8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748" y="2455213"/>
            <a:ext cx="8763000" cy="1472848"/>
          </a:xfrm>
        </p:spPr>
        <p:txBody>
          <a:bodyPr/>
          <a:lstStyle/>
          <a:p>
            <a:r>
              <a:rPr lang="en-CA" dirty="0"/>
              <a:t> PR1 Journal Question #1</a:t>
            </a:r>
          </a:p>
        </p:txBody>
      </p:sp>
    </p:spTree>
    <p:extLst>
      <p:ext uri="{BB962C8B-B14F-4D97-AF65-F5344CB8AC3E}">
        <p14:creationId xmlns:p14="http://schemas.microsoft.com/office/powerpoint/2010/main" val="3884723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579</Words>
  <Application>Microsoft Office PowerPoint</Application>
  <PresentationFormat>Custom</PresentationFormat>
  <Paragraphs>89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Times New Roman</vt:lpstr>
      <vt:lpstr>Calibri Light</vt:lpstr>
      <vt:lpstr>Calibri</vt:lpstr>
      <vt:lpstr>Arial - 21</vt:lpstr>
      <vt:lpstr>Office Theme</vt:lpstr>
      <vt:lpstr> Copy the outcome in your scribbler.   PR1: I can demonstrate an understanding of oral and written patterns and their equivalent linear relations.  </vt:lpstr>
      <vt:lpstr>PowerPoint Presentation</vt:lpstr>
      <vt:lpstr>Study Jams – Complete the following “Step by Step” and “Test Yourself” for each link below:  https://studyjams.scholastic.com/studyjams/jams/math/algebra/function-tables.htm   https://studyjams.scholastic.com/studyjams/jams/math/algebra/number-patterns.htm   https://studyjams.scholastic.com/studyjams/jams/math/algebra/geometric-patterns.htm </vt:lpstr>
      <vt:lpstr>PowerPoint Presentation</vt:lpstr>
      <vt:lpstr>Watch the following videos of writing algebraic expressions for real-world situations:   https://www.youtube.com/watch?v=wSfZegd_Teg   https://www.youtube.com/watch?v=SumTLQrCiBM </vt:lpstr>
      <vt:lpstr> </vt:lpstr>
      <vt:lpstr>PowerPoint Presentation</vt:lpstr>
      <vt:lpstr>PowerPoint Presentation</vt:lpstr>
      <vt:lpstr> PR1 Journal Question #1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Cleland, Sandra (ASD-N)</dc:creator>
  <cp:lastModifiedBy>McLellan, Krissy (ASD-N)</cp:lastModifiedBy>
  <cp:revision>23</cp:revision>
  <dcterms:created xsi:type="dcterms:W3CDTF">2019-01-25T15:10:52Z</dcterms:created>
  <dcterms:modified xsi:type="dcterms:W3CDTF">2021-10-13T17:19:45Z</dcterms:modified>
</cp:coreProperties>
</file>