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9" r:id="rId14"/>
    <p:sldId id="272" r:id="rId15"/>
    <p:sldId id="271" r:id="rId16"/>
    <p:sldId id="273" r:id="rId17"/>
  </p:sldIdLst>
  <p:sldSz cx="10160000" cy="7620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alibri Light" panose="020F0302020204030204" pitchFamily="34" charset="0"/>
      <p:regular r:id="rId22"/>
      <p: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50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2A1D9-5E71-4768-9543-CE8F8EFAB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1247070"/>
            <a:ext cx="7620000" cy="2652889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86D54-1EC7-4E3C-AF5D-7AD612E092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0000" y="4002264"/>
            <a:ext cx="7620000" cy="1839736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BAB56-B2D7-474D-9AE8-3C002FB6B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BA377-42E1-469A-BD9D-E8BBC1DF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1429-EC79-4C0E-BFFA-0C8FC3F8E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7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214F4-386B-453B-BED3-C2A40D01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0E5E5-E225-4BA4-B5DE-EB0361020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562DC-28F9-4B8F-A66E-4A61B9F5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F4545-1BC7-4C21-A4B5-717C97A3F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F9E94-99B6-4C7C-A8EE-77258E648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14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5AA43F-049A-46BA-BB51-AC1F3E1F9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270750" y="405694"/>
            <a:ext cx="2190750" cy="64575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F5D7C-7265-4311-B6B3-F05805779A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98500" y="405694"/>
            <a:ext cx="6445250" cy="64575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E1003-8866-4470-8555-D2349D3A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890936-16C5-44F9-9439-F10DC3D8F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D96A2A-6E5B-4D44-AE4C-56AFF0DF4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6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293CA-0472-48A4-9295-16F5CB21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35D36-7BD2-4D4E-83E0-7EC17C50D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EDB6D-12FC-4475-BC00-4017C5FDA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DBFF09-27D7-4816-86BC-8648EF375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EA856-9DF7-4E49-B577-D9D2AEC3F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046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764AA-5D35-4DBD-9CC2-A7777313A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208" y="1899710"/>
            <a:ext cx="8763000" cy="3169708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F37A0-3DE0-4720-AD40-953D954CD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3208" y="5099405"/>
            <a:ext cx="8763000" cy="1666874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AA883-F706-4BD5-88EF-8C45FDE27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22F8E-482F-4582-932A-905CFCDB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A0538-9A8C-48F6-B218-C8CFB0A7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4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D8D32-B2E0-4C68-8271-ACAAC3C48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4398CF-0DF3-4D65-A110-32B6949548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8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E773C-B2DC-43E0-A75A-A5D37E67A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3500" y="2028472"/>
            <a:ext cx="4318000" cy="48348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942CEC-5B8B-4517-80B0-4099D05E0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24A6D-C16A-4761-A340-ED27C9315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DF02B-9DCC-4708-9BDE-713D18AD5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7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4C618-5291-40BE-A983-26E17526C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3" y="405696"/>
            <a:ext cx="8763000" cy="14728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43CEB-3B8A-4721-8AB9-0322965CD9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824" y="1867959"/>
            <a:ext cx="4298156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CA8CFB-B6D7-4D4B-89F8-0FB749639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824" y="2783417"/>
            <a:ext cx="4298156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4DD434-4887-4A32-8BDC-C86DDE00B7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143501" y="1867959"/>
            <a:ext cx="4319323" cy="915458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DD4ABC-EF93-4A81-885D-E3293A04CB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143501" y="2783417"/>
            <a:ext cx="4319323" cy="40939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ACD35-EC29-4CAC-880B-82A55DE0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79EF1D-8848-4B4C-B6B1-ED610A163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8CE6E0-2CFB-45A8-93E2-D42A1C36C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231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17F88-708E-4ECA-A92A-FD13D6922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0DDD4D-99CD-4BF7-8956-685DF3D1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5F2F19-552D-40E8-A01F-5ED179ED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205EE-8DBA-4264-AD8B-6F37C73C8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7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B93F97-1C15-47B9-AF5C-0156FDCB3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D5EC15-3172-47EA-A563-3FB0CA80B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BCC651-FAAE-4D01-9EDD-8A8BF5C86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8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87C60-EB74-4717-889E-BFEEDF6D2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B7ADB3-09E8-404B-80E1-8EFE2B277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86B9BA-C0D0-4147-8A44-BC8C4FCE43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85F023-D4C5-4A5F-989B-AE6AA8FC1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4409CE-0B4C-4C26-9EA7-DAC73BACF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21DC21-7272-44E2-9E3F-0DEAD01A4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1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8C89E-B7EB-4C36-B1E0-D19E995FD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824" y="508000"/>
            <a:ext cx="3276864" cy="17780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E83692-DEB9-4C4D-A382-421544F265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19323" y="1097141"/>
            <a:ext cx="5143500" cy="5415139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41B168-984B-4D44-BA43-B8DF528CB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824" y="2286000"/>
            <a:ext cx="3276864" cy="4235098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E77B81-4DF1-4AAB-9533-1BC1FD5DF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B2A4F-182B-4C2B-95D2-84618528E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396AE6-F991-46B2-B750-C586C5055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516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AF7B27-ED3C-47B8-A156-34A9784C1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405696"/>
            <a:ext cx="8763000" cy="14728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1386F-1146-4D44-9FD0-A7FFF56C7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500" y="2028472"/>
            <a:ext cx="8763000" cy="4834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20253-F77E-435C-90E0-601D3BFAE2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98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3CBCBF-8160-4166-9FAC-D9EE2E8C42D1}" type="datetimeFigureOut">
              <a:rPr lang="en-US" smtClean="0"/>
              <a:t>10/4/2020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569C8-6617-4A77-8CD4-E10C47CA3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65500" y="7062613"/>
            <a:ext cx="3429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EF2E5-7E97-49B6-A7EC-9A842E1830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75500" y="7062613"/>
            <a:ext cx="2286000" cy="40569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8ABE3-CED0-4FB2-952B-97821F1F0D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unction_(mathematics)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4B5249A-BB04-4E7B-A112-58D7DB1497A4}"/>
              </a:ext>
            </a:extLst>
          </p:cNvPr>
          <p:cNvSpPr txBox="1"/>
          <p:nvPr/>
        </p:nvSpPr>
        <p:spPr>
          <a:xfrm>
            <a:off x="935421" y="3148280"/>
            <a:ext cx="8877739" cy="132343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sz="2000" b="1" dirty="0">
                <a:solidFill>
                  <a:srgbClr val="000000"/>
                </a:solidFill>
              </a:rPr>
              <a:t>Copie </a:t>
            </a:r>
            <a:r>
              <a:rPr lang="fr-FR" sz="2000" dirty="0">
                <a:solidFill>
                  <a:srgbClr val="000000"/>
                </a:solidFill>
              </a:rPr>
              <a:t>l’objectif dans ton cahier. </a:t>
            </a:r>
          </a:p>
          <a:p>
            <a:endParaRPr lang="fr-FR" sz="2000" dirty="0">
              <a:solidFill>
                <a:srgbClr val="000000"/>
              </a:solidFill>
            </a:endParaRPr>
          </a:p>
          <a:p>
            <a:r>
              <a:rPr lang="fr-FR" sz="2000" u="sng" dirty="0">
                <a:solidFill>
                  <a:srgbClr val="000000"/>
                </a:solidFill>
              </a:rPr>
              <a:t>PR1</a:t>
            </a:r>
            <a:r>
              <a:rPr lang="fr-FR" sz="2000" dirty="0">
                <a:solidFill>
                  <a:srgbClr val="000000"/>
                </a:solidFill>
              </a:rPr>
              <a:t> - Je peux démontrer une compréhension des relations qui existent dans des tables de valeurs pour résoudre des problèmes.</a:t>
            </a:r>
            <a:endParaRPr lang="en-US" sz="2000" dirty="0">
              <a:solidFill>
                <a:srgbClr val="000000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04429C8-0C8A-4196-95CD-1B3CC9DE0D56}"/>
              </a:ext>
            </a:extLst>
          </p:cNvPr>
          <p:cNvCxnSpPr>
            <a:cxnSpLocks/>
          </p:cNvCxnSpPr>
          <p:nvPr/>
        </p:nvCxnSpPr>
        <p:spPr>
          <a:xfrm>
            <a:off x="529020" y="2879835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312B8A0-ACF9-4BC5-9559-E6742718C390}"/>
              </a:ext>
            </a:extLst>
          </p:cNvPr>
          <p:cNvSpPr txBox="1"/>
          <p:nvPr/>
        </p:nvSpPr>
        <p:spPr>
          <a:xfrm>
            <a:off x="935421" y="1124607"/>
            <a:ext cx="78617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Copy</a:t>
            </a:r>
            <a:r>
              <a:rPr lang="en-US" sz="2000" dirty="0"/>
              <a:t> the outcome in your scribbler. </a:t>
            </a:r>
          </a:p>
          <a:p>
            <a:endParaRPr lang="en-US" sz="2000" dirty="0"/>
          </a:p>
          <a:p>
            <a:r>
              <a:rPr lang="en-US" sz="2000" u="sng" dirty="0"/>
              <a:t>PR1</a:t>
            </a:r>
            <a:r>
              <a:rPr lang="en-US" sz="2000" dirty="0"/>
              <a:t> – I can demonstrate an understanding of relationships within tables of values to solve problems.</a:t>
            </a:r>
          </a:p>
        </p:txBody>
      </p:sp>
      <p:pic>
        <p:nvPicPr>
          <p:cNvPr id="10" name="Picture 9" descr="A picture containing shape&#10;&#10;Description automatically generated">
            <a:extLst>
              <a:ext uri="{FF2B5EF4-FFF2-40B4-BE49-F238E27FC236}">
                <a16:creationId xmlns:a16="http://schemas.microsoft.com/office/drawing/2014/main" id="{3F918647-A567-434D-B24F-6B30D85AA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5436" y="4142925"/>
            <a:ext cx="2727724" cy="269931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B0AB04-4A06-4383-BBEC-20EE9D3A7C60}"/>
              </a:ext>
            </a:extLst>
          </p:cNvPr>
          <p:cNvSpPr txBox="1"/>
          <p:nvPr/>
        </p:nvSpPr>
        <p:spPr>
          <a:xfrm>
            <a:off x="7918709" y="6657569"/>
            <a:ext cx="1894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s://en.wikipedia.org/wiki/Function_(mathematics)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643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5580B96-70D8-45EA-ADF4-C3BAEC74B2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079410"/>
              </p:ext>
            </p:extLst>
          </p:nvPr>
        </p:nvGraphicFramePr>
        <p:xfrm>
          <a:off x="6704603" y="1965960"/>
          <a:ext cx="2150056" cy="3688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623">
                  <a:extLst>
                    <a:ext uri="{9D8B030D-6E8A-4147-A177-3AD203B41FA5}">
                      <a16:colId xmlns:a16="http://schemas.microsoft.com/office/drawing/2014/main" val="372873223"/>
                    </a:ext>
                  </a:extLst>
                </a:gridCol>
                <a:gridCol w="1045433">
                  <a:extLst>
                    <a:ext uri="{9D8B030D-6E8A-4147-A177-3AD203B41FA5}">
                      <a16:colId xmlns:a16="http://schemas.microsoft.com/office/drawing/2014/main" val="1233066158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Output/</a:t>
                      </a:r>
                    </a:p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602978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2381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677524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0132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55148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966933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288311"/>
                  </a:ext>
                </a:extLst>
              </a:tr>
            </a:tbl>
          </a:graphicData>
        </a:graphic>
      </p:graphicFrame>
      <p:grpSp>
        <p:nvGrpSpPr>
          <p:cNvPr id="10" name="Group 9">
            <a:extLst>
              <a:ext uri="{FF2B5EF4-FFF2-40B4-BE49-F238E27FC236}">
                <a16:creationId xmlns:a16="http://schemas.microsoft.com/office/drawing/2014/main" id="{B6AB8D0F-467F-46DC-A9EA-DA3A5DA9C37B}"/>
              </a:ext>
            </a:extLst>
          </p:cNvPr>
          <p:cNvGrpSpPr/>
          <p:nvPr/>
        </p:nvGrpSpPr>
        <p:grpSpPr>
          <a:xfrm>
            <a:off x="973264" y="2940522"/>
            <a:ext cx="4469956" cy="1110653"/>
            <a:chOff x="177800" y="1247431"/>
            <a:chExt cx="4469956" cy="1110653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6E6D69E-88BC-4E42-8A2E-8F73AAAD4095}"/>
                </a:ext>
              </a:extLst>
            </p:cNvPr>
            <p:cNvSpPr/>
            <p:nvPr/>
          </p:nvSpPr>
          <p:spPr>
            <a:xfrm>
              <a:off x="930102" y="1247431"/>
              <a:ext cx="1110653" cy="1110653"/>
            </a:xfrm>
            <a:custGeom>
              <a:avLst/>
              <a:gdLst/>
              <a:ahLst/>
              <a:cxnLst/>
              <a:rect l="0" t="0" r="0" b="0"/>
              <a:pathLst>
                <a:path w="1110653" h="1110653">
                  <a:moveTo>
                    <a:pt x="0" y="0"/>
                  </a:moveTo>
                  <a:lnTo>
                    <a:pt x="1110652" y="0"/>
                  </a:lnTo>
                  <a:lnTo>
                    <a:pt x="1110652" y="1110652"/>
                  </a:lnTo>
                  <a:lnTo>
                    <a:pt x="0" y="1110652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3BED7E3-B34C-49C4-BBB9-048A11FA2668}"/>
                </a:ext>
              </a:extLst>
            </p:cNvPr>
            <p:cNvSpPr/>
            <p:nvPr/>
          </p:nvSpPr>
          <p:spPr>
            <a:xfrm>
              <a:off x="2866705" y="1262088"/>
              <a:ext cx="1088768" cy="1088767"/>
            </a:xfrm>
            <a:custGeom>
              <a:avLst/>
              <a:gdLst/>
              <a:ahLst/>
              <a:cxnLst/>
              <a:rect l="0" t="0" r="0" b="0"/>
              <a:pathLst>
                <a:path w="1088768" h="1088767">
                  <a:moveTo>
                    <a:pt x="0" y="0"/>
                  </a:moveTo>
                  <a:lnTo>
                    <a:pt x="1088767" y="0"/>
                  </a:lnTo>
                  <a:lnTo>
                    <a:pt x="1088767" y="1088766"/>
                  </a:lnTo>
                  <a:lnTo>
                    <a:pt x="0" y="1088766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8E6ED0F-5723-432F-9069-9476D58E0A74}"/>
                </a:ext>
              </a:extLst>
            </p:cNvPr>
            <p:cNvCxnSpPr/>
            <p:nvPr/>
          </p:nvCxnSpPr>
          <p:spPr>
            <a:xfrm>
              <a:off x="177800" y="1768221"/>
              <a:ext cx="615696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3BB66090-5EE4-4F56-8169-2899FCFEE5E5}"/>
                </a:ext>
              </a:extLst>
            </p:cNvPr>
            <p:cNvCxnSpPr/>
            <p:nvPr/>
          </p:nvCxnSpPr>
          <p:spPr>
            <a:xfrm>
              <a:off x="2146427" y="1774190"/>
              <a:ext cx="59093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11CFB5F-94B0-4D6B-AC33-FC7BCAF959FE}"/>
                </a:ext>
              </a:extLst>
            </p:cNvPr>
            <p:cNvCxnSpPr/>
            <p:nvPr/>
          </p:nvCxnSpPr>
          <p:spPr>
            <a:xfrm>
              <a:off x="4057904" y="1781683"/>
              <a:ext cx="55257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F290A5C-F196-49D5-8F61-F9189AF4770C}"/>
                </a:ext>
              </a:extLst>
            </p:cNvPr>
            <p:cNvSpPr txBox="1"/>
            <p:nvPr/>
          </p:nvSpPr>
          <p:spPr>
            <a:xfrm>
              <a:off x="224795" y="1820122"/>
              <a:ext cx="572834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Entrée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7AFBCDF-B33E-40E2-ABA1-7808BF1FEDC0}"/>
                </a:ext>
              </a:extLst>
            </p:cNvPr>
            <p:cNvSpPr txBox="1"/>
            <p:nvPr/>
          </p:nvSpPr>
          <p:spPr>
            <a:xfrm>
              <a:off x="4084820" y="1842856"/>
              <a:ext cx="562936" cy="26161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100" dirty="0">
                  <a:solidFill>
                    <a:srgbClr val="000000"/>
                  </a:solidFill>
                </a:rPr>
                <a:t>Sortie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D449C49-7904-41D0-913F-2DFA533DEF9B}"/>
              </a:ext>
            </a:extLst>
          </p:cNvPr>
          <p:cNvSpPr txBox="1"/>
          <p:nvPr/>
        </p:nvSpPr>
        <p:spPr>
          <a:xfrm>
            <a:off x="2059448" y="3179727"/>
            <a:ext cx="45499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Arial - 46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86F9DA3-2B36-487F-9B30-7C55FF5A9D4E}"/>
              </a:ext>
            </a:extLst>
          </p:cNvPr>
          <p:cNvSpPr txBox="1"/>
          <p:nvPr/>
        </p:nvSpPr>
        <p:spPr>
          <a:xfrm>
            <a:off x="4000820" y="3179727"/>
            <a:ext cx="454991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700" dirty="0">
                <a:solidFill>
                  <a:srgbClr val="000000"/>
                </a:solidFill>
                <a:latin typeface="Arial - 46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8182D23-3780-4BD1-938F-FBA5714B7C38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17" y="5317884"/>
            <a:ext cx="6342380" cy="14044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680BAF07-29D3-4D4C-B145-F18DCCB36873}"/>
              </a:ext>
            </a:extLst>
          </p:cNvPr>
          <p:cNvGrpSpPr/>
          <p:nvPr/>
        </p:nvGrpSpPr>
        <p:grpSpPr>
          <a:xfrm rot="10800000">
            <a:off x="8867361" y="2736976"/>
            <a:ext cx="351790" cy="393700"/>
            <a:chOff x="9169401" y="1158366"/>
            <a:chExt cx="351790" cy="39370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D93FCDD3-D6E5-432A-AEDC-F51EE5BFBA79}"/>
                </a:ext>
              </a:extLst>
            </p:cNvPr>
            <p:cNvCxnSpPr/>
            <p:nvPr/>
          </p:nvCxnSpPr>
          <p:spPr>
            <a:xfrm flipV="1">
              <a:off x="9169401" y="1158366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421B5BA-8FB3-4292-A337-A160B0CA6592}"/>
                </a:ext>
              </a:extLst>
            </p:cNvPr>
            <p:cNvCxnSpPr/>
            <p:nvPr/>
          </p:nvCxnSpPr>
          <p:spPr>
            <a:xfrm flipH="1" flipV="1">
              <a:off x="9169401" y="13588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16023A5-69E5-4859-97FE-B10116A890E8}"/>
              </a:ext>
            </a:extLst>
          </p:cNvPr>
          <p:cNvGrpSpPr/>
          <p:nvPr/>
        </p:nvGrpSpPr>
        <p:grpSpPr>
          <a:xfrm rot="10800000">
            <a:off x="8892761" y="3333876"/>
            <a:ext cx="351790" cy="393700"/>
            <a:chOff x="9194801" y="1755266"/>
            <a:chExt cx="351790" cy="39370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CA0685D-23E2-41A3-A167-F8B9AEDEAF8F}"/>
                </a:ext>
              </a:extLst>
            </p:cNvPr>
            <p:cNvCxnSpPr/>
            <p:nvPr/>
          </p:nvCxnSpPr>
          <p:spPr>
            <a:xfrm flipV="1">
              <a:off x="9194801" y="1755266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0D27F6C-1B52-4B9D-B6C6-8B8CBF4EE032}"/>
                </a:ext>
              </a:extLst>
            </p:cNvPr>
            <p:cNvCxnSpPr/>
            <p:nvPr/>
          </p:nvCxnSpPr>
          <p:spPr>
            <a:xfrm flipH="1" flipV="1">
              <a:off x="9194801" y="19557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E07A1B0-5E90-43E8-887E-3DD28F54F0EE}"/>
              </a:ext>
            </a:extLst>
          </p:cNvPr>
          <p:cNvGrpSpPr/>
          <p:nvPr/>
        </p:nvGrpSpPr>
        <p:grpSpPr>
          <a:xfrm rot="10800000">
            <a:off x="8905461" y="3918076"/>
            <a:ext cx="351790" cy="393700"/>
            <a:chOff x="9207501" y="2339466"/>
            <a:chExt cx="351790" cy="393700"/>
          </a:xfrm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9CDA60B-0F7E-41AE-9C9D-32DF3662AB24}"/>
                </a:ext>
              </a:extLst>
            </p:cNvPr>
            <p:cNvCxnSpPr/>
            <p:nvPr/>
          </p:nvCxnSpPr>
          <p:spPr>
            <a:xfrm flipV="1">
              <a:off x="9207501" y="2339466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797CCCDE-F786-4430-A4BC-2374B5F363DD}"/>
                </a:ext>
              </a:extLst>
            </p:cNvPr>
            <p:cNvCxnSpPr/>
            <p:nvPr/>
          </p:nvCxnSpPr>
          <p:spPr>
            <a:xfrm flipH="1" flipV="1">
              <a:off x="9207501" y="25399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C514B6E-AD7D-48E0-AD8B-40E1ABD619FC}"/>
              </a:ext>
            </a:extLst>
          </p:cNvPr>
          <p:cNvGrpSpPr/>
          <p:nvPr/>
        </p:nvGrpSpPr>
        <p:grpSpPr>
          <a:xfrm rot="10800000">
            <a:off x="8892761" y="4438775"/>
            <a:ext cx="351790" cy="393701"/>
            <a:chOff x="9194801" y="2860165"/>
            <a:chExt cx="351790" cy="393701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D717AD64-246C-483C-B554-B9C1A0571170}"/>
                </a:ext>
              </a:extLst>
            </p:cNvPr>
            <p:cNvCxnSpPr/>
            <p:nvPr/>
          </p:nvCxnSpPr>
          <p:spPr>
            <a:xfrm flipV="1">
              <a:off x="9194801" y="2860165"/>
              <a:ext cx="324485" cy="187833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917A1B50-7223-4523-8731-6C7FA716C9C2}"/>
                </a:ext>
              </a:extLst>
            </p:cNvPr>
            <p:cNvCxnSpPr/>
            <p:nvPr/>
          </p:nvCxnSpPr>
          <p:spPr>
            <a:xfrm flipH="1" flipV="1">
              <a:off x="9194801" y="3060699"/>
              <a:ext cx="351790" cy="193167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C2294E-51FD-4483-859C-8FFFDFE68A1F}"/>
              </a:ext>
            </a:extLst>
          </p:cNvPr>
          <p:cNvSpPr txBox="1"/>
          <p:nvPr/>
        </p:nvSpPr>
        <p:spPr>
          <a:xfrm>
            <a:off x="1017926" y="3167264"/>
            <a:ext cx="825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100" dirty="0"/>
              <a:t>Input</a:t>
            </a:r>
            <a:endParaRPr lang="en-US" sz="11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B46D9DB-4A17-4555-95D6-8C9E3917A166}"/>
              </a:ext>
            </a:extLst>
          </p:cNvPr>
          <p:cNvSpPr txBox="1"/>
          <p:nvPr/>
        </p:nvSpPr>
        <p:spPr>
          <a:xfrm>
            <a:off x="4835851" y="3097929"/>
            <a:ext cx="5081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100" dirty="0"/>
              <a:t>Output</a:t>
            </a:r>
            <a:endParaRPr lang="en-US" sz="1100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4BB67B6-E478-45C0-BE72-5095FFAD439B}"/>
              </a:ext>
            </a:extLst>
          </p:cNvPr>
          <p:cNvSpPr txBox="1"/>
          <p:nvPr/>
        </p:nvSpPr>
        <p:spPr>
          <a:xfrm>
            <a:off x="725214" y="4597667"/>
            <a:ext cx="3899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Pour déterminer les nombres et les opérations dans cette machine:</a:t>
            </a:r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950382-5C2B-4D62-A901-90E9EE0AEED1}"/>
              </a:ext>
            </a:extLst>
          </p:cNvPr>
          <p:cNvSpPr txBox="1"/>
          <p:nvPr/>
        </p:nvSpPr>
        <p:spPr>
          <a:xfrm>
            <a:off x="725214" y="734808"/>
            <a:ext cx="4642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To </a:t>
            </a:r>
            <a:r>
              <a:rPr lang="fr-CA" dirty="0" err="1"/>
              <a:t>identify</a:t>
            </a:r>
            <a:r>
              <a:rPr lang="fr-CA" dirty="0"/>
              <a:t> the </a:t>
            </a:r>
            <a:r>
              <a:rPr lang="fr-CA" dirty="0" err="1"/>
              <a:t>numbers</a:t>
            </a:r>
            <a:r>
              <a:rPr lang="fr-CA" dirty="0"/>
              <a:t> and </a:t>
            </a:r>
            <a:r>
              <a:rPr lang="fr-CA" dirty="0" err="1"/>
              <a:t>operations</a:t>
            </a:r>
            <a:r>
              <a:rPr lang="fr-CA" dirty="0"/>
              <a:t> </a:t>
            </a:r>
          </a:p>
          <a:p>
            <a:r>
              <a:rPr lang="fr-CA" dirty="0"/>
              <a:t>in the machine:</a:t>
            </a:r>
            <a:endParaRPr lang="en-US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10840C-8C0A-40A5-8804-A3B370BB6E26}"/>
              </a:ext>
            </a:extLst>
          </p:cNvPr>
          <p:cNvSpPr txBox="1"/>
          <p:nvPr/>
        </p:nvSpPr>
        <p:spPr>
          <a:xfrm>
            <a:off x="725214" y="316780"/>
            <a:ext cx="1765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Read. Lis. </a:t>
            </a:r>
            <a:endParaRPr lang="en-US" b="1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E9057BA6-7488-4CC0-AEDA-DEC2FB70A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207" y="1356753"/>
            <a:ext cx="5547841" cy="133361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32156DB6-F9D9-4F87-BC94-3AA625FDB759}"/>
              </a:ext>
            </a:extLst>
          </p:cNvPr>
          <p:cNvSpPr txBox="1"/>
          <p:nvPr/>
        </p:nvSpPr>
        <p:spPr>
          <a:xfrm>
            <a:off x="9343697" y="2396359"/>
            <a:ext cx="3244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dirty="0"/>
          </a:p>
          <a:p>
            <a:endParaRPr lang="fr-CA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4</a:t>
            </a:r>
          </a:p>
          <a:p>
            <a:endParaRPr lang="en-US" dirty="0"/>
          </a:p>
          <a:p>
            <a:r>
              <a:rPr lang="en-US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59B1A4-085B-406D-A4CB-4B6DE14375F2}"/>
              </a:ext>
            </a:extLst>
          </p:cNvPr>
          <p:cNvSpPr txBox="1"/>
          <p:nvPr/>
        </p:nvSpPr>
        <p:spPr>
          <a:xfrm>
            <a:off x="809297" y="7020910"/>
            <a:ext cx="8965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*Pour les prochaines étapes, lis la page 13. *</a:t>
            </a:r>
            <a:endParaRPr lang="en-US" b="1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11AC799-03CE-4C26-922E-CDFB126C8335}"/>
              </a:ext>
            </a:extLst>
          </p:cNvPr>
          <p:cNvCxnSpPr>
            <a:cxnSpLocks/>
          </p:cNvCxnSpPr>
          <p:nvPr/>
        </p:nvCxnSpPr>
        <p:spPr>
          <a:xfrm flipV="1">
            <a:off x="503985" y="4339693"/>
            <a:ext cx="5851626" cy="214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61DC242F-1919-47A9-9B61-E50874428DE3}"/>
              </a:ext>
            </a:extLst>
          </p:cNvPr>
          <p:cNvSpPr txBox="1"/>
          <p:nvPr/>
        </p:nvSpPr>
        <p:spPr>
          <a:xfrm>
            <a:off x="6175784" y="342292"/>
            <a:ext cx="50817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*For the </a:t>
            </a:r>
            <a:r>
              <a:rPr kumimoji="0" lang="fr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next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steps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fr-CA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read</a:t>
            </a:r>
            <a:r>
              <a:rPr kumimoji="0" lang="fr-CA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page 13.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845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2DF196D8-96B0-4D11-B1D3-31DA1180ADD2}"/>
              </a:ext>
            </a:extLst>
          </p:cNvPr>
          <p:cNvGrpSpPr/>
          <p:nvPr/>
        </p:nvGrpSpPr>
        <p:grpSpPr>
          <a:xfrm>
            <a:off x="1904001" y="1499560"/>
            <a:ext cx="5696057" cy="1126762"/>
            <a:chOff x="1231900" y="427559"/>
            <a:chExt cx="5696057" cy="112676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70C0278-EA01-4394-B401-C9395867C1C2}"/>
                </a:ext>
              </a:extLst>
            </p:cNvPr>
            <p:cNvGrpSpPr/>
            <p:nvPr/>
          </p:nvGrpSpPr>
          <p:grpSpPr>
            <a:xfrm>
              <a:off x="1331464" y="629670"/>
              <a:ext cx="590341" cy="341589"/>
              <a:chOff x="1331464" y="629670"/>
              <a:chExt cx="590341" cy="34158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9E7C882-93C5-4171-951F-2293B51FB79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31464" y="629670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C3D51115-104F-41A7-8C27-78A113C46862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2405" y="691859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EFBCAC4-8AED-4E8B-92E1-B415165A6F90}"/>
                </a:ext>
              </a:extLst>
            </p:cNvPr>
            <p:cNvGrpSpPr/>
            <p:nvPr/>
          </p:nvGrpSpPr>
          <p:grpSpPr>
            <a:xfrm>
              <a:off x="2722926" y="730726"/>
              <a:ext cx="559247" cy="318268"/>
              <a:chOff x="2722926" y="730726"/>
              <a:chExt cx="559247" cy="318268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C4ABE747-4047-4B31-A2B8-108CECF2DAF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22926" y="730726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0ED60C2-8E91-4465-889E-766774EE149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02773" y="769594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5BA198F-3E76-4F71-B916-4C88358621D4}"/>
                </a:ext>
              </a:extLst>
            </p:cNvPr>
            <p:cNvGrpSpPr/>
            <p:nvPr/>
          </p:nvGrpSpPr>
          <p:grpSpPr>
            <a:xfrm>
              <a:off x="2699605" y="458653"/>
              <a:ext cx="559247" cy="333814"/>
              <a:chOff x="2699605" y="458653"/>
              <a:chExt cx="559247" cy="333814"/>
            </a:xfrm>
          </p:grpSpPr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4BC7F276-6808-440E-9CF1-E5F0680053F3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9605" y="45865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77CDF2F-EE51-40AA-8DDD-E9F1BA58E6B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79452" y="513067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660EEBE-BA22-49CC-8B17-957375C393E8}"/>
                </a:ext>
              </a:extLst>
            </p:cNvPr>
            <p:cNvGrpSpPr/>
            <p:nvPr/>
          </p:nvGrpSpPr>
          <p:grpSpPr>
            <a:xfrm>
              <a:off x="4028879" y="427559"/>
              <a:ext cx="854640" cy="310494"/>
              <a:chOff x="4028879" y="427559"/>
              <a:chExt cx="854640" cy="310494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314812FB-647F-4AB7-82EF-592E4A4C2B8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8879" y="45865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385A4C1-035F-4D00-9362-79A6161B5078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4272" y="427559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292FE9C8-2501-4AE0-9838-912FF483C3ED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04119" y="45865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95FDAC05-3286-409C-9C81-39CB670AF7DD}"/>
                </a:ext>
              </a:extLst>
            </p:cNvPr>
            <p:cNvGrpSpPr/>
            <p:nvPr/>
          </p:nvGrpSpPr>
          <p:grpSpPr>
            <a:xfrm>
              <a:off x="4021105" y="816235"/>
              <a:ext cx="839094" cy="349362"/>
              <a:chOff x="4021105" y="816235"/>
              <a:chExt cx="839094" cy="349362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1B768688-A235-4C40-9601-6921375232CD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21105" y="816235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id="{4049F61D-EA37-407C-881E-D4795FFFEAAC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93178" y="831782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BC571C4-0A80-4A4D-BAFF-170FCE226B29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80799" y="886197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34B1E723-F067-4B59-A6C2-C6554A736D69}"/>
                </a:ext>
              </a:extLst>
            </p:cNvPr>
            <p:cNvGrpSpPr/>
            <p:nvPr/>
          </p:nvGrpSpPr>
          <p:grpSpPr>
            <a:xfrm>
              <a:off x="5599130" y="450879"/>
              <a:ext cx="1258865" cy="310494"/>
              <a:chOff x="5599130" y="450879"/>
              <a:chExt cx="1258865" cy="310494"/>
            </a:xfrm>
          </p:grpSpPr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191F53C0-B43D-45B9-88CD-86DD9DAF378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9130" y="450879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08C2C42A-8CC4-4032-A6F9-38104930A8F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10072" y="48197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042F2464-286A-41FF-A7BD-FE787FDEFA3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67654" y="474200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F36A8B1E-7E97-4EB1-AD0D-75295E490B85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78595" y="466426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6C8536DB-9857-4FFF-802A-7CB6670BA60E}"/>
                </a:ext>
              </a:extLst>
            </p:cNvPr>
            <p:cNvGrpSpPr/>
            <p:nvPr/>
          </p:nvGrpSpPr>
          <p:grpSpPr>
            <a:xfrm>
              <a:off x="5591357" y="878423"/>
              <a:ext cx="1336600" cy="318268"/>
              <a:chOff x="5591357" y="878423"/>
              <a:chExt cx="1336600" cy="318268"/>
            </a:xfrm>
          </p:grpSpPr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E7DD3D70-056B-4DBB-9D72-4FA0E9FFFB2E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91357" y="917291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3" name="Picture 42">
                <a:extLst>
                  <a:ext uri="{FF2B5EF4-FFF2-40B4-BE49-F238E27FC236}">
                    <a16:creationId xmlns:a16="http://schemas.microsoft.com/office/drawing/2014/main" id="{54379C6B-9D8F-49BF-948E-CACC17B010CF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33392" y="87842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5BB33F89-5AE8-4CCC-BC4E-92CBD1935970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14295" y="878423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3066D700-2E5E-424C-9B35-6FF77BD08157}"/>
                  </a:ext>
                </a:extLst>
              </p:cNvPr>
              <p:cNvPicPr>
                <a:picLocks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48557" y="901744"/>
                <a:ext cx="279400" cy="279400"/>
              </a:xfrm>
              <a:prstGeom prst="rect">
                <a:avLst/>
              </a:prstGeom>
              <a:solidFill>
                <a:scrgbClr r="0" g="0" b="0">
                  <a:alpha val="0"/>
                </a:scrgbClr>
              </a:solidFill>
            </p:spPr>
          </p:pic>
        </p:grp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E5E268B-C01E-47BE-B70C-456F23DFE07E}"/>
                </a:ext>
              </a:extLst>
            </p:cNvPr>
            <p:cNvSpPr txBox="1"/>
            <p:nvPr/>
          </p:nvSpPr>
          <p:spPr>
            <a:xfrm>
              <a:off x="1231900" y="11049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 err="1">
                  <a:solidFill>
                    <a:srgbClr val="000000"/>
                  </a:solidFill>
                  <a:latin typeface="Arial - 16"/>
                </a:rPr>
                <a:t>forme</a:t>
              </a:r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 1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3988B10-1D54-4BD5-8E1C-74E917A5D7E7}"/>
                </a:ext>
              </a:extLst>
            </p:cNvPr>
            <p:cNvSpPr txBox="1"/>
            <p:nvPr/>
          </p:nvSpPr>
          <p:spPr>
            <a:xfrm>
              <a:off x="2578100" y="11176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form 2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6B988498-1ECD-40BB-B7B8-E0191A352ACA}"/>
                </a:ext>
              </a:extLst>
            </p:cNvPr>
            <p:cNvSpPr txBox="1"/>
            <p:nvPr/>
          </p:nvSpPr>
          <p:spPr>
            <a:xfrm>
              <a:off x="4038600" y="12700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form 3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6B799802-AC25-4FC1-9E95-112842B091EF}"/>
                </a:ext>
              </a:extLst>
            </p:cNvPr>
            <p:cNvSpPr txBox="1"/>
            <p:nvPr/>
          </p:nvSpPr>
          <p:spPr>
            <a:xfrm>
              <a:off x="5829300" y="1308100"/>
              <a:ext cx="815876" cy="246221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1000" dirty="0">
                  <a:solidFill>
                    <a:srgbClr val="000000"/>
                  </a:solidFill>
                  <a:latin typeface="Arial - 16"/>
                </a:rPr>
                <a:t>form 4</a:t>
              </a:r>
            </a:p>
          </p:txBody>
        </p:sp>
      </p:grp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BBDCED0D-C53A-4821-8807-807C652CF9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50452"/>
              </p:ext>
            </p:extLst>
          </p:nvPr>
        </p:nvGraphicFramePr>
        <p:xfrm>
          <a:off x="1208730" y="2628860"/>
          <a:ext cx="7086600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1095885978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1865601500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292151094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3961802715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4221578143"/>
                    </a:ext>
                  </a:extLst>
                </a:gridCol>
                <a:gridCol w="1181100">
                  <a:extLst>
                    <a:ext uri="{9D8B030D-6E8A-4147-A177-3AD203B41FA5}">
                      <a16:colId xmlns:a16="http://schemas.microsoft.com/office/drawing/2014/main" val="608257035"/>
                    </a:ext>
                  </a:extLst>
                </a:gridCol>
              </a:tblGrid>
              <a:tr h="744601">
                <a:tc>
                  <a:txBody>
                    <a:bodyPr/>
                    <a:lstStyle/>
                    <a:p>
                      <a:r>
                        <a:rPr lang="fr-FR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Form</a:t>
                      </a:r>
                      <a:r>
                        <a:rPr lang="fr-FR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fr-FR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number</a:t>
                      </a:r>
                      <a:r>
                        <a:rPr lang="fr-FR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/      le numéro de la forme</a:t>
                      </a:r>
                      <a:endParaRPr lang="en-US" sz="14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237841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stars/            le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r>
                        <a:rPr lang="en-US" sz="14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</a:t>
                      </a:r>
                      <a:r>
                        <a:rPr lang="en-US" sz="14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d'étoiles</a:t>
                      </a:r>
                      <a:endParaRPr lang="en-US" sz="1400" b="0" i="0" u="none" baseline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243992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624774D-638E-4EDF-B290-837C4E6E14E1}"/>
              </a:ext>
            </a:extLst>
          </p:cNvPr>
          <p:cNvSpPr txBox="1"/>
          <p:nvPr/>
        </p:nvSpPr>
        <p:spPr>
          <a:xfrm>
            <a:off x="441771" y="192457"/>
            <a:ext cx="8975498" cy="156966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1600" dirty="0">
                <a:solidFill>
                  <a:srgbClr val="000000"/>
                </a:solidFill>
              </a:rPr>
              <a:t>P</a:t>
            </a:r>
            <a:r>
              <a:rPr lang="en-US" sz="1600" dirty="0" err="1">
                <a:solidFill>
                  <a:srgbClr val="000000"/>
                </a:solidFill>
              </a:rPr>
              <a:t>ractice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b="1" dirty="0">
                <a:solidFill>
                  <a:srgbClr val="000000"/>
                </a:solidFill>
              </a:rPr>
              <a:t>Copy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the following tables of values. Write the </a:t>
            </a:r>
            <a:r>
              <a:rPr lang="fr-CA" sz="1600" dirty="0"/>
              <a:t>Write the pattern </a:t>
            </a:r>
            <a:r>
              <a:rPr lang="fr-CA" sz="1600" dirty="0" err="1"/>
              <a:t>rule</a:t>
            </a:r>
            <a:r>
              <a:rPr lang="fr-CA" sz="1600" dirty="0"/>
              <a:t> </a:t>
            </a:r>
            <a:r>
              <a:rPr lang="fr-CA" sz="1600" dirty="0" err="1"/>
              <a:t>that</a:t>
            </a:r>
            <a:r>
              <a:rPr lang="fr-CA" sz="1600" dirty="0"/>
              <a:t> relates the input to the output. </a:t>
            </a:r>
            <a:endParaRPr lang="en-US" sz="1600" dirty="0"/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Pratique: </a:t>
            </a:r>
            <a:r>
              <a:rPr lang="en-US" sz="1600" b="1" dirty="0" err="1">
                <a:solidFill>
                  <a:srgbClr val="000000"/>
                </a:solidFill>
              </a:rPr>
              <a:t>Copie</a:t>
            </a:r>
            <a:r>
              <a:rPr lang="en-US" sz="1600" dirty="0">
                <a:solidFill>
                  <a:srgbClr val="000000"/>
                </a:solidFill>
              </a:rPr>
              <a:t> et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les tables de </a:t>
            </a:r>
            <a:r>
              <a:rPr lang="en-US" sz="1600" dirty="0" err="1">
                <a:solidFill>
                  <a:srgbClr val="000000"/>
                </a:solidFill>
              </a:rPr>
              <a:t>valeurs</a:t>
            </a:r>
            <a:r>
              <a:rPr lang="en-US" sz="1600" dirty="0">
                <a:solidFill>
                  <a:srgbClr val="000000"/>
                </a:solidFill>
              </a:rPr>
              <a:t> ci-dessous. </a:t>
            </a:r>
            <a:r>
              <a:rPr lang="en-US" sz="1600" dirty="0" err="1">
                <a:solidFill>
                  <a:srgbClr val="000000"/>
                </a:solidFill>
              </a:rPr>
              <a:t>Écris</a:t>
            </a:r>
            <a:r>
              <a:rPr lang="en-US" sz="1600" dirty="0">
                <a:solidFill>
                  <a:srgbClr val="000000"/>
                </a:solidFill>
              </a:rPr>
              <a:t> la </a:t>
            </a:r>
            <a:r>
              <a:rPr lang="en-US" sz="1600" dirty="0" err="1">
                <a:solidFill>
                  <a:srgbClr val="000000"/>
                </a:solidFill>
              </a:rPr>
              <a:t>règle</a:t>
            </a:r>
            <a:r>
              <a:rPr lang="en-US" sz="1600" dirty="0">
                <a:solidFill>
                  <a:srgbClr val="000000"/>
                </a:solidFill>
              </a:rPr>
              <a:t> qui unit les </a:t>
            </a:r>
            <a:r>
              <a:rPr lang="en-US" sz="1600" dirty="0" err="1">
                <a:solidFill>
                  <a:srgbClr val="000000"/>
                </a:solidFill>
              </a:rPr>
              <a:t>nombres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dirty="0" err="1">
                <a:solidFill>
                  <a:srgbClr val="000000"/>
                </a:solidFill>
              </a:rPr>
              <a:t>d’entrée</a:t>
            </a:r>
            <a:r>
              <a:rPr lang="en-US" sz="1600" dirty="0">
                <a:solidFill>
                  <a:srgbClr val="000000"/>
                </a:solidFill>
              </a:rPr>
              <a:t> et de sortie. </a:t>
            </a:r>
          </a:p>
          <a:p>
            <a:endParaRPr lang="en-US" sz="1600" dirty="0">
              <a:solidFill>
                <a:srgbClr val="000000"/>
              </a:solidFill>
            </a:endParaRP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77D6B7C-624F-478D-918F-D412F21715E6}"/>
              </a:ext>
            </a:extLst>
          </p:cNvPr>
          <p:cNvCxnSpPr>
            <a:cxnSpLocks/>
          </p:cNvCxnSpPr>
          <p:nvPr/>
        </p:nvCxnSpPr>
        <p:spPr>
          <a:xfrm>
            <a:off x="374515" y="846008"/>
            <a:ext cx="9042754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27BD920-5E8A-462F-ADEE-54575A905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84020"/>
              </p:ext>
            </p:extLst>
          </p:nvPr>
        </p:nvGraphicFramePr>
        <p:xfrm>
          <a:off x="1091498" y="5122284"/>
          <a:ext cx="7546975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686">
                  <a:extLst>
                    <a:ext uri="{9D8B030D-6E8A-4147-A177-3AD203B41FA5}">
                      <a16:colId xmlns:a16="http://schemas.microsoft.com/office/drawing/2014/main" val="3699093003"/>
                    </a:ext>
                  </a:extLst>
                </a:gridCol>
                <a:gridCol w="879289">
                  <a:extLst>
                    <a:ext uri="{9D8B030D-6E8A-4147-A177-3AD203B41FA5}">
                      <a16:colId xmlns:a16="http://schemas.microsoft.com/office/drawing/2014/main" val="243693128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810639426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44249142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1630636723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004746089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33738532"/>
                    </a:ext>
                  </a:extLst>
                </a:gridCol>
                <a:gridCol w="889000">
                  <a:extLst>
                    <a:ext uri="{9D8B030D-6E8A-4147-A177-3AD203B41FA5}">
                      <a16:colId xmlns:a16="http://schemas.microsoft.com/office/drawing/2014/main" val="3213701482"/>
                    </a:ext>
                  </a:extLst>
                </a:gridCol>
              </a:tblGrid>
              <a:tr h="517525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Length of side/ Longueur du </a:t>
                      </a:r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Arial - 16"/>
                        </a:rPr>
                        <a:t>côté</a:t>
                      </a:r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 (cm)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0683814"/>
                  </a:ext>
                </a:extLst>
              </a:tr>
              <a:tr h="517525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Perimeter/ </a:t>
                      </a:r>
                      <a:r>
                        <a:rPr lang="en-US" sz="1600" b="0" i="0" u="none" baseline="0" dirty="0" err="1">
                          <a:solidFill>
                            <a:srgbClr val="000000"/>
                          </a:solidFill>
                          <a:latin typeface="Arial - 16"/>
                        </a:rPr>
                        <a:t>Perimètre</a:t>
                      </a:r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 (cm)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48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930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4989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FD9096C-5F27-4490-BC86-29E8842238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313547"/>
              </p:ext>
            </p:extLst>
          </p:nvPr>
        </p:nvGraphicFramePr>
        <p:xfrm>
          <a:off x="7225748" y="3002897"/>
          <a:ext cx="17256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76">
                  <a:extLst>
                    <a:ext uri="{9D8B030D-6E8A-4147-A177-3AD203B41FA5}">
                      <a16:colId xmlns:a16="http://schemas.microsoft.com/office/drawing/2014/main" val="122552972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558116560"/>
                    </a:ext>
                  </a:extLst>
                </a:gridCol>
              </a:tblGrid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Entree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855952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609652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423867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59566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24267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74892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35D6A56-B74F-4E60-8EE1-03774AF9EB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815991"/>
              </p:ext>
            </p:extLst>
          </p:nvPr>
        </p:nvGraphicFramePr>
        <p:xfrm>
          <a:off x="4217162" y="2998693"/>
          <a:ext cx="172567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76">
                  <a:extLst>
                    <a:ext uri="{9D8B030D-6E8A-4147-A177-3AD203B41FA5}">
                      <a16:colId xmlns:a16="http://schemas.microsoft.com/office/drawing/2014/main" val="200819472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345431623"/>
                    </a:ext>
                  </a:extLst>
                </a:gridCol>
              </a:tblGrid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Entree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5859930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879987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777943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9158605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72978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905443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4B02F7F-0302-408C-A58B-8CA4ABE640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087450"/>
              </p:ext>
            </p:extLst>
          </p:nvPr>
        </p:nvGraphicFramePr>
        <p:xfrm>
          <a:off x="1478914" y="2968213"/>
          <a:ext cx="1725676" cy="225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376">
                  <a:extLst>
                    <a:ext uri="{9D8B030D-6E8A-4147-A177-3AD203B41FA5}">
                      <a16:colId xmlns:a16="http://schemas.microsoft.com/office/drawing/2014/main" val="39946719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657714010"/>
                    </a:ext>
                  </a:extLst>
                </a:gridCol>
              </a:tblGrid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Entree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186206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948759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9913740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117040"/>
                  </a:ext>
                </a:extLst>
              </a:tr>
              <a:tr h="297053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668318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10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9158787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B10776-B6D5-42A7-96A5-92E38690CDE5}"/>
              </a:ext>
            </a:extLst>
          </p:cNvPr>
          <p:cNvSpPr txBox="1"/>
          <p:nvPr/>
        </p:nvSpPr>
        <p:spPr>
          <a:xfrm>
            <a:off x="441771" y="192457"/>
            <a:ext cx="5374291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sz="1600" dirty="0">
                <a:solidFill>
                  <a:srgbClr val="000000"/>
                </a:solidFill>
              </a:rPr>
              <a:t>P</a:t>
            </a:r>
            <a:r>
              <a:rPr lang="en-US" sz="1600" dirty="0" err="1">
                <a:solidFill>
                  <a:srgbClr val="000000"/>
                </a:solidFill>
              </a:rPr>
              <a:t>ractice</a:t>
            </a:r>
            <a:r>
              <a:rPr lang="en-US" sz="1600" dirty="0">
                <a:solidFill>
                  <a:srgbClr val="000000"/>
                </a:solidFill>
              </a:rPr>
              <a:t>: </a:t>
            </a:r>
            <a:r>
              <a:rPr lang="en-US" sz="1600" b="1" dirty="0">
                <a:solidFill>
                  <a:srgbClr val="000000"/>
                </a:solidFill>
              </a:rPr>
              <a:t>Copy</a:t>
            </a:r>
            <a:r>
              <a:rPr lang="en-US" sz="1600" dirty="0">
                <a:solidFill>
                  <a:srgbClr val="000000"/>
                </a:solidFill>
              </a:rPr>
              <a:t> and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the following tables of values.</a:t>
            </a:r>
          </a:p>
          <a:p>
            <a:endParaRPr lang="en-US" sz="1600" dirty="0">
              <a:solidFill>
                <a:srgbClr val="000000"/>
              </a:solidFill>
            </a:endParaRPr>
          </a:p>
          <a:p>
            <a:r>
              <a:rPr lang="en-US" sz="1600" dirty="0">
                <a:solidFill>
                  <a:srgbClr val="000000"/>
                </a:solidFill>
              </a:rPr>
              <a:t>Pratique: </a:t>
            </a:r>
            <a:r>
              <a:rPr lang="en-US" sz="1600" b="1" dirty="0" err="1">
                <a:solidFill>
                  <a:srgbClr val="000000"/>
                </a:solidFill>
              </a:rPr>
              <a:t>Copie</a:t>
            </a:r>
            <a:r>
              <a:rPr lang="en-US" sz="1600" dirty="0">
                <a:solidFill>
                  <a:srgbClr val="000000"/>
                </a:solidFill>
              </a:rPr>
              <a:t> et </a:t>
            </a:r>
            <a:r>
              <a:rPr lang="en-US" sz="1600" b="1" dirty="0">
                <a:solidFill>
                  <a:srgbClr val="000000"/>
                </a:solidFill>
              </a:rPr>
              <a:t>complete</a:t>
            </a:r>
            <a:r>
              <a:rPr lang="en-US" sz="1600" dirty="0">
                <a:solidFill>
                  <a:srgbClr val="000000"/>
                </a:solidFill>
              </a:rPr>
              <a:t> les tables de </a:t>
            </a:r>
            <a:r>
              <a:rPr lang="en-US" sz="1600" dirty="0" err="1">
                <a:solidFill>
                  <a:srgbClr val="000000"/>
                </a:solidFill>
              </a:rPr>
              <a:t>valeurs</a:t>
            </a:r>
            <a:r>
              <a:rPr lang="en-US" sz="1600" dirty="0">
                <a:solidFill>
                  <a:srgbClr val="000000"/>
                </a:solidFill>
              </a:rPr>
              <a:t> ci-dessous. 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A751E82-C734-4ABB-8E06-C0D8E9B6C68B}"/>
              </a:ext>
            </a:extLst>
          </p:cNvPr>
          <p:cNvSpPr/>
          <p:nvPr/>
        </p:nvSpPr>
        <p:spPr>
          <a:xfrm>
            <a:off x="7305678" y="2092809"/>
            <a:ext cx="590902" cy="562846"/>
          </a:xfrm>
          <a:custGeom>
            <a:avLst/>
            <a:gdLst/>
            <a:ahLst/>
            <a:cxnLst/>
            <a:rect l="0" t="0" r="0" b="0"/>
            <a:pathLst>
              <a:path w="566830" h="566829">
                <a:moveTo>
                  <a:pt x="0" y="0"/>
                </a:moveTo>
                <a:lnTo>
                  <a:pt x="566829" y="0"/>
                </a:lnTo>
                <a:lnTo>
                  <a:pt x="566829" y="566828"/>
                </a:lnTo>
                <a:lnTo>
                  <a:pt x="0" y="56682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468571-1BC6-48D2-BCFA-2BB5222F29A2}"/>
              </a:ext>
            </a:extLst>
          </p:cNvPr>
          <p:cNvSpPr/>
          <p:nvPr/>
        </p:nvSpPr>
        <p:spPr>
          <a:xfrm>
            <a:off x="8294036" y="2100289"/>
            <a:ext cx="579259" cy="551754"/>
          </a:xfrm>
          <a:custGeom>
            <a:avLst/>
            <a:gdLst/>
            <a:ahLst/>
            <a:cxnLst/>
            <a:rect l="0" t="0" r="0" b="0"/>
            <a:pathLst>
              <a:path w="555661" h="555659">
                <a:moveTo>
                  <a:pt x="0" y="0"/>
                </a:moveTo>
                <a:lnTo>
                  <a:pt x="555660" y="0"/>
                </a:lnTo>
                <a:lnTo>
                  <a:pt x="555660" y="555658"/>
                </a:lnTo>
                <a:lnTo>
                  <a:pt x="0" y="55565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07A0760-BC84-429A-B9BD-8C8855EF2EF7}"/>
              </a:ext>
            </a:extLst>
          </p:cNvPr>
          <p:cNvCxnSpPr/>
          <p:nvPr/>
        </p:nvCxnSpPr>
        <p:spPr>
          <a:xfrm>
            <a:off x="6942296" y="2376166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7BAD62C-E407-4BA1-BCDF-D5F5D5C580D4}"/>
              </a:ext>
            </a:extLst>
          </p:cNvPr>
          <p:cNvCxnSpPr/>
          <p:nvPr/>
        </p:nvCxnSpPr>
        <p:spPr>
          <a:xfrm>
            <a:off x="7946993" y="2379214"/>
            <a:ext cx="301625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238B312-F942-4727-978C-1BEC61884F78}"/>
              </a:ext>
            </a:extLst>
          </p:cNvPr>
          <p:cNvCxnSpPr/>
          <p:nvPr/>
        </p:nvCxnSpPr>
        <p:spPr>
          <a:xfrm>
            <a:off x="8922480" y="2383024"/>
            <a:ext cx="282067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3324729-A8F0-4ACC-9460-E7B41C037189}"/>
              </a:ext>
            </a:extLst>
          </p:cNvPr>
          <p:cNvSpPr/>
          <p:nvPr/>
        </p:nvSpPr>
        <p:spPr>
          <a:xfrm>
            <a:off x="2072511" y="2220623"/>
            <a:ext cx="566830" cy="555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5A91E5B-089C-465E-853D-1D04E4A901D5}"/>
              </a:ext>
            </a:extLst>
          </p:cNvPr>
          <p:cNvSpPr/>
          <p:nvPr/>
        </p:nvSpPr>
        <p:spPr>
          <a:xfrm>
            <a:off x="4796585" y="2234561"/>
            <a:ext cx="566830" cy="55565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A27850E-AC89-4A25-A02A-7A14FFE7CEC7}"/>
              </a:ext>
            </a:extLst>
          </p:cNvPr>
          <p:cNvCxnSpPr/>
          <p:nvPr/>
        </p:nvCxnSpPr>
        <p:spPr>
          <a:xfrm>
            <a:off x="1555744" y="2498452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AC49EFC-A581-42F4-83FB-90F170855BF9}"/>
              </a:ext>
            </a:extLst>
          </p:cNvPr>
          <p:cNvCxnSpPr/>
          <p:nvPr/>
        </p:nvCxnSpPr>
        <p:spPr>
          <a:xfrm>
            <a:off x="2753924" y="2518474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B2AFC46-A1C2-4096-8DC7-5FED053C7304}"/>
              </a:ext>
            </a:extLst>
          </p:cNvPr>
          <p:cNvCxnSpPr/>
          <p:nvPr/>
        </p:nvCxnSpPr>
        <p:spPr>
          <a:xfrm>
            <a:off x="4351496" y="2512390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68E0278-1F4D-458F-B204-FCE9B9651B2C}"/>
              </a:ext>
            </a:extLst>
          </p:cNvPr>
          <p:cNvCxnSpPr/>
          <p:nvPr/>
        </p:nvCxnSpPr>
        <p:spPr>
          <a:xfrm>
            <a:off x="5497123" y="2512390"/>
            <a:ext cx="314198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BD3AC94-A74D-48EC-B301-02702B12F375}"/>
              </a:ext>
            </a:extLst>
          </p:cNvPr>
          <p:cNvCxnSpPr>
            <a:cxnSpLocks/>
            <a:endCxn id="6" idx="3"/>
          </p:cNvCxnSpPr>
          <p:nvPr/>
        </p:nvCxnSpPr>
        <p:spPr>
          <a:xfrm flipV="1">
            <a:off x="296451" y="607956"/>
            <a:ext cx="5519611" cy="2951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79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7537121-5BE2-4619-AAC7-AC412F4E7CD0}"/>
              </a:ext>
            </a:extLst>
          </p:cNvPr>
          <p:cNvSpPr txBox="1"/>
          <p:nvPr/>
        </p:nvSpPr>
        <p:spPr>
          <a:xfrm>
            <a:off x="2512291" y="2437071"/>
            <a:ext cx="573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Journal Question PR1 #2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782132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1AEB-743E-4D1E-9A55-D8CAF2788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328119"/>
            <a:ext cx="7620000" cy="2652889"/>
          </a:xfrm>
        </p:spPr>
        <p:txBody>
          <a:bodyPr>
            <a:noAutofit/>
          </a:bodyPr>
          <a:lstStyle/>
          <a:p>
            <a:r>
              <a:rPr lang="fr-CA" sz="1800" dirty="0" err="1">
                <a:latin typeface="+mn-lt"/>
              </a:rPr>
              <a:t>Worksheet</a:t>
            </a:r>
            <a:r>
              <a:rPr lang="fr-CA" sz="1800" dirty="0">
                <a:latin typeface="+mn-lt"/>
              </a:rPr>
              <a:t> – </a:t>
            </a:r>
            <a:r>
              <a:rPr lang="en-US" sz="18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Double Operation Input/Output Table of Values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r>
              <a:rPr lang="fr-CA" sz="2000" dirty="0">
                <a:latin typeface="+mn-lt"/>
              </a:rPr>
              <a:t>Feuille de travail – Double Opérations des tables d’entrée/sortie</a:t>
            </a:r>
            <a:endParaRPr lang="en-US" sz="20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0FD30C-CC99-40BB-AF15-DDC62313E449}"/>
              </a:ext>
            </a:extLst>
          </p:cNvPr>
          <p:cNvCxnSpPr>
            <a:cxnSpLocks/>
          </p:cNvCxnSpPr>
          <p:nvPr/>
        </p:nvCxnSpPr>
        <p:spPr>
          <a:xfrm>
            <a:off x="529020" y="3810000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216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002BC-7E21-42EB-9D63-FF46EDF2607F}"/>
              </a:ext>
            </a:extLst>
          </p:cNvPr>
          <p:cNvSpPr txBox="1"/>
          <p:nvPr/>
        </p:nvSpPr>
        <p:spPr>
          <a:xfrm>
            <a:off x="674412" y="706383"/>
            <a:ext cx="8196317" cy="57708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Practice - </a:t>
            </a:r>
            <a:r>
              <a:rPr lang="fr-FR" sz="2400" b="1" dirty="0">
                <a:solidFill>
                  <a:srgbClr val="000000"/>
                </a:solidFill>
              </a:rPr>
              <a:t>Complete</a:t>
            </a:r>
            <a:r>
              <a:rPr lang="fr-FR" sz="2400" dirty="0">
                <a:solidFill>
                  <a:srgbClr val="000000"/>
                </a:solidFill>
              </a:rPr>
              <a:t> # 1 (a &amp; b) and 2 (b &amp; c) on page 14.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Record</a:t>
            </a:r>
            <a:r>
              <a:rPr lang="en-US" sz="2400" dirty="0">
                <a:solidFill>
                  <a:srgbClr val="000000"/>
                </a:solidFill>
              </a:rPr>
              <a:t> your answers in your scribbler and be sure to clearly indicate the page number and questions.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Pratiquer - </a:t>
            </a:r>
            <a:r>
              <a:rPr lang="fr-FR" sz="2400" b="1" dirty="0">
                <a:solidFill>
                  <a:srgbClr val="000000"/>
                </a:solidFill>
              </a:rPr>
              <a:t>Compléter</a:t>
            </a:r>
            <a:r>
              <a:rPr lang="fr-FR" sz="2400" dirty="0">
                <a:solidFill>
                  <a:srgbClr val="000000"/>
                </a:solidFill>
              </a:rPr>
              <a:t> # 1 (a &amp; b) et 2 (b &amp; c) à la page 14.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Écris</a:t>
            </a:r>
            <a:r>
              <a:rPr lang="fr-FR" sz="2400" dirty="0">
                <a:solidFill>
                  <a:srgbClr val="000000"/>
                </a:solidFill>
              </a:rPr>
              <a:t> les réponses dans ton cahier et fais certain que tu indique clairement la page et le numéro de la question.</a:t>
            </a:r>
          </a:p>
          <a:p>
            <a:endParaRPr lang="fr-FR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0D4DAB-ED93-4E0F-A48A-33E329419563}"/>
              </a:ext>
            </a:extLst>
          </p:cNvPr>
          <p:cNvCxnSpPr>
            <a:cxnSpLocks/>
          </p:cNvCxnSpPr>
          <p:nvPr/>
        </p:nvCxnSpPr>
        <p:spPr>
          <a:xfrm>
            <a:off x="529020" y="3589283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433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7537121-5BE2-4619-AAC7-AC412F4E7CD0}"/>
              </a:ext>
            </a:extLst>
          </p:cNvPr>
          <p:cNvSpPr txBox="1"/>
          <p:nvPr/>
        </p:nvSpPr>
        <p:spPr>
          <a:xfrm>
            <a:off x="2512291" y="2437071"/>
            <a:ext cx="57357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dirty="0"/>
              <a:t>Journal Question PR1 #3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298432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C3320A-58B0-4CF2-9871-00D68AAE54CD}"/>
              </a:ext>
            </a:extLst>
          </p:cNvPr>
          <p:cNvSpPr txBox="1"/>
          <p:nvPr/>
        </p:nvSpPr>
        <p:spPr>
          <a:xfrm>
            <a:off x="605219" y="5492176"/>
            <a:ext cx="8691618" cy="147732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/>
              <a:t>Lis</a:t>
            </a:r>
            <a:r>
              <a:rPr lang="en-US" dirty="0"/>
              <a:t> le haut de la page 6. </a:t>
            </a:r>
            <a:r>
              <a:rPr lang="en-US" b="1" dirty="0" err="1"/>
              <a:t>Copie</a:t>
            </a:r>
            <a:r>
              <a:rPr lang="en-US" dirty="0"/>
              <a:t> la d</a:t>
            </a:r>
            <a:r>
              <a:rPr lang="fr-CA" dirty="0" err="1"/>
              <a:t>éfinition</a:t>
            </a:r>
            <a:r>
              <a:rPr lang="fr-CA" dirty="0"/>
              <a:t> ci-dessous et la table de valeur ci-dessus dans ton cahier. </a:t>
            </a:r>
            <a:r>
              <a:rPr lang="fr-CA" b="1" dirty="0"/>
              <a:t>Complète</a:t>
            </a:r>
            <a:r>
              <a:rPr lang="fr-CA" dirty="0"/>
              <a:t> la table de valeurs en remplissant les nombres de sortie. </a:t>
            </a:r>
            <a:endParaRPr lang="en-US" dirty="0"/>
          </a:p>
          <a:p>
            <a:endParaRPr lang="en-US" dirty="0"/>
          </a:p>
          <a:p>
            <a:r>
              <a:rPr lang="fr-FR" u="sng" dirty="0"/>
              <a:t>U</a:t>
            </a:r>
            <a:r>
              <a:rPr lang="fr-FR" u="sng" dirty="0">
                <a:solidFill>
                  <a:srgbClr val="000000"/>
                </a:solidFill>
              </a:rPr>
              <a:t>ne machine d`entrée-sortie</a:t>
            </a:r>
            <a:r>
              <a:rPr lang="fr-FR" dirty="0">
                <a:solidFill>
                  <a:srgbClr val="000000"/>
                </a:solidFill>
              </a:rPr>
              <a:t>: une machine qui effectue des opérations sur un nombre (l`entrée) pour produire un autre nombre (la sortie).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6192E3-53FE-4152-9609-37D057E19659}"/>
              </a:ext>
            </a:extLst>
          </p:cNvPr>
          <p:cNvSpPr txBox="1"/>
          <p:nvPr/>
        </p:nvSpPr>
        <p:spPr>
          <a:xfrm>
            <a:off x="368299" y="270893"/>
            <a:ext cx="8922845" cy="180049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</a:rPr>
              <a:t>Read</a:t>
            </a:r>
            <a:r>
              <a:rPr lang="en-US" dirty="0">
                <a:solidFill>
                  <a:srgbClr val="000000"/>
                </a:solidFill>
              </a:rPr>
              <a:t> the top of page 6. </a:t>
            </a:r>
            <a:r>
              <a:rPr lang="en-US" b="1" dirty="0">
                <a:solidFill>
                  <a:srgbClr val="000000"/>
                </a:solidFill>
              </a:rPr>
              <a:t>Copy</a:t>
            </a:r>
            <a:r>
              <a:rPr lang="en-US" dirty="0">
                <a:solidFill>
                  <a:srgbClr val="000000"/>
                </a:solidFill>
              </a:rPr>
              <a:t> the definition and input/output table below into your scribbler. </a:t>
            </a:r>
            <a:r>
              <a:rPr lang="en-US" b="1" dirty="0">
                <a:solidFill>
                  <a:srgbClr val="000000"/>
                </a:solidFill>
              </a:rPr>
              <a:t>Complete</a:t>
            </a:r>
            <a:r>
              <a:rPr lang="en-US" dirty="0">
                <a:solidFill>
                  <a:srgbClr val="000000"/>
                </a:solidFill>
              </a:rPr>
              <a:t> the table by filing in the output numbers.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u="sng" dirty="0">
                <a:solidFill>
                  <a:srgbClr val="000000"/>
                </a:solidFill>
              </a:rPr>
              <a:t>Input/Output machine</a:t>
            </a:r>
            <a:r>
              <a:rPr lang="en-US" dirty="0">
                <a:solidFill>
                  <a:srgbClr val="000000"/>
                </a:solidFill>
              </a:rPr>
              <a:t>: Performs operations on a number (the input) to produce another number (the output).</a:t>
            </a:r>
          </a:p>
          <a:p>
            <a:endParaRPr lang="en-US" sz="2100" dirty="0">
              <a:solidFill>
                <a:srgbClr val="000000"/>
              </a:solidFill>
              <a:latin typeface="Arial - 36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883717-2F17-4F08-B055-A801133A3CAC}"/>
              </a:ext>
            </a:extLst>
          </p:cNvPr>
          <p:cNvGrpSpPr/>
          <p:nvPr/>
        </p:nvGrpSpPr>
        <p:grpSpPr>
          <a:xfrm>
            <a:off x="975805" y="2253186"/>
            <a:ext cx="3883591" cy="1321082"/>
            <a:chOff x="585426" y="1527221"/>
            <a:chExt cx="4507054" cy="19203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2A4132F9-AB54-4E06-AEE8-1F4914FC3421}"/>
                </a:ext>
              </a:extLst>
            </p:cNvPr>
            <p:cNvSpPr/>
            <p:nvPr/>
          </p:nvSpPr>
          <p:spPr>
            <a:xfrm>
              <a:off x="1820484" y="1527221"/>
              <a:ext cx="1920388" cy="1920389"/>
            </a:xfrm>
            <a:custGeom>
              <a:avLst/>
              <a:gdLst/>
              <a:ahLst/>
              <a:cxnLst/>
              <a:rect l="0" t="0" r="0" b="0"/>
              <a:pathLst>
                <a:path w="1920388" h="1920389">
                  <a:moveTo>
                    <a:pt x="0" y="0"/>
                  </a:moveTo>
                  <a:lnTo>
                    <a:pt x="1920387" y="0"/>
                  </a:lnTo>
                  <a:lnTo>
                    <a:pt x="1920387" y="1920388"/>
                  </a:lnTo>
                  <a:lnTo>
                    <a:pt x="0" y="1920388"/>
                  </a:lnTo>
                  <a:close/>
                </a:path>
              </a:pathLst>
            </a:custGeom>
            <a:solidFill>
              <a:schemeClr val="accent1">
                <a:alpha val="1000"/>
              </a:schemeClr>
            </a:solidFill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0036CD-8724-4C5A-BFF4-34959A547EF1}"/>
                </a:ext>
              </a:extLst>
            </p:cNvPr>
            <p:cNvCxnSpPr/>
            <p:nvPr/>
          </p:nvCxnSpPr>
          <p:spPr>
            <a:xfrm>
              <a:off x="889762" y="2499360"/>
              <a:ext cx="79883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E1C244AF-1CA2-46A5-B847-3600EE161E73}"/>
                </a:ext>
              </a:extLst>
            </p:cNvPr>
            <p:cNvCxnSpPr/>
            <p:nvPr/>
          </p:nvCxnSpPr>
          <p:spPr>
            <a:xfrm>
              <a:off x="3871595" y="2422652"/>
              <a:ext cx="837057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miter lim="800000"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D9787C-E79E-4DEF-BE8D-F7BC148F1FAB}"/>
                </a:ext>
              </a:extLst>
            </p:cNvPr>
            <p:cNvSpPr txBox="1"/>
            <p:nvPr/>
          </p:nvSpPr>
          <p:spPr>
            <a:xfrm>
              <a:off x="585426" y="2582241"/>
              <a:ext cx="1423367" cy="5816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entrée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AEB5DB-B6ED-4C9A-8A10-F883ACAF1E50}"/>
                </a:ext>
              </a:extLst>
            </p:cNvPr>
            <p:cNvSpPr txBox="1"/>
            <p:nvPr/>
          </p:nvSpPr>
          <p:spPr>
            <a:xfrm>
              <a:off x="3847483" y="2487414"/>
              <a:ext cx="1244997" cy="581619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sortie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E10FDC-478A-4B3E-A565-E2B80957114A}"/>
                </a:ext>
              </a:extLst>
            </p:cNvPr>
            <p:cNvSpPr txBox="1"/>
            <p:nvPr/>
          </p:nvSpPr>
          <p:spPr>
            <a:xfrm>
              <a:off x="2197100" y="1879600"/>
              <a:ext cx="1176769" cy="661720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r>
                <a:rPr lang="en-US" sz="3700">
                  <a:solidFill>
                    <a:srgbClr val="000000"/>
                  </a:solidFill>
                  <a:latin typeface="Arial - 61"/>
                </a:rPr>
                <a:t>x 5</a:t>
              </a:r>
            </a:p>
          </p:txBody>
        </p:sp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037E31DF-49C8-4363-9B68-7673EB9E76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118689"/>
              </p:ext>
            </p:extLst>
          </p:nvPr>
        </p:nvGraphicFramePr>
        <p:xfrm>
          <a:off x="6043448" y="1551464"/>
          <a:ext cx="1894817" cy="3620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18">
                  <a:extLst>
                    <a:ext uri="{9D8B030D-6E8A-4147-A177-3AD203B41FA5}">
                      <a16:colId xmlns:a16="http://schemas.microsoft.com/office/drawing/2014/main" val="1781905012"/>
                    </a:ext>
                  </a:extLst>
                </a:gridCol>
                <a:gridCol w="954699">
                  <a:extLst>
                    <a:ext uri="{9D8B030D-6E8A-4147-A177-3AD203B41FA5}">
                      <a16:colId xmlns:a16="http://schemas.microsoft.com/office/drawing/2014/main" val="2999969666"/>
                    </a:ext>
                  </a:extLst>
                </a:gridCol>
              </a:tblGrid>
              <a:tr h="291804"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Output/ 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507518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 dirty="0">
                          <a:solidFill>
                            <a:srgbClr val="000000"/>
                          </a:solidFill>
                          <a:latin typeface="Arial - 2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259440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2741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475041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937229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6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583586"/>
                  </a:ext>
                </a:extLst>
              </a:tr>
              <a:tr h="341690">
                <a:tc>
                  <a:txBody>
                    <a:bodyPr/>
                    <a:lstStyle/>
                    <a:p>
                      <a:r>
                        <a:rPr lang="en-US" sz="2659" b="0" i="0" u="none" baseline="0">
                          <a:solidFill>
                            <a:srgbClr val="000000"/>
                          </a:solidFill>
                          <a:latin typeface="Arial - 26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00940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7974A4E-D953-4908-9ED7-F04E6ABBF4FE}"/>
              </a:ext>
            </a:extLst>
          </p:cNvPr>
          <p:cNvSpPr txBox="1"/>
          <p:nvPr/>
        </p:nvSpPr>
        <p:spPr>
          <a:xfrm>
            <a:off x="975805" y="2431407"/>
            <a:ext cx="51448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input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B38E2B-EEE1-4A12-B8A6-A71CDEC1A981}"/>
              </a:ext>
            </a:extLst>
          </p:cNvPr>
          <p:cNvSpPr txBox="1"/>
          <p:nvPr/>
        </p:nvSpPr>
        <p:spPr>
          <a:xfrm>
            <a:off x="3786620" y="2400629"/>
            <a:ext cx="1072776" cy="40011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output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F5D836-2338-4E77-8BE9-7CEEB72657E1}"/>
              </a:ext>
            </a:extLst>
          </p:cNvPr>
          <p:cNvCxnSpPr>
            <a:cxnSpLocks/>
          </p:cNvCxnSpPr>
          <p:nvPr/>
        </p:nvCxnSpPr>
        <p:spPr>
          <a:xfrm>
            <a:off x="693682" y="4839778"/>
            <a:ext cx="481373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153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1F215E-43DA-4491-9192-E6497365836B}"/>
              </a:ext>
            </a:extLst>
          </p:cNvPr>
          <p:cNvSpPr txBox="1"/>
          <p:nvPr/>
        </p:nvSpPr>
        <p:spPr>
          <a:xfrm>
            <a:off x="427859" y="909130"/>
            <a:ext cx="9115534" cy="258532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R</a:t>
            </a:r>
            <a:r>
              <a:rPr lang="en-US" b="1" dirty="0" err="1">
                <a:solidFill>
                  <a:srgbClr val="000000"/>
                </a:solidFill>
              </a:rPr>
              <a:t>ead</a:t>
            </a:r>
            <a:r>
              <a:rPr lang="en-US" b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page 7, </a:t>
            </a:r>
            <a:r>
              <a:rPr lang="en-US" b="1" dirty="0">
                <a:solidFill>
                  <a:srgbClr val="000000"/>
                </a:solidFill>
              </a:rPr>
              <a:t>Connect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b="1" dirty="0">
                <a:solidFill>
                  <a:srgbClr val="000000"/>
                </a:solidFill>
              </a:rPr>
              <a:t> Copy </a:t>
            </a:r>
            <a:r>
              <a:rPr lang="en-US" u="sng" dirty="0">
                <a:solidFill>
                  <a:srgbClr val="000000"/>
                </a:solidFill>
              </a:rPr>
              <a:t>one</a:t>
            </a:r>
            <a:r>
              <a:rPr lang="en-US" dirty="0">
                <a:solidFill>
                  <a:srgbClr val="000000"/>
                </a:solidFill>
              </a:rPr>
              <a:t> of the examples in your scribbler. You must draw the input/output machine and the table of values then write the three rules below for the example. </a:t>
            </a:r>
          </a:p>
          <a:p>
            <a:endParaRPr lang="en-US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The pattern rule that relates the input to the output is: 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The pattern rule for the input is: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en-US" b="1" dirty="0">
                <a:solidFill>
                  <a:srgbClr val="000000"/>
                </a:solidFill>
              </a:rPr>
              <a:t>The pattern rule for the output is: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1E6D6C-D8AF-4BE2-A900-964278B9D8FE}"/>
              </a:ext>
            </a:extLst>
          </p:cNvPr>
          <p:cNvSpPr txBox="1"/>
          <p:nvPr/>
        </p:nvSpPr>
        <p:spPr>
          <a:xfrm>
            <a:off x="419100" y="3810000"/>
            <a:ext cx="9740900" cy="318548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Lis </a:t>
            </a:r>
            <a:r>
              <a:rPr lang="fr-FR" dirty="0">
                <a:solidFill>
                  <a:srgbClr val="000000"/>
                </a:solidFill>
              </a:rPr>
              <a:t>la page 7, </a:t>
            </a:r>
            <a:r>
              <a:rPr lang="fr-FR" b="1" dirty="0">
                <a:solidFill>
                  <a:srgbClr val="000000"/>
                </a:solidFill>
              </a:rPr>
              <a:t>Découvre. Copie </a:t>
            </a:r>
            <a:r>
              <a:rPr lang="fr-FR" u="sng" dirty="0">
                <a:solidFill>
                  <a:srgbClr val="000000"/>
                </a:solidFill>
              </a:rPr>
              <a:t>un</a:t>
            </a:r>
            <a:r>
              <a:rPr lang="fr-FR" dirty="0">
                <a:solidFill>
                  <a:srgbClr val="000000"/>
                </a:solidFill>
              </a:rPr>
              <a:t> des exemples dans ton cahier. Il faut dessiner la </a:t>
            </a:r>
          </a:p>
          <a:p>
            <a:r>
              <a:rPr lang="fr-FR" dirty="0">
                <a:solidFill>
                  <a:srgbClr val="000000"/>
                </a:solidFill>
              </a:rPr>
              <a:t>machine d’entrée-sortie et la table de valeur ensuite copier les trois règles ci-dessous </a:t>
            </a:r>
          </a:p>
          <a:p>
            <a:r>
              <a:rPr lang="fr-FR" dirty="0">
                <a:solidFill>
                  <a:srgbClr val="000000"/>
                </a:solidFill>
              </a:rPr>
              <a:t>pour l’exemple.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La </a:t>
            </a:r>
            <a:r>
              <a:rPr lang="fr-FR" b="1" dirty="0" err="1">
                <a:solidFill>
                  <a:srgbClr val="000000"/>
                </a:solidFill>
              </a:rPr>
              <a:t>régle</a:t>
            </a:r>
            <a:r>
              <a:rPr lang="fr-FR" b="1" dirty="0">
                <a:solidFill>
                  <a:srgbClr val="000000"/>
                </a:solidFill>
              </a:rPr>
              <a:t> qui unit les nombres d`entrée et de sortie est:</a:t>
            </a:r>
            <a:r>
              <a:rPr lang="fr-FR" dirty="0">
                <a:solidFill>
                  <a:srgbClr val="000000"/>
                </a:solidFill>
              </a:rPr>
              <a:t> </a:t>
            </a:r>
            <a:endParaRPr lang="fr-FR" b="1" dirty="0">
              <a:solidFill>
                <a:srgbClr val="000000"/>
              </a:solidFill>
            </a:endParaRPr>
          </a:p>
          <a:p>
            <a:endParaRPr lang="fr-FR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La règle de la régularité des nombres d`entrée est: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r>
              <a:rPr lang="fr-FR" b="1" dirty="0">
                <a:solidFill>
                  <a:srgbClr val="000000"/>
                </a:solidFill>
              </a:rPr>
              <a:t>La règle de la régularité des nombres de sortie est:</a:t>
            </a:r>
          </a:p>
          <a:p>
            <a:endParaRPr lang="en-US" b="1" dirty="0">
              <a:solidFill>
                <a:srgbClr val="000000"/>
              </a:solidFill>
            </a:endParaRPr>
          </a:p>
          <a:p>
            <a:endParaRPr lang="en-US" sz="2100" dirty="0">
              <a:solidFill>
                <a:srgbClr val="000000"/>
              </a:solidFill>
              <a:latin typeface="Arial - 36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35B8B47-DB4B-4DFE-8668-FCE294B34ECA}"/>
              </a:ext>
            </a:extLst>
          </p:cNvPr>
          <p:cNvCxnSpPr>
            <a:cxnSpLocks/>
          </p:cNvCxnSpPr>
          <p:nvPr/>
        </p:nvCxnSpPr>
        <p:spPr>
          <a:xfrm>
            <a:off x="441434" y="3473433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965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815180-C43E-44BD-AC42-E7F98A38F658}"/>
              </a:ext>
            </a:extLst>
          </p:cNvPr>
          <p:cNvSpPr txBox="1"/>
          <p:nvPr/>
        </p:nvSpPr>
        <p:spPr>
          <a:xfrm>
            <a:off x="797515" y="251335"/>
            <a:ext cx="7232387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en-US" b="1" dirty="0" err="1">
                <a:solidFill>
                  <a:srgbClr val="000000"/>
                </a:solidFill>
              </a:rPr>
              <a:t>omplete</a:t>
            </a:r>
            <a:r>
              <a:rPr lang="en-US" dirty="0">
                <a:solidFill>
                  <a:srgbClr val="000000"/>
                </a:solidFill>
              </a:rPr>
              <a:t> the following two tables of values in your scribbler. </a:t>
            </a:r>
            <a:r>
              <a:rPr lang="en-US" b="1" dirty="0">
                <a:solidFill>
                  <a:srgbClr val="000000"/>
                </a:solidFill>
              </a:rPr>
              <a:t>Write</a:t>
            </a:r>
            <a:r>
              <a:rPr lang="en-US" dirty="0">
                <a:solidFill>
                  <a:srgbClr val="000000"/>
                </a:solidFill>
              </a:rPr>
              <a:t> the three pattern rules for each.  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D438BDFD-DBCC-48B9-B809-98586AA32354}"/>
              </a:ext>
            </a:extLst>
          </p:cNvPr>
          <p:cNvSpPr/>
          <p:nvPr/>
        </p:nvSpPr>
        <p:spPr>
          <a:xfrm>
            <a:off x="1639192" y="1154976"/>
            <a:ext cx="1142709" cy="1142709"/>
          </a:xfrm>
          <a:custGeom>
            <a:avLst/>
            <a:gdLst/>
            <a:ahLst/>
            <a:cxnLst/>
            <a:rect l="0" t="0" r="0" b="0"/>
            <a:pathLst>
              <a:path w="1142709" h="1142709">
                <a:moveTo>
                  <a:pt x="0" y="0"/>
                </a:moveTo>
                <a:lnTo>
                  <a:pt x="1142708" y="0"/>
                </a:lnTo>
                <a:lnTo>
                  <a:pt x="1142708" y="1142708"/>
                </a:lnTo>
                <a:lnTo>
                  <a:pt x="0" y="1142708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F77D4DFF-CC37-4900-A438-8921328084BA}"/>
              </a:ext>
            </a:extLst>
          </p:cNvPr>
          <p:cNvSpPr/>
          <p:nvPr/>
        </p:nvSpPr>
        <p:spPr>
          <a:xfrm>
            <a:off x="5524060" y="1136582"/>
            <a:ext cx="1002786" cy="1002786"/>
          </a:xfrm>
          <a:custGeom>
            <a:avLst/>
            <a:gdLst/>
            <a:ahLst/>
            <a:cxnLst/>
            <a:rect l="0" t="0" r="0" b="0"/>
            <a:pathLst>
              <a:path w="1002786" h="1002786">
                <a:moveTo>
                  <a:pt x="0" y="0"/>
                </a:moveTo>
                <a:lnTo>
                  <a:pt x="1002785" y="0"/>
                </a:lnTo>
                <a:lnTo>
                  <a:pt x="1002785" y="1002785"/>
                </a:lnTo>
                <a:lnTo>
                  <a:pt x="0" y="1002785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9EF49BAF-91A6-49A2-AD2D-A00F7587ED86}"/>
              </a:ext>
            </a:extLst>
          </p:cNvPr>
          <p:cNvSpPr/>
          <p:nvPr/>
        </p:nvSpPr>
        <p:spPr>
          <a:xfrm>
            <a:off x="6966320" y="1154976"/>
            <a:ext cx="979466" cy="979465"/>
          </a:xfrm>
          <a:custGeom>
            <a:avLst/>
            <a:gdLst/>
            <a:ahLst/>
            <a:cxnLst/>
            <a:rect l="0" t="0" r="0" b="0"/>
            <a:pathLst>
              <a:path w="979466" h="979465">
                <a:moveTo>
                  <a:pt x="0" y="0"/>
                </a:moveTo>
                <a:lnTo>
                  <a:pt x="979465" y="0"/>
                </a:lnTo>
                <a:lnTo>
                  <a:pt x="979465" y="979464"/>
                </a:lnTo>
                <a:lnTo>
                  <a:pt x="0" y="979464"/>
                </a:lnTo>
                <a:close/>
              </a:path>
            </a:pathLst>
          </a:custGeom>
          <a:solidFill>
            <a:schemeClr val="accent1">
              <a:alpha val="1000"/>
            </a:schemeClr>
          </a:solidFill>
          <a:ln w="38100" cap="flat" cmpd="sng" algn="ctr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8924C4D-3190-44CB-AD4C-535FBECD9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881677"/>
              </p:ext>
            </p:extLst>
          </p:nvPr>
        </p:nvGraphicFramePr>
        <p:xfrm>
          <a:off x="1132301" y="2775506"/>
          <a:ext cx="2163826" cy="2791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329">
                  <a:extLst>
                    <a:ext uri="{9D8B030D-6E8A-4147-A177-3AD203B41FA5}">
                      <a16:colId xmlns:a16="http://schemas.microsoft.com/office/drawing/2014/main" val="4121685419"/>
                    </a:ext>
                  </a:extLst>
                </a:gridCol>
                <a:gridCol w="1055497">
                  <a:extLst>
                    <a:ext uri="{9D8B030D-6E8A-4147-A177-3AD203B41FA5}">
                      <a16:colId xmlns:a16="http://schemas.microsoft.com/office/drawing/2014/main" val="1422244089"/>
                    </a:ext>
                  </a:extLst>
                </a:gridCol>
              </a:tblGrid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 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064338"/>
                  </a:ext>
                </a:extLst>
              </a:tr>
              <a:tr h="544322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10</a:t>
                      </a:r>
                    </a:p>
                    <a:p>
                      <a:endParaRPr lang="en-US" sz="1600" b="0" i="0" u="none" baseline="0">
                        <a:solidFill>
                          <a:srgbClr val="000000"/>
                        </a:solidFill>
                        <a:latin typeface="Arial - 16"/>
                      </a:endParaRP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441038"/>
                  </a:ext>
                </a:extLst>
              </a:tr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9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762372"/>
                  </a:ext>
                </a:extLst>
              </a:tr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8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1428838"/>
                  </a:ext>
                </a:extLst>
              </a:tr>
              <a:tr h="544449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7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78809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9DCC62B-6446-4EEF-9986-A4C772E3B97B}"/>
              </a:ext>
            </a:extLst>
          </p:cNvPr>
          <p:cNvSpPr txBox="1"/>
          <p:nvPr/>
        </p:nvSpPr>
        <p:spPr>
          <a:xfrm>
            <a:off x="1805401" y="1429306"/>
            <a:ext cx="849529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0DCB508-9ECB-4463-8F61-CD307611BAE3}"/>
              </a:ext>
            </a:extLst>
          </p:cNvPr>
          <p:cNvCxnSpPr/>
          <p:nvPr/>
        </p:nvCxnSpPr>
        <p:spPr>
          <a:xfrm>
            <a:off x="854552" y="1800781"/>
            <a:ext cx="5571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40C26E1-0848-4294-8C73-8BF4AC92F969}"/>
              </a:ext>
            </a:extLst>
          </p:cNvPr>
          <p:cNvCxnSpPr/>
          <p:nvPr/>
        </p:nvCxnSpPr>
        <p:spPr>
          <a:xfrm>
            <a:off x="2912460" y="1806115"/>
            <a:ext cx="58204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B9BBA2E-943E-4BFD-B13A-02F81BDE2C61}"/>
              </a:ext>
            </a:extLst>
          </p:cNvPr>
          <p:cNvSpPr txBox="1"/>
          <p:nvPr/>
        </p:nvSpPr>
        <p:spPr>
          <a:xfrm>
            <a:off x="797516" y="1895032"/>
            <a:ext cx="725686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Entrée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F51145-36E4-48CD-98AB-1213BDCA4A7F}"/>
              </a:ext>
            </a:extLst>
          </p:cNvPr>
          <p:cNvSpPr txBox="1"/>
          <p:nvPr/>
        </p:nvSpPr>
        <p:spPr>
          <a:xfrm>
            <a:off x="2901683" y="1887783"/>
            <a:ext cx="65782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Sortie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74E1FD1-3313-4DB5-BE41-57240428686F}"/>
              </a:ext>
            </a:extLst>
          </p:cNvPr>
          <p:cNvCxnSpPr/>
          <p:nvPr/>
        </p:nvCxnSpPr>
        <p:spPr>
          <a:xfrm>
            <a:off x="4684581" y="1800781"/>
            <a:ext cx="55714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F10014E-A5FA-47D4-B866-0F533A7A1C23}"/>
              </a:ext>
            </a:extLst>
          </p:cNvPr>
          <p:cNvSpPr txBox="1"/>
          <p:nvPr/>
        </p:nvSpPr>
        <p:spPr>
          <a:xfrm>
            <a:off x="4684581" y="1827817"/>
            <a:ext cx="725686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Entrée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2AF9C50-3338-4737-A368-817809919ACB}"/>
              </a:ext>
            </a:extLst>
          </p:cNvPr>
          <p:cNvCxnSpPr/>
          <p:nvPr/>
        </p:nvCxnSpPr>
        <p:spPr>
          <a:xfrm>
            <a:off x="8113344" y="1712813"/>
            <a:ext cx="582041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CB3EE00-7BBD-4593-A2B8-E22D8FE0A118}"/>
              </a:ext>
            </a:extLst>
          </p:cNvPr>
          <p:cNvSpPr txBox="1"/>
          <p:nvPr/>
        </p:nvSpPr>
        <p:spPr>
          <a:xfrm>
            <a:off x="8113344" y="1794351"/>
            <a:ext cx="65782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</a:rPr>
              <a:t>Sortie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2B0CAF5-3496-4C4B-AEC6-24DD7682CD52}"/>
              </a:ext>
            </a:extLst>
          </p:cNvPr>
          <p:cNvCxnSpPr/>
          <p:nvPr/>
        </p:nvCxnSpPr>
        <p:spPr>
          <a:xfrm>
            <a:off x="6640639" y="1808787"/>
            <a:ext cx="240919" cy="0"/>
          </a:xfrm>
          <a:prstGeom prst="line">
            <a:avLst/>
          </a:prstGeom>
          <a:ln w="38100" cap="flat" cmpd="sng" algn="ctr">
            <a:solidFill>
              <a:srgbClr val="000000"/>
            </a:solidFill>
            <a:prstDash val="solid"/>
            <a:miter lim="800000"/>
            <a:headEnd type="none" w="med" len="sm"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AE118AC-4C0C-4AFB-B97B-583CB08B3F38}"/>
              </a:ext>
            </a:extLst>
          </p:cNvPr>
          <p:cNvSpPr txBox="1"/>
          <p:nvPr/>
        </p:nvSpPr>
        <p:spPr>
          <a:xfrm>
            <a:off x="5717643" y="1418204"/>
            <a:ext cx="933471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x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65EFB-D3DE-4157-871E-70C1BA3123E4}"/>
              </a:ext>
            </a:extLst>
          </p:cNvPr>
          <p:cNvSpPr txBox="1"/>
          <p:nvPr/>
        </p:nvSpPr>
        <p:spPr>
          <a:xfrm>
            <a:off x="7090588" y="1399448"/>
            <a:ext cx="767570" cy="4770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- 1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9E41CEA9-E398-4799-A61C-D5F2FA9DF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296499"/>
              </p:ext>
            </p:extLst>
          </p:nvPr>
        </p:nvGraphicFramePr>
        <p:xfrm>
          <a:off x="5796216" y="2529513"/>
          <a:ext cx="2072767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8545">
                  <a:extLst>
                    <a:ext uri="{9D8B030D-6E8A-4147-A177-3AD203B41FA5}">
                      <a16:colId xmlns:a16="http://schemas.microsoft.com/office/drawing/2014/main" val="496106715"/>
                    </a:ext>
                  </a:extLst>
                </a:gridCol>
                <a:gridCol w="1014222">
                  <a:extLst>
                    <a:ext uri="{9D8B030D-6E8A-4147-A177-3AD203B41FA5}">
                      <a16:colId xmlns:a16="http://schemas.microsoft.com/office/drawing/2014/main" val="2799689298"/>
                    </a:ext>
                  </a:extLst>
                </a:gridCol>
              </a:tblGrid>
              <a:tr h="476885"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Input/ Entrée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i="0" u="none" baseline="0" dirty="0">
                          <a:solidFill>
                            <a:srgbClr val="000000"/>
                          </a:solidFill>
                          <a:latin typeface="Arial - 16"/>
                        </a:rPr>
                        <a:t>Output/ Sortie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64531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05702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40658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01479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24678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r>
                        <a:rPr lang="en-US" sz="1600" b="0" i="0" u="none" baseline="0">
                          <a:solidFill>
                            <a:srgbClr val="000000"/>
                          </a:solidFill>
                          <a:latin typeface="Arial - 16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1431231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5DF0F178-7968-459F-B921-D08158BCF184}"/>
              </a:ext>
            </a:extLst>
          </p:cNvPr>
          <p:cNvSpPr txBox="1"/>
          <p:nvPr/>
        </p:nvSpPr>
        <p:spPr>
          <a:xfrm>
            <a:off x="797516" y="1387263"/>
            <a:ext cx="5081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Input                                                        Output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0B80A5-1CE9-4CE7-9045-9E275A0938C4}"/>
              </a:ext>
            </a:extLst>
          </p:cNvPr>
          <p:cNvSpPr txBox="1"/>
          <p:nvPr/>
        </p:nvSpPr>
        <p:spPr>
          <a:xfrm>
            <a:off x="4667064" y="1405709"/>
            <a:ext cx="5081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0000"/>
                </a:solidFill>
              </a:rPr>
              <a:t>Input                                                                                                  Output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9449AA-784F-47F2-AD32-D2EC32DFBBF7}"/>
              </a:ext>
            </a:extLst>
          </p:cNvPr>
          <p:cNvSpPr txBox="1"/>
          <p:nvPr/>
        </p:nvSpPr>
        <p:spPr>
          <a:xfrm>
            <a:off x="755251" y="6339010"/>
            <a:ext cx="877763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>
                <a:solidFill>
                  <a:srgbClr val="000000"/>
                </a:solidFill>
              </a:rPr>
              <a:t>C</a:t>
            </a:r>
            <a:r>
              <a:rPr lang="en-US" b="1" dirty="0" err="1">
                <a:solidFill>
                  <a:srgbClr val="000000"/>
                </a:solidFill>
              </a:rPr>
              <a:t>omplète</a:t>
            </a:r>
            <a:r>
              <a:rPr lang="en-US" dirty="0">
                <a:solidFill>
                  <a:srgbClr val="000000"/>
                </a:solidFill>
              </a:rPr>
              <a:t> les deux tables de </a:t>
            </a:r>
            <a:r>
              <a:rPr lang="en-US" dirty="0" err="1">
                <a:solidFill>
                  <a:srgbClr val="000000"/>
                </a:solidFill>
              </a:rPr>
              <a:t>valeurs</a:t>
            </a:r>
            <a:r>
              <a:rPr lang="en-US" dirty="0">
                <a:solidFill>
                  <a:srgbClr val="000000"/>
                </a:solidFill>
              </a:rPr>
              <a:t> ci-dessous dans ton cahier. </a:t>
            </a:r>
            <a:r>
              <a:rPr lang="en-US" b="1" dirty="0" err="1">
                <a:solidFill>
                  <a:srgbClr val="000000"/>
                </a:solidFill>
              </a:rPr>
              <a:t>Écris</a:t>
            </a:r>
            <a:r>
              <a:rPr lang="en-US" dirty="0">
                <a:solidFill>
                  <a:srgbClr val="000000"/>
                </a:solidFill>
              </a:rPr>
              <a:t> les trois </a:t>
            </a:r>
            <a:r>
              <a:rPr lang="en-US" dirty="0" err="1">
                <a:solidFill>
                  <a:srgbClr val="000000"/>
                </a:solidFill>
              </a:rPr>
              <a:t>règles</a:t>
            </a:r>
            <a:r>
              <a:rPr lang="en-US" dirty="0">
                <a:solidFill>
                  <a:srgbClr val="000000"/>
                </a:solidFill>
              </a:rPr>
              <a:t> de </a:t>
            </a:r>
          </a:p>
          <a:p>
            <a:r>
              <a:rPr lang="en-US" dirty="0" err="1">
                <a:solidFill>
                  <a:srgbClr val="000000"/>
                </a:solidFill>
              </a:rPr>
              <a:t>régularités</a:t>
            </a:r>
            <a:r>
              <a:rPr lang="en-US" dirty="0">
                <a:solidFill>
                  <a:srgbClr val="000000"/>
                </a:solidFill>
              </a:rPr>
              <a:t> pour </a:t>
            </a:r>
            <a:r>
              <a:rPr lang="en-US" dirty="0" err="1">
                <a:solidFill>
                  <a:srgbClr val="000000"/>
                </a:solidFill>
              </a:rPr>
              <a:t>chaque</a:t>
            </a:r>
            <a:r>
              <a:rPr lang="en-US" dirty="0">
                <a:solidFill>
                  <a:srgbClr val="000000"/>
                </a:solidFill>
              </a:rPr>
              <a:t>. 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814ED2F-CC93-472B-8542-C1CD44028389}"/>
              </a:ext>
            </a:extLst>
          </p:cNvPr>
          <p:cNvCxnSpPr>
            <a:cxnSpLocks/>
          </p:cNvCxnSpPr>
          <p:nvPr/>
        </p:nvCxnSpPr>
        <p:spPr>
          <a:xfrm>
            <a:off x="529020" y="6048467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696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91AEB-743E-4D1E-9A55-D8CAF27889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0000" y="3328119"/>
            <a:ext cx="7620000" cy="2652889"/>
          </a:xfrm>
        </p:spPr>
        <p:txBody>
          <a:bodyPr>
            <a:noAutofit/>
          </a:bodyPr>
          <a:lstStyle/>
          <a:p>
            <a:r>
              <a:rPr lang="fr-CA" sz="2400" dirty="0" err="1">
                <a:latin typeface="+mn-lt"/>
              </a:rPr>
              <a:t>Worksheet</a:t>
            </a:r>
            <a:r>
              <a:rPr lang="fr-CA" sz="2400" dirty="0">
                <a:latin typeface="+mn-lt"/>
              </a:rPr>
              <a:t> – Input/Output Tables</a:t>
            </a: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br>
              <a:rPr lang="fr-CA" sz="2400" dirty="0">
                <a:latin typeface="+mn-lt"/>
              </a:rPr>
            </a:br>
            <a:r>
              <a:rPr lang="fr-CA" sz="2400" dirty="0">
                <a:latin typeface="+mn-lt"/>
              </a:rPr>
              <a:t>Feuille de travail – Les tables d’entrée/sortie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0FD30C-CC99-40BB-AF15-DDC62313E449}"/>
              </a:ext>
            </a:extLst>
          </p:cNvPr>
          <p:cNvCxnSpPr>
            <a:cxnSpLocks/>
          </p:cNvCxnSpPr>
          <p:nvPr/>
        </p:nvCxnSpPr>
        <p:spPr>
          <a:xfrm>
            <a:off x="529020" y="3810000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8321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4002BC-7E21-42EB-9D63-FF46EDF2607F}"/>
              </a:ext>
            </a:extLst>
          </p:cNvPr>
          <p:cNvSpPr txBox="1"/>
          <p:nvPr/>
        </p:nvSpPr>
        <p:spPr>
          <a:xfrm>
            <a:off x="674412" y="706383"/>
            <a:ext cx="8196317" cy="57708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Practice - </a:t>
            </a:r>
            <a:r>
              <a:rPr lang="fr-FR" sz="2400" b="1" dirty="0">
                <a:solidFill>
                  <a:srgbClr val="000000"/>
                </a:solidFill>
              </a:rPr>
              <a:t>Complete</a:t>
            </a:r>
            <a:r>
              <a:rPr lang="fr-FR" sz="2400" dirty="0">
                <a:solidFill>
                  <a:srgbClr val="000000"/>
                </a:solidFill>
              </a:rPr>
              <a:t> # 1b, 2a, 4, 6 and 8 on pages 8 to 10. 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en-US" sz="2400" b="1" dirty="0">
                <a:solidFill>
                  <a:srgbClr val="000000"/>
                </a:solidFill>
              </a:rPr>
              <a:t>Record</a:t>
            </a:r>
            <a:r>
              <a:rPr lang="en-US" sz="2400" dirty="0">
                <a:solidFill>
                  <a:srgbClr val="000000"/>
                </a:solidFill>
              </a:rPr>
              <a:t> your answers in your scribbler and be sure to clearly indicate the page number and questions. </a:t>
            </a:r>
          </a:p>
          <a:p>
            <a:endParaRPr lang="en-US" sz="2400" dirty="0">
              <a:solidFill>
                <a:srgbClr val="000000"/>
              </a:solidFill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endParaRPr lang="fr-FR" sz="1500" dirty="0">
              <a:solidFill>
                <a:srgbClr val="000000"/>
              </a:solidFill>
              <a:latin typeface="Arial - 25"/>
            </a:endParaRPr>
          </a:p>
          <a:p>
            <a:r>
              <a:rPr lang="fr-FR" sz="2400" dirty="0">
                <a:solidFill>
                  <a:srgbClr val="000000"/>
                </a:solidFill>
              </a:rPr>
              <a:t>Pratiquer - </a:t>
            </a:r>
            <a:r>
              <a:rPr lang="fr-FR" sz="2400" b="1" dirty="0">
                <a:solidFill>
                  <a:srgbClr val="000000"/>
                </a:solidFill>
              </a:rPr>
              <a:t>Compléter</a:t>
            </a:r>
            <a:r>
              <a:rPr lang="fr-FR" sz="2400" dirty="0">
                <a:solidFill>
                  <a:srgbClr val="000000"/>
                </a:solidFill>
              </a:rPr>
              <a:t> # 1b, 2a, 4, 6 et 8 aux pages 8 à 10.</a:t>
            </a:r>
          </a:p>
          <a:p>
            <a:endParaRPr lang="fr-FR" sz="2400" dirty="0">
              <a:solidFill>
                <a:srgbClr val="000000"/>
              </a:solidFill>
            </a:endParaRPr>
          </a:p>
          <a:p>
            <a:r>
              <a:rPr lang="fr-FR" sz="2400" b="1" dirty="0">
                <a:solidFill>
                  <a:srgbClr val="000000"/>
                </a:solidFill>
              </a:rPr>
              <a:t>Écris</a:t>
            </a:r>
            <a:r>
              <a:rPr lang="fr-FR" sz="2400" dirty="0">
                <a:solidFill>
                  <a:srgbClr val="000000"/>
                </a:solidFill>
              </a:rPr>
              <a:t> les réponses dans ton cahier et fais certain que tu indique clairement la page et le numéro de la question.</a:t>
            </a:r>
          </a:p>
          <a:p>
            <a:endParaRPr lang="fr-FR" sz="2400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B0D4DAB-ED93-4E0F-A48A-33E329419563}"/>
              </a:ext>
            </a:extLst>
          </p:cNvPr>
          <p:cNvCxnSpPr>
            <a:cxnSpLocks/>
          </p:cNvCxnSpPr>
          <p:nvPr/>
        </p:nvCxnSpPr>
        <p:spPr>
          <a:xfrm>
            <a:off x="529020" y="3589283"/>
            <a:ext cx="9101959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89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EF8008AD-0902-4C97-A39D-6AE875DFDE27}"/>
              </a:ext>
            </a:extLst>
          </p:cNvPr>
          <p:cNvSpPr txBox="1"/>
          <p:nvPr/>
        </p:nvSpPr>
        <p:spPr>
          <a:xfrm>
            <a:off x="3037489" y="2448910"/>
            <a:ext cx="5528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Journal Question PR1 #1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89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E255CAD-7B2F-4FD2-BD47-2AE664188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585" y="378056"/>
            <a:ext cx="6833254" cy="211917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AC98FC-93B4-4089-A29D-8B7453BEF0BD}"/>
              </a:ext>
            </a:extLst>
          </p:cNvPr>
          <p:cNvSpPr txBox="1"/>
          <p:nvPr/>
        </p:nvSpPr>
        <p:spPr>
          <a:xfrm>
            <a:off x="1036449" y="5002331"/>
            <a:ext cx="80929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Lis</a:t>
            </a:r>
            <a:r>
              <a:rPr lang="en-US" dirty="0"/>
              <a:t> et </a:t>
            </a:r>
            <a:r>
              <a:rPr lang="en-US" b="1" dirty="0" err="1"/>
              <a:t>copie</a:t>
            </a:r>
            <a:r>
              <a:rPr lang="en-US" dirty="0"/>
              <a:t> dans ton cahier. </a:t>
            </a:r>
          </a:p>
          <a:p>
            <a:endParaRPr lang="en-US" dirty="0"/>
          </a:p>
          <a:p>
            <a:r>
              <a:rPr lang="en-US" dirty="0"/>
              <a:t>Le </a:t>
            </a:r>
            <a:r>
              <a:rPr lang="en-US" dirty="0" err="1"/>
              <a:t>nombre</a:t>
            </a:r>
            <a:r>
              <a:rPr lang="en-US" dirty="0"/>
              <a:t> d</a:t>
            </a:r>
            <a:r>
              <a:rPr lang="fr-CA" dirty="0"/>
              <a:t>’entrée est le numéro de la figure et le nombre de sortie est combien de carrés il y a dans la figure. </a:t>
            </a:r>
            <a:r>
              <a:rPr lang="en-US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7EF5F6-8D2E-4C1A-BAE5-51518C8942D8}"/>
              </a:ext>
            </a:extLst>
          </p:cNvPr>
          <p:cNvSpPr txBox="1"/>
          <p:nvPr/>
        </p:nvSpPr>
        <p:spPr>
          <a:xfrm>
            <a:off x="1030585" y="3357366"/>
            <a:ext cx="85124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Read </a:t>
            </a:r>
            <a:r>
              <a:rPr lang="fr-CA" dirty="0"/>
              <a:t>and</a:t>
            </a:r>
            <a:r>
              <a:rPr lang="fr-CA" b="1" dirty="0"/>
              <a:t> copy </a:t>
            </a:r>
            <a:r>
              <a:rPr lang="fr-CA" dirty="0"/>
              <a:t>in </a:t>
            </a:r>
            <a:r>
              <a:rPr lang="fr-CA" dirty="0" err="1"/>
              <a:t>your</a:t>
            </a:r>
            <a:r>
              <a:rPr lang="fr-CA" dirty="0"/>
              <a:t> </a:t>
            </a:r>
            <a:r>
              <a:rPr lang="fr-CA" dirty="0" err="1"/>
              <a:t>scribbler</a:t>
            </a:r>
            <a:r>
              <a:rPr lang="fr-CA" dirty="0"/>
              <a:t>. </a:t>
            </a:r>
            <a:endParaRPr lang="fr-CA" b="1" dirty="0"/>
          </a:p>
          <a:p>
            <a:endParaRPr lang="fr-CA" dirty="0"/>
          </a:p>
          <a:p>
            <a:r>
              <a:rPr lang="fr-CA" dirty="0"/>
              <a:t>The input </a:t>
            </a:r>
            <a:r>
              <a:rPr lang="fr-CA" dirty="0" err="1"/>
              <a:t>is</a:t>
            </a:r>
            <a:r>
              <a:rPr lang="fr-CA" dirty="0"/>
              <a:t> the figure </a:t>
            </a:r>
            <a:r>
              <a:rPr lang="fr-CA" dirty="0" err="1"/>
              <a:t>number</a:t>
            </a:r>
            <a:r>
              <a:rPr lang="fr-CA" dirty="0"/>
              <a:t> and the output </a:t>
            </a:r>
            <a:r>
              <a:rPr lang="fr-CA" dirty="0" err="1"/>
              <a:t>is</a:t>
            </a:r>
            <a:r>
              <a:rPr lang="fr-CA" dirty="0"/>
              <a:t> the </a:t>
            </a:r>
            <a:r>
              <a:rPr lang="fr-CA" dirty="0" err="1"/>
              <a:t>number</a:t>
            </a:r>
            <a:r>
              <a:rPr lang="fr-CA" dirty="0"/>
              <a:t> of squares in the figure. </a:t>
            </a:r>
          </a:p>
          <a:p>
            <a:endParaRPr lang="fr-CA" b="1" dirty="0"/>
          </a:p>
          <a:p>
            <a:endParaRPr lang="fr-CA" dirty="0"/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8473CE-5E36-47BC-A1E9-AA324AAC9BB2}"/>
              </a:ext>
            </a:extLst>
          </p:cNvPr>
          <p:cNvSpPr txBox="1"/>
          <p:nvPr/>
        </p:nvSpPr>
        <p:spPr>
          <a:xfrm>
            <a:off x="1030585" y="2307640"/>
            <a:ext cx="738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Comment cette régularité de carrés représente-t-elle la table de valeurs?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A397AD5-2494-4FF9-8090-7170CE4CFC9E}"/>
              </a:ext>
            </a:extLst>
          </p:cNvPr>
          <p:cNvCxnSpPr>
            <a:cxnSpLocks/>
          </p:cNvCxnSpPr>
          <p:nvPr/>
        </p:nvCxnSpPr>
        <p:spPr>
          <a:xfrm>
            <a:off x="450418" y="4718154"/>
            <a:ext cx="9259163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65D9CBF-B5F6-4BD7-8BD5-D62F7F173979}"/>
              </a:ext>
            </a:extLst>
          </p:cNvPr>
          <p:cNvSpPr txBox="1"/>
          <p:nvPr/>
        </p:nvSpPr>
        <p:spPr>
          <a:xfrm>
            <a:off x="5602776" y="517804"/>
            <a:ext cx="21280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Entrée             Sortie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429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02D1AB-0D88-4464-86D0-CDFB2F54B9E9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18666"/>
            <a:ext cx="6974459" cy="16995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8953EE-264D-4F7D-909C-649B3DFE1C47}"/>
              </a:ext>
            </a:extLst>
          </p:cNvPr>
          <p:cNvSpPr txBox="1"/>
          <p:nvPr/>
        </p:nvSpPr>
        <p:spPr>
          <a:xfrm>
            <a:off x="283847" y="882440"/>
            <a:ext cx="8289925" cy="120032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fr-FR" dirty="0" err="1">
                <a:solidFill>
                  <a:srgbClr val="000000"/>
                </a:solidFill>
              </a:rPr>
              <a:t>We</a:t>
            </a:r>
            <a:r>
              <a:rPr lang="fr-FR" dirty="0">
                <a:solidFill>
                  <a:srgbClr val="000000"/>
                </a:solidFill>
              </a:rPr>
              <a:t> can </a:t>
            </a:r>
            <a:r>
              <a:rPr lang="fr-FR" dirty="0" err="1">
                <a:solidFill>
                  <a:srgbClr val="000000"/>
                </a:solidFill>
              </a:rPr>
              <a:t>draw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pictures</a:t>
            </a:r>
            <a:r>
              <a:rPr lang="fr-FR" dirty="0">
                <a:solidFill>
                  <a:srgbClr val="000000"/>
                </a:solidFill>
              </a:rPr>
              <a:t> to show the </a:t>
            </a:r>
            <a:r>
              <a:rPr lang="fr-FR" dirty="0" err="1">
                <a:solidFill>
                  <a:srgbClr val="000000"/>
                </a:solidFill>
              </a:rPr>
              <a:t>relationship</a:t>
            </a:r>
            <a:r>
              <a:rPr lang="fr-FR" dirty="0">
                <a:solidFill>
                  <a:srgbClr val="000000"/>
                </a:solidFill>
              </a:rPr>
              <a:t> in a table of values.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The input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increases</a:t>
            </a:r>
            <a:r>
              <a:rPr lang="fr-FR" dirty="0">
                <a:solidFill>
                  <a:srgbClr val="000000"/>
                </a:solidFill>
              </a:rPr>
              <a:t> by 1 </a:t>
            </a:r>
            <a:r>
              <a:rPr lang="fr-FR" dirty="0" err="1">
                <a:solidFill>
                  <a:srgbClr val="000000"/>
                </a:solidFill>
              </a:rPr>
              <a:t>each</a:t>
            </a:r>
            <a:r>
              <a:rPr lang="fr-FR" dirty="0">
                <a:solidFill>
                  <a:srgbClr val="000000"/>
                </a:solidFill>
              </a:rPr>
              <a:t> time.</a:t>
            </a:r>
          </a:p>
          <a:p>
            <a:r>
              <a:rPr lang="fr-FR" dirty="0">
                <a:solidFill>
                  <a:srgbClr val="000000"/>
                </a:solidFill>
              </a:rPr>
              <a:t>The output </a:t>
            </a:r>
            <a:r>
              <a:rPr lang="fr-FR" dirty="0" err="1">
                <a:solidFill>
                  <a:srgbClr val="000000"/>
                </a:solidFill>
              </a:rPr>
              <a:t>number</a:t>
            </a:r>
            <a:r>
              <a:rPr lang="fr-FR" dirty="0">
                <a:solidFill>
                  <a:srgbClr val="000000"/>
                </a:solidFill>
              </a:rPr>
              <a:t> </a:t>
            </a:r>
            <a:r>
              <a:rPr lang="fr-FR" dirty="0" err="1">
                <a:solidFill>
                  <a:srgbClr val="000000"/>
                </a:solidFill>
              </a:rPr>
              <a:t>increases</a:t>
            </a:r>
            <a:r>
              <a:rPr lang="fr-FR" dirty="0">
                <a:solidFill>
                  <a:srgbClr val="000000"/>
                </a:solidFill>
              </a:rPr>
              <a:t> by 3 </a:t>
            </a:r>
            <a:r>
              <a:rPr lang="fr-FR" dirty="0" err="1">
                <a:solidFill>
                  <a:srgbClr val="000000"/>
                </a:solidFill>
              </a:rPr>
              <a:t>each</a:t>
            </a:r>
            <a:r>
              <a:rPr lang="fr-FR" dirty="0">
                <a:solidFill>
                  <a:srgbClr val="000000"/>
                </a:solidFill>
              </a:rPr>
              <a:t> time.  </a:t>
            </a:r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FE1276-61DB-44EE-807C-60A7A6735C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936201"/>
              </p:ext>
            </p:extLst>
          </p:nvPr>
        </p:nvGraphicFramePr>
        <p:xfrm>
          <a:off x="7418069" y="1030160"/>
          <a:ext cx="2306666" cy="42597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9118">
                  <a:extLst>
                    <a:ext uri="{9D8B030D-6E8A-4147-A177-3AD203B41FA5}">
                      <a16:colId xmlns:a16="http://schemas.microsoft.com/office/drawing/2014/main" val="957990483"/>
                    </a:ext>
                  </a:extLst>
                </a:gridCol>
                <a:gridCol w="1067548">
                  <a:extLst>
                    <a:ext uri="{9D8B030D-6E8A-4147-A177-3AD203B41FA5}">
                      <a16:colId xmlns:a16="http://schemas.microsoft.com/office/drawing/2014/main" val="4120775139"/>
                    </a:ext>
                  </a:extLst>
                </a:gridCol>
              </a:tblGrid>
              <a:tr h="1425829"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Figure number/ </a:t>
                      </a:r>
                      <a:r>
                        <a:rPr lang="en-US" sz="18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Numéro</a:t>
                      </a:r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la figure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Number of triangles/</a:t>
                      </a:r>
                      <a:r>
                        <a:rPr lang="en-US" sz="1800" b="0" i="0" u="none" baseline="0" dirty="0" err="1">
                          <a:solidFill>
                            <a:srgbClr val="000000"/>
                          </a:solidFill>
                          <a:latin typeface="+mn-lt"/>
                        </a:rPr>
                        <a:t>Nombre</a:t>
                      </a:r>
                      <a:r>
                        <a:rPr lang="en-US" sz="18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 de triangles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308040"/>
                  </a:ext>
                </a:extLst>
              </a:tr>
              <a:tr h="475996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179127"/>
                  </a:ext>
                </a:extLst>
              </a:tr>
              <a:tr h="50876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4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336984"/>
                  </a:ext>
                </a:extLst>
              </a:tr>
              <a:tr h="497967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7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38199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10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513258"/>
                  </a:ext>
                </a:extLst>
              </a:tr>
              <a:tr h="525272">
                <a:tc>
                  <a:txBody>
                    <a:bodyPr/>
                    <a:lstStyle/>
                    <a:p>
                      <a:pPr algn="ctr"/>
                      <a:r>
                        <a:rPr lang="en-US" sz="2000" b="0" i="0" u="none" baseline="0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2000" dirty="0"/>
                        <a:t>13</a:t>
                      </a:r>
                      <a:endParaRPr lang="en-US" sz="2000" dirty="0"/>
                    </a:p>
                  </a:txBody>
                  <a:tcPr>
                    <a:lnL w="12700" cmpd="sng">
                      <a:solidFill>
                        <a:srgbClr val="000000"/>
                      </a:solidFill>
                      <a:prstDash val="solid"/>
                    </a:lnL>
                    <a:lnR w="12700" cmpd="sng">
                      <a:solidFill>
                        <a:srgbClr val="000000"/>
                      </a:solidFill>
                      <a:prstDash val="solid"/>
                    </a:lnR>
                    <a:lnT w="12700" cmpd="sng">
                      <a:solidFill>
                        <a:srgbClr val="000000"/>
                      </a:solidFill>
                      <a:prstDash val="solid"/>
                    </a:lnT>
                    <a:lnB w="12700" cmpd="sng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999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44738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0C1D081-52E7-40E5-B431-4654758ED460}"/>
              </a:ext>
            </a:extLst>
          </p:cNvPr>
          <p:cNvSpPr txBox="1"/>
          <p:nvPr/>
        </p:nvSpPr>
        <p:spPr>
          <a:xfrm>
            <a:off x="283847" y="5550639"/>
            <a:ext cx="7294112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fr-FR" dirty="0">
                <a:solidFill>
                  <a:srgbClr val="000000"/>
                </a:solidFill>
              </a:rPr>
              <a:t>Tu peux faire des dessins pour montrer la relation dans une table de valeurs.</a:t>
            </a:r>
          </a:p>
          <a:p>
            <a:endParaRPr lang="fr-FR" dirty="0">
              <a:solidFill>
                <a:srgbClr val="000000"/>
              </a:solidFill>
            </a:endParaRPr>
          </a:p>
          <a:p>
            <a:r>
              <a:rPr lang="fr-FR" dirty="0">
                <a:solidFill>
                  <a:srgbClr val="000000"/>
                </a:solidFill>
              </a:rPr>
              <a:t>Les nombres d`entrée augmente de 1 chaque fois.</a:t>
            </a:r>
          </a:p>
          <a:p>
            <a:r>
              <a:rPr lang="fr-FR" dirty="0">
                <a:solidFill>
                  <a:srgbClr val="000000"/>
                </a:solidFill>
              </a:rPr>
              <a:t>Les nombres de sortie augmente de 3 chaque fois.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2B4850-CCFF-4E79-BD01-3619B3A4499F}"/>
              </a:ext>
            </a:extLst>
          </p:cNvPr>
          <p:cNvSpPr txBox="1"/>
          <p:nvPr/>
        </p:nvSpPr>
        <p:spPr>
          <a:xfrm>
            <a:off x="7577959" y="759316"/>
            <a:ext cx="993443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 - 17"/>
              </a:rPr>
              <a:t>Input/Entrée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BCCF9D-FDB9-42DF-B4CD-D970C6FC0197}"/>
              </a:ext>
            </a:extLst>
          </p:cNvPr>
          <p:cNvSpPr txBox="1"/>
          <p:nvPr/>
        </p:nvSpPr>
        <p:spPr>
          <a:xfrm>
            <a:off x="8731292" y="759315"/>
            <a:ext cx="993443" cy="24622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Arial - 17"/>
              </a:rPr>
              <a:t>Output/Sortie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0DE640-8340-45E2-A3CD-B37F47D654DA}"/>
              </a:ext>
            </a:extLst>
          </p:cNvPr>
          <p:cNvSpPr txBox="1"/>
          <p:nvPr/>
        </p:nvSpPr>
        <p:spPr>
          <a:xfrm>
            <a:off x="283847" y="262238"/>
            <a:ext cx="1471381" cy="368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/>
              <a:t>Read.</a:t>
            </a:r>
            <a:endParaRPr lang="en-US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03F05D4-7AE4-4D01-8A75-98A51AE881EF}"/>
              </a:ext>
            </a:extLst>
          </p:cNvPr>
          <p:cNvSpPr txBox="1"/>
          <p:nvPr/>
        </p:nvSpPr>
        <p:spPr>
          <a:xfrm>
            <a:off x="283847" y="5050921"/>
            <a:ext cx="50790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b="1" dirty="0"/>
              <a:t>Lis.</a:t>
            </a:r>
            <a:endParaRPr lang="en-US" b="1" dirty="0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31201AB-BDF5-4FFA-9652-1F3BF5AC4193}"/>
              </a:ext>
            </a:extLst>
          </p:cNvPr>
          <p:cNvCxnSpPr>
            <a:cxnSpLocks/>
          </p:cNvCxnSpPr>
          <p:nvPr/>
        </p:nvCxnSpPr>
        <p:spPr>
          <a:xfrm>
            <a:off x="283847" y="4768031"/>
            <a:ext cx="6570171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73818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1057</Words>
  <Application>Microsoft Office PowerPoint</Application>
  <PresentationFormat>Custom</PresentationFormat>
  <Paragraphs>224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 - 36</vt:lpstr>
      <vt:lpstr>Arial - 16</vt:lpstr>
      <vt:lpstr>Calibri Light</vt:lpstr>
      <vt:lpstr>Calibri</vt:lpstr>
      <vt:lpstr>Arial</vt:lpstr>
      <vt:lpstr>Arial - 46</vt:lpstr>
      <vt:lpstr>Arial - 17</vt:lpstr>
      <vt:lpstr>Arial - 61</vt:lpstr>
      <vt:lpstr>Arial - 25</vt:lpstr>
      <vt:lpstr>Arial - 26</vt:lpstr>
      <vt:lpstr>Office Theme</vt:lpstr>
      <vt:lpstr>PowerPoint Presentation</vt:lpstr>
      <vt:lpstr>PowerPoint Presentation</vt:lpstr>
      <vt:lpstr>PowerPoint Presentation</vt:lpstr>
      <vt:lpstr>PowerPoint Presentation</vt:lpstr>
      <vt:lpstr>Worksheet – Input/Output Tables            Feuille de travail – Les tables d’entrée/sortie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Worksheet – Double Operation Input/Output Table of Values             Feuille de travail – Double Opérations des tables d’entrée/sortie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McLellan, Krissy (ASD-N)</dc:creator>
  <cp:lastModifiedBy>McLellan, Krissy (ASD-N)</cp:lastModifiedBy>
  <cp:revision>32</cp:revision>
  <dcterms:created xsi:type="dcterms:W3CDTF">2020-09-30T00:46:27Z</dcterms:created>
  <dcterms:modified xsi:type="dcterms:W3CDTF">2020-10-05T00:32:30Z</dcterms:modified>
</cp:coreProperties>
</file>