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56" r:id="rId3"/>
    <p:sldId id="267" r:id="rId4"/>
    <p:sldId id="258" r:id="rId5"/>
    <p:sldId id="259" r:id="rId6"/>
    <p:sldId id="260" r:id="rId7"/>
    <p:sldId id="261" r:id="rId8"/>
    <p:sldId id="262" r:id="rId9"/>
    <p:sldId id="266" r:id="rId10"/>
    <p:sldId id="263" r:id="rId11"/>
  </p:sldIdLst>
  <p:sldSz cx="10160000" cy="7620000"/>
  <p:notesSz cx="7010400" cy="92964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4361C6D-0A4F-498A-95E8-ECE0B77EABEC}"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112309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361C6D-0A4F-498A-95E8-ECE0B77EABEC}"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49629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361C6D-0A4F-498A-95E8-ECE0B77EABEC}"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154055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361C6D-0A4F-498A-95E8-ECE0B77EABEC}"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87631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361C6D-0A4F-498A-95E8-ECE0B77EABEC}"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243645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4361C6D-0A4F-498A-95E8-ECE0B77EABEC}" type="datetimeFigureOut">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426063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4361C6D-0A4F-498A-95E8-ECE0B77EABEC}" type="datetimeFigureOut">
              <a:rPr lang="en-CA" smtClean="0"/>
              <a:t>2022-11-28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210765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4361C6D-0A4F-498A-95E8-ECE0B77EABEC}" type="datetimeFigureOut">
              <a:rPr lang="en-CA" smtClean="0"/>
              <a:t>2022-11-28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48029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61C6D-0A4F-498A-95E8-ECE0B77EABEC}" type="datetimeFigureOut">
              <a:rPr lang="en-CA" smtClean="0"/>
              <a:t>2022-11-28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332324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C4361C6D-0A4F-498A-95E8-ECE0B77EABEC}" type="datetimeFigureOut">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398478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C4361C6D-0A4F-498A-95E8-ECE0B77EABEC}" type="datetimeFigureOut">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98D6BD-5664-491D-9598-0994384E7FD6}" type="slidenum">
              <a:rPr lang="en-CA" smtClean="0"/>
              <a:t>‹#›</a:t>
            </a:fld>
            <a:endParaRPr lang="en-CA"/>
          </a:p>
        </p:txBody>
      </p:sp>
    </p:spTree>
    <p:extLst>
      <p:ext uri="{BB962C8B-B14F-4D97-AF65-F5344CB8AC3E}">
        <p14:creationId xmlns:p14="http://schemas.microsoft.com/office/powerpoint/2010/main" val="312214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C4361C6D-0A4F-498A-95E8-ECE0B77EABEC}" type="datetimeFigureOut">
              <a:rPr lang="en-CA" smtClean="0"/>
              <a:t>2022-11-28</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6A98D6BD-5664-491D-9598-0994384E7FD6}" type="slidenum">
              <a:rPr lang="en-CA" smtClean="0"/>
              <a:t>‹#›</a:t>
            </a:fld>
            <a:endParaRPr lang="en-CA"/>
          </a:p>
        </p:txBody>
      </p:sp>
    </p:spTree>
    <p:extLst>
      <p:ext uri="{BB962C8B-B14F-4D97-AF65-F5344CB8AC3E}">
        <p14:creationId xmlns:p14="http://schemas.microsoft.com/office/powerpoint/2010/main" val="334987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athsisfun.com/adding-decimals.html" TargetMode="External"/><Relationship Id="rId2" Type="http://schemas.openxmlformats.org/officeDocument/2006/relationships/hyperlink" Target="https://www.youtube.com/watch?v=n-OcbG1FlBQ"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000" b="1" dirty="0">
                <a:latin typeface="+mn-lt"/>
              </a:rPr>
              <a:t>Slide 1         Copy </a:t>
            </a:r>
            <a:r>
              <a:rPr lang="en-CA" sz="2000" dirty="0">
                <a:latin typeface="+mn-lt"/>
              </a:rPr>
              <a:t>the outcome in your scribbler. </a:t>
            </a:r>
            <a:br>
              <a:rPr lang="en-CA" sz="2400" b="1" dirty="0">
                <a:latin typeface="+mn-lt"/>
              </a:rPr>
            </a:br>
            <a:br>
              <a:rPr lang="en-CA" sz="2400" b="1" dirty="0">
                <a:latin typeface="+mn-lt"/>
              </a:rPr>
            </a:br>
            <a:r>
              <a:rPr lang="en-CA" sz="2400" dirty="0">
                <a:latin typeface="+mn-lt"/>
              </a:rPr>
              <a:t>N2: I can demonstrate an understanding of the addition, subtraction, multiplication and division of decimals (for more than 1-digit divisors or 2-digit multipliers, the use of technology is expected) to solve problems.</a:t>
            </a:r>
          </a:p>
        </p:txBody>
      </p:sp>
      <p:sp>
        <p:nvSpPr>
          <p:cNvPr id="3" name="Content Placeholder 2"/>
          <p:cNvSpPr>
            <a:spLocks noGrp="1"/>
          </p:cNvSpPr>
          <p:nvPr>
            <p:ph idx="1"/>
          </p:nvPr>
        </p:nvSpPr>
        <p:spPr/>
        <p:txBody>
          <a:bodyPr>
            <a:normAutofit/>
          </a:bodyPr>
          <a:lstStyle/>
          <a:p>
            <a:r>
              <a:rPr lang="en-CA" sz="1400" dirty="0"/>
              <a:t>Solve a given problem involving the addition of two or more decimal numbers.</a:t>
            </a:r>
          </a:p>
          <a:p>
            <a:r>
              <a:rPr lang="en-CA" sz="1400" dirty="0"/>
              <a:t>Solve a given problem involving subtraction of decimal numbers.</a:t>
            </a:r>
          </a:p>
          <a:p>
            <a:r>
              <a:rPr lang="en-CA" sz="1400" dirty="0"/>
              <a:t>Place the decimal in a sum or difference using front-end estimation.</a:t>
            </a:r>
          </a:p>
          <a:p>
            <a:r>
              <a:rPr lang="en-CA" sz="1400" dirty="0"/>
              <a:t>Place the decimal in a product using front-end estimation.</a:t>
            </a:r>
          </a:p>
          <a:p>
            <a:r>
              <a:rPr lang="en-CA" sz="1400" dirty="0"/>
              <a:t>Place the decimal in a quotient using front-end estimation.</a:t>
            </a:r>
          </a:p>
          <a:p>
            <a:r>
              <a:rPr lang="en-CA" sz="1400" dirty="0"/>
              <a:t>Check the reasonableness of solutions using estimation</a:t>
            </a:r>
          </a:p>
        </p:txBody>
      </p:sp>
      <p:cxnSp>
        <p:nvCxnSpPr>
          <p:cNvPr id="5" name="Straight Connector 4">
            <a:extLst>
              <a:ext uri="{FF2B5EF4-FFF2-40B4-BE49-F238E27FC236}">
                <a16:creationId xmlns:a16="http://schemas.microsoft.com/office/drawing/2014/main" id="{FDA96F3F-05E5-4FC9-860B-21683C6679E3}"/>
              </a:ext>
            </a:extLst>
          </p:cNvPr>
          <p:cNvCxnSpPr/>
          <p:nvPr/>
        </p:nvCxnSpPr>
        <p:spPr>
          <a:xfrm>
            <a:off x="550041" y="4908331"/>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28EA9B-4F53-4214-BB50-AB7DB510FB4D}"/>
              </a:ext>
            </a:extLst>
          </p:cNvPr>
          <p:cNvSpPr txBox="1"/>
          <p:nvPr/>
        </p:nvSpPr>
        <p:spPr>
          <a:xfrm>
            <a:off x="698500" y="5285647"/>
            <a:ext cx="9191734" cy="1446550"/>
          </a:xfrm>
          <a:prstGeom prst="rect">
            <a:avLst/>
          </a:prstGeom>
          <a:noFill/>
        </p:spPr>
        <p:txBody>
          <a:bodyPr wrap="square">
            <a:spAutoFit/>
          </a:bodyPr>
          <a:lstStyle/>
          <a:p>
            <a:r>
              <a:rPr lang="fr-FR" sz="1600" b="1" dirty="0"/>
              <a:t>Copie</a:t>
            </a:r>
            <a:r>
              <a:rPr lang="fr-FR" sz="1600" dirty="0"/>
              <a:t> l’objectif d</a:t>
            </a:r>
            <a:r>
              <a:rPr lang="fr-CA" sz="1600" dirty="0"/>
              <a:t>’apprentissage dans ton cahier. </a:t>
            </a:r>
            <a:endParaRPr lang="fr-FR" sz="1600" dirty="0"/>
          </a:p>
          <a:p>
            <a:r>
              <a:rPr lang="fr-FR" dirty="0"/>
              <a:t>N2 : Je peux démontrer une compréhension de l’addition, de la soustraction, de la multiplication et de la division de nombres décimaux et l’appliquer pour résoudre des problèmes. (Dans les cas où le diviseur comporte plus qu’un chiffre ou que le multiplicateur comporte plus que deux chiffres, on s’attend à ce que la technologie soit utilisée.) </a:t>
            </a:r>
            <a:endParaRPr lang="en-US" dirty="0"/>
          </a:p>
        </p:txBody>
      </p:sp>
    </p:spTree>
    <p:extLst>
      <p:ext uri="{BB962C8B-B14F-4D97-AF65-F5344CB8AC3E}">
        <p14:creationId xmlns:p14="http://schemas.microsoft.com/office/powerpoint/2010/main" val="226277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65729" y="551329"/>
            <a:ext cx="6106098" cy="3046988"/>
          </a:xfrm>
          <a:prstGeom prst="rect">
            <a:avLst/>
          </a:prstGeom>
          <a:noFill/>
        </p:spPr>
        <p:txBody>
          <a:bodyPr vert="horz" wrap="square" rtlCol="0">
            <a:spAutoFit/>
          </a:bodyPr>
          <a:lstStyle/>
          <a:p>
            <a:r>
              <a:rPr lang="en-CA" sz="3200" dirty="0">
                <a:solidFill>
                  <a:srgbClr val="000000"/>
                </a:solidFill>
              </a:rPr>
              <a:t>Slide 10 </a:t>
            </a:r>
          </a:p>
          <a:p>
            <a:endParaRPr lang="en-CA" sz="3200" dirty="0">
              <a:solidFill>
                <a:srgbClr val="000000"/>
              </a:solidFill>
            </a:endParaRPr>
          </a:p>
          <a:p>
            <a:endParaRPr lang="en-CA" sz="3200" dirty="0">
              <a:solidFill>
                <a:srgbClr val="000000"/>
              </a:solidFill>
            </a:endParaRPr>
          </a:p>
          <a:p>
            <a:endParaRPr lang="en-CA" sz="3200" dirty="0">
              <a:solidFill>
                <a:srgbClr val="000000"/>
              </a:solidFill>
            </a:endParaRPr>
          </a:p>
          <a:p>
            <a:endParaRPr lang="en-CA" sz="3200" dirty="0">
              <a:solidFill>
                <a:srgbClr val="000000"/>
              </a:solidFill>
            </a:endParaRPr>
          </a:p>
          <a:p>
            <a:r>
              <a:rPr lang="en-CA" sz="3200" dirty="0">
                <a:solidFill>
                  <a:srgbClr val="000000"/>
                </a:solidFill>
              </a:rPr>
              <a:t>           N2 Journal Question # 1</a:t>
            </a:r>
          </a:p>
        </p:txBody>
      </p:sp>
    </p:spTree>
    <p:extLst>
      <p:ext uri="{BB962C8B-B14F-4D97-AF65-F5344CB8AC3E}">
        <p14:creationId xmlns:p14="http://schemas.microsoft.com/office/powerpoint/2010/main" val="235461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79622" y="511504"/>
            <a:ext cx="9000756" cy="2862322"/>
          </a:xfrm>
          <a:prstGeom prst="rect">
            <a:avLst/>
          </a:prstGeom>
          <a:noFill/>
        </p:spPr>
        <p:txBody>
          <a:bodyPr vert="horz" wrap="square" rtlCol="0">
            <a:spAutoFit/>
          </a:bodyPr>
          <a:lstStyle/>
          <a:p>
            <a:pPr algn="ctr"/>
            <a:r>
              <a:rPr lang="fr-FR" sz="2000" b="1" dirty="0">
                <a:solidFill>
                  <a:srgbClr val="000000"/>
                </a:solidFill>
              </a:rPr>
              <a:t>Slide 2                </a:t>
            </a:r>
            <a:r>
              <a:rPr lang="fr-FR" sz="2000" dirty="0" err="1">
                <a:solidFill>
                  <a:srgbClr val="000000"/>
                </a:solidFill>
              </a:rPr>
              <a:t>Estimating</a:t>
            </a:r>
            <a:r>
              <a:rPr lang="fr-FR" sz="2000" dirty="0">
                <a:solidFill>
                  <a:srgbClr val="000000"/>
                </a:solidFill>
              </a:rPr>
              <a:t> </a:t>
            </a:r>
            <a:r>
              <a:rPr lang="fr-FR" sz="2000" dirty="0" err="1">
                <a:solidFill>
                  <a:srgbClr val="000000"/>
                </a:solidFill>
              </a:rPr>
              <a:t>Decimals</a:t>
            </a:r>
            <a:r>
              <a:rPr lang="fr-FR" sz="2000" dirty="0">
                <a:solidFill>
                  <a:srgbClr val="000000"/>
                </a:solidFill>
              </a:rPr>
              <a:t> </a:t>
            </a:r>
            <a:r>
              <a:rPr lang="fr-FR" sz="2000" dirty="0" err="1">
                <a:solidFill>
                  <a:srgbClr val="000000"/>
                </a:solidFill>
              </a:rPr>
              <a:t>using</a:t>
            </a:r>
            <a:r>
              <a:rPr lang="fr-FR" sz="2000" dirty="0">
                <a:solidFill>
                  <a:srgbClr val="000000"/>
                </a:solidFill>
              </a:rPr>
              <a:t> </a:t>
            </a:r>
            <a:r>
              <a:rPr lang="fr-FR" sz="2000" dirty="0" err="1">
                <a:solidFill>
                  <a:srgbClr val="000000"/>
                </a:solidFill>
              </a:rPr>
              <a:t>Front-end</a:t>
            </a:r>
            <a:r>
              <a:rPr lang="fr-FR" sz="2000" dirty="0">
                <a:solidFill>
                  <a:srgbClr val="000000"/>
                </a:solidFill>
              </a:rPr>
              <a:t> Estimation</a:t>
            </a:r>
            <a:endParaRPr lang="en-CA" sz="2000" dirty="0">
              <a:solidFill>
                <a:srgbClr val="000000"/>
              </a:solidFill>
            </a:endParaRPr>
          </a:p>
          <a:p>
            <a:endParaRPr lang="fr-FR" sz="2000" dirty="0">
              <a:solidFill>
                <a:srgbClr val="000000"/>
              </a:solidFill>
            </a:endParaRPr>
          </a:p>
          <a:p>
            <a:r>
              <a:rPr lang="fr-FR" sz="2000" dirty="0" err="1">
                <a:solidFill>
                  <a:srgbClr val="000000"/>
                </a:solidFill>
              </a:rPr>
              <a:t>When</a:t>
            </a:r>
            <a:r>
              <a:rPr lang="fr-FR" sz="2000" dirty="0">
                <a:solidFill>
                  <a:srgbClr val="000000"/>
                </a:solidFill>
              </a:rPr>
              <a:t> </a:t>
            </a:r>
            <a:r>
              <a:rPr lang="fr-FR" sz="2000" dirty="0" err="1">
                <a:solidFill>
                  <a:srgbClr val="000000"/>
                </a:solidFill>
              </a:rPr>
              <a:t>asked</a:t>
            </a:r>
            <a:r>
              <a:rPr lang="fr-FR" sz="2000" dirty="0">
                <a:solidFill>
                  <a:srgbClr val="000000"/>
                </a:solidFill>
              </a:rPr>
              <a:t> to use </a:t>
            </a:r>
            <a:r>
              <a:rPr lang="fr-FR" sz="2000" dirty="0" err="1">
                <a:solidFill>
                  <a:srgbClr val="000000"/>
                </a:solidFill>
              </a:rPr>
              <a:t>front-end</a:t>
            </a:r>
            <a:r>
              <a:rPr lang="fr-FR" sz="2000" dirty="0">
                <a:solidFill>
                  <a:srgbClr val="000000"/>
                </a:solidFill>
              </a:rPr>
              <a:t> estimation to </a:t>
            </a:r>
            <a:r>
              <a:rPr lang="fr-FR" sz="2000" dirty="0" err="1">
                <a:solidFill>
                  <a:srgbClr val="000000"/>
                </a:solidFill>
              </a:rPr>
              <a:t>estimate</a:t>
            </a:r>
            <a:r>
              <a:rPr lang="fr-FR" sz="2000" dirty="0">
                <a:solidFill>
                  <a:srgbClr val="000000"/>
                </a:solidFill>
              </a:rPr>
              <a:t> </a:t>
            </a:r>
            <a:r>
              <a:rPr lang="fr-FR" sz="2000" dirty="0" err="1">
                <a:solidFill>
                  <a:srgbClr val="000000"/>
                </a:solidFill>
              </a:rPr>
              <a:t>decimals</a:t>
            </a:r>
            <a:r>
              <a:rPr lang="fr-FR" sz="2000" dirty="0">
                <a:solidFill>
                  <a:srgbClr val="000000"/>
                </a:solidFill>
              </a:rPr>
              <a:t>, </a:t>
            </a:r>
            <a:r>
              <a:rPr lang="fr-FR" sz="2000" dirty="0" err="1">
                <a:solidFill>
                  <a:srgbClr val="000000"/>
                </a:solidFill>
              </a:rPr>
              <a:t>we</a:t>
            </a:r>
            <a:r>
              <a:rPr lang="fr-FR" sz="2000" dirty="0">
                <a:solidFill>
                  <a:srgbClr val="000000"/>
                </a:solidFill>
              </a:rPr>
              <a:t> </a:t>
            </a:r>
            <a:r>
              <a:rPr lang="fr-FR" sz="2000" dirty="0" err="1">
                <a:solidFill>
                  <a:srgbClr val="000000"/>
                </a:solidFill>
              </a:rPr>
              <a:t>will</a:t>
            </a:r>
            <a:r>
              <a:rPr lang="fr-FR" sz="2000" dirty="0">
                <a:solidFill>
                  <a:srgbClr val="000000"/>
                </a:solidFill>
              </a:rPr>
              <a:t> </a:t>
            </a:r>
            <a:r>
              <a:rPr lang="fr-FR" sz="2000" dirty="0" err="1">
                <a:solidFill>
                  <a:srgbClr val="000000"/>
                </a:solidFill>
              </a:rPr>
              <a:t>remove</a:t>
            </a:r>
            <a:r>
              <a:rPr lang="fr-FR" sz="2000" dirty="0">
                <a:solidFill>
                  <a:srgbClr val="000000"/>
                </a:solidFill>
              </a:rPr>
              <a:t> all </a:t>
            </a:r>
            <a:r>
              <a:rPr lang="fr-FR" sz="2000" dirty="0" err="1">
                <a:solidFill>
                  <a:srgbClr val="000000"/>
                </a:solidFill>
              </a:rPr>
              <a:t>that</a:t>
            </a:r>
            <a:r>
              <a:rPr lang="fr-FR" sz="2000" dirty="0">
                <a:solidFill>
                  <a:srgbClr val="000000"/>
                </a:solidFill>
              </a:rPr>
              <a:t> </a:t>
            </a:r>
            <a:r>
              <a:rPr lang="fr-FR" sz="2000" dirty="0" err="1">
                <a:solidFill>
                  <a:srgbClr val="000000"/>
                </a:solidFill>
              </a:rPr>
              <a:t>comes</a:t>
            </a:r>
            <a:r>
              <a:rPr lang="fr-FR" sz="2000" dirty="0">
                <a:solidFill>
                  <a:srgbClr val="000000"/>
                </a:solidFill>
              </a:rPr>
              <a:t> </a:t>
            </a:r>
            <a:r>
              <a:rPr lang="fr-FR" sz="2000" dirty="0" err="1">
                <a:solidFill>
                  <a:srgbClr val="000000"/>
                </a:solidFill>
              </a:rPr>
              <a:t>after</a:t>
            </a:r>
            <a:r>
              <a:rPr lang="fr-FR" sz="2000" dirty="0">
                <a:solidFill>
                  <a:srgbClr val="000000"/>
                </a:solidFill>
              </a:rPr>
              <a:t> the </a:t>
            </a:r>
            <a:r>
              <a:rPr lang="fr-FR" sz="2000" dirty="0" err="1">
                <a:solidFill>
                  <a:srgbClr val="000000"/>
                </a:solidFill>
              </a:rPr>
              <a:t>decimal</a:t>
            </a:r>
            <a:r>
              <a:rPr lang="fr-FR" sz="2000" dirty="0">
                <a:solidFill>
                  <a:srgbClr val="000000"/>
                </a:solidFill>
              </a:rPr>
              <a:t> and </a:t>
            </a:r>
            <a:r>
              <a:rPr lang="fr-FR" sz="2000" dirty="0" err="1">
                <a:solidFill>
                  <a:srgbClr val="000000"/>
                </a:solidFill>
              </a:rPr>
              <a:t>only</a:t>
            </a:r>
            <a:r>
              <a:rPr lang="fr-FR" sz="2000" dirty="0">
                <a:solidFill>
                  <a:srgbClr val="000000"/>
                </a:solidFill>
              </a:rPr>
              <a:t> use the </a:t>
            </a:r>
            <a:r>
              <a:rPr lang="fr-FR" sz="2000" dirty="0" err="1">
                <a:solidFill>
                  <a:srgbClr val="000000"/>
                </a:solidFill>
              </a:rPr>
              <a:t>whole</a:t>
            </a:r>
            <a:r>
              <a:rPr lang="fr-FR" sz="2000" dirty="0">
                <a:solidFill>
                  <a:srgbClr val="000000"/>
                </a:solidFill>
              </a:rPr>
              <a:t> </a:t>
            </a:r>
            <a:r>
              <a:rPr lang="fr-FR" sz="2000" dirty="0" err="1">
                <a:solidFill>
                  <a:srgbClr val="000000"/>
                </a:solidFill>
              </a:rPr>
              <a:t>number</a:t>
            </a:r>
            <a:r>
              <a:rPr lang="fr-FR" sz="2000" dirty="0">
                <a:solidFill>
                  <a:srgbClr val="000000"/>
                </a:solidFill>
              </a:rPr>
              <a:t>.</a:t>
            </a:r>
          </a:p>
          <a:p>
            <a:endParaRPr lang="en-CA" sz="2000" dirty="0">
              <a:solidFill>
                <a:srgbClr val="000000"/>
              </a:solidFill>
            </a:endParaRPr>
          </a:p>
          <a:p>
            <a:r>
              <a:rPr lang="en-CA" sz="2000" dirty="0">
                <a:solidFill>
                  <a:srgbClr val="000000"/>
                </a:solidFill>
              </a:rPr>
              <a:t>For  example: </a:t>
            </a:r>
          </a:p>
          <a:p>
            <a:r>
              <a:rPr lang="en-CA" sz="2000" dirty="0">
                <a:solidFill>
                  <a:srgbClr val="000000"/>
                </a:solidFill>
              </a:rPr>
              <a:t>12.87 = 12        </a:t>
            </a:r>
          </a:p>
          <a:p>
            <a:r>
              <a:rPr lang="en-CA" sz="2000" dirty="0">
                <a:solidFill>
                  <a:srgbClr val="000000"/>
                </a:solidFill>
              </a:rPr>
              <a:t>3.23 = 3                             </a:t>
            </a:r>
          </a:p>
          <a:p>
            <a:r>
              <a:rPr lang="en-CA" sz="2000" dirty="0">
                <a:solidFill>
                  <a:srgbClr val="000000"/>
                </a:solidFill>
              </a:rPr>
              <a:t>197.56 = 197</a:t>
            </a:r>
          </a:p>
        </p:txBody>
      </p:sp>
      <p:cxnSp>
        <p:nvCxnSpPr>
          <p:cNvPr id="6" name="Straight Connector 5">
            <a:extLst>
              <a:ext uri="{FF2B5EF4-FFF2-40B4-BE49-F238E27FC236}">
                <a16:creationId xmlns:a16="http://schemas.microsoft.com/office/drawing/2014/main" id="{A7921A89-CC91-4CB6-890B-A4785CD8FFFE}"/>
              </a:ext>
            </a:extLst>
          </p:cNvPr>
          <p:cNvCxnSpPr/>
          <p:nvPr/>
        </p:nvCxnSpPr>
        <p:spPr>
          <a:xfrm>
            <a:off x="520461" y="3788979"/>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06173-8070-4AB3-B57C-8673EF6534EC}"/>
              </a:ext>
            </a:extLst>
          </p:cNvPr>
          <p:cNvSpPr txBox="1"/>
          <p:nvPr/>
        </p:nvSpPr>
        <p:spPr>
          <a:xfrm>
            <a:off x="643321" y="4092025"/>
            <a:ext cx="8873358" cy="2862322"/>
          </a:xfrm>
          <a:prstGeom prst="rect">
            <a:avLst/>
          </a:prstGeom>
          <a:noFill/>
        </p:spPr>
        <p:txBody>
          <a:bodyPr wrap="square">
            <a:spAutoFit/>
          </a:bodyPr>
          <a:lstStyle/>
          <a:p>
            <a:pPr algn="ctr"/>
            <a:r>
              <a:rPr lang="fr-FR" sz="2000" dirty="0">
                <a:solidFill>
                  <a:srgbClr val="000000"/>
                </a:solidFill>
              </a:rPr>
              <a:t>Estimer à partir du premier chiffre</a:t>
            </a:r>
            <a:endParaRPr lang="en-CA" sz="2000" dirty="0">
              <a:solidFill>
                <a:srgbClr val="000000"/>
              </a:solidFill>
            </a:endParaRPr>
          </a:p>
          <a:p>
            <a:endParaRPr lang="fr-FR" sz="2000" dirty="0">
              <a:solidFill>
                <a:srgbClr val="000000"/>
              </a:solidFill>
            </a:endParaRPr>
          </a:p>
          <a:p>
            <a:r>
              <a:rPr lang="fr-FR" sz="2000" dirty="0">
                <a:solidFill>
                  <a:srgbClr val="000000"/>
                </a:solidFill>
              </a:rPr>
              <a:t>Quand on estime des nombres décimaux à partir du premier chiffre, on va enlever ce qui vient après la virgule et utiliser le nombre naturel </a:t>
            </a:r>
            <a:r>
              <a:rPr lang="en-CA" sz="2000" dirty="0" err="1">
                <a:solidFill>
                  <a:srgbClr val="000000"/>
                </a:solidFill>
              </a:rPr>
              <a:t>seulement</a:t>
            </a:r>
            <a:r>
              <a:rPr lang="en-CA" sz="2000" dirty="0">
                <a:solidFill>
                  <a:srgbClr val="000000"/>
                </a:solidFill>
              </a:rPr>
              <a:t>.</a:t>
            </a:r>
          </a:p>
          <a:p>
            <a:endParaRPr lang="en-CA" sz="2000" dirty="0">
              <a:solidFill>
                <a:srgbClr val="000000"/>
              </a:solidFill>
            </a:endParaRPr>
          </a:p>
          <a:p>
            <a:r>
              <a:rPr lang="en-CA" sz="2000" dirty="0">
                <a:solidFill>
                  <a:srgbClr val="000000"/>
                </a:solidFill>
              </a:rPr>
              <a:t>Par </a:t>
            </a:r>
            <a:r>
              <a:rPr lang="en-CA" sz="2000" dirty="0" err="1">
                <a:solidFill>
                  <a:srgbClr val="000000"/>
                </a:solidFill>
              </a:rPr>
              <a:t>exemple</a:t>
            </a:r>
            <a:r>
              <a:rPr lang="en-CA" sz="2000" dirty="0">
                <a:solidFill>
                  <a:srgbClr val="000000"/>
                </a:solidFill>
              </a:rPr>
              <a:t>: </a:t>
            </a:r>
          </a:p>
          <a:p>
            <a:r>
              <a:rPr lang="en-CA" sz="2000" dirty="0">
                <a:solidFill>
                  <a:srgbClr val="000000"/>
                </a:solidFill>
              </a:rPr>
              <a:t>12,87 = 12 </a:t>
            </a:r>
          </a:p>
          <a:p>
            <a:r>
              <a:rPr lang="en-CA" sz="2000" dirty="0">
                <a:solidFill>
                  <a:srgbClr val="000000"/>
                </a:solidFill>
              </a:rPr>
              <a:t>3,23 = 3 </a:t>
            </a:r>
          </a:p>
          <a:p>
            <a:r>
              <a:rPr lang="en-CA" sz="2000" dirty="0">
                <a:solidFill>
                  <a:srgbClr val="000000"/>
                </a:solidFill>
              </a:rPr>
              <a:t>197,56 = 197</a:t>
            </a:r>
            <a:endParaRPr lang="en-CA" sz="1800" dirty="0">
              <a:solidFill>
                <a:srgbClr val="000000"/>
              </a:solidFill>
            </a:endParaRPr>
          </a:p>
        </p:txBody>
      </p:sp>
    </p:spTree>
    <p:extLst>
      <p:ext uri="{BB962C8B-B14F-4D97-AF65-F5344CB8AC3E}">
        <p14:creationId xmlns:p14="http://schemas.microsoft.com/office/powerpoint/2010/main" val="310682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E2731D-D557-4857-AC65-4FD7522B577F}"/>
              </a:ext>
            </a:extLst>
          </p:cNvPr>
          <p:cNvSpPr txBox="1"/>
          <p:nvPr/>
        </p:nvSpPr>
        <p:spPr>
          <a:xfrm>
            <a:off x="612326" y="514273"/>
            <a:ext cx="8581895" cy="2554545"/>
          </a:xfrm>
          <a:prstGeom prst="rect">
            <a:avLst/>
          </a:prstGeom>
          <a:noFill/>
        </p:spPr>
        <p:txBody>
          <a:bodyPr wrap="square">
            <a:spAutoFit/>
          </a:bodyPr>
          <a:lstStyle/>
          <a:p>
            <a:r>
              <a:rPr lang="fr-FR" sz="2000" b="1" dirty="0">
                <a:solidFill>
                  <a:srgbClr val="000000"/>
                </a:solidFill>
              </a:rPr>
              <a:t>Slide 3   </a:t>
            </a:r>
            <a:r>
              <a:rPr lang="fr-FR" sz="2000" dirty="0" err="1">
                <a:solidFill>
                  <a:srgbClr val="000000"/>
                </a:solidFill>
              </a:rPr>
              <a:t>Adding</a:t>
            </a:r>
            <a:r>
              <a:rPr lang="fr-FR" sz="2000" dirty="0">
                <a:solidFill>
                  <a:srgbClr val="000000"/>
                </a:solidFill>
              </a:rPr>
              <a:t> and </a:t>
            </a:r>
            <a:r>
              <a:rPr lang="fr-FR" sz="2000" dirty="0" err="1">
                <a:solidFill>
                  <a:srgbClr val="000000"/>
                </a:solidFill>
              </a:rPr>
              <a:t>Subtracting</a:t>
            </a:r>
            <a:r>
              <a:rPr lang="fr-FR" sz="2000" dirty="0">
                <a:solidFill>
                  <a:srgbClr val="000000"/>
                </a:solidFill>
              </a:rPr>
              <a:t> </a:t>
            </a:r>
            <a:r>
              <a:rPr lang="fr-FR" sz="2000" dirty="0" err="1">
                <a:solidFill>
                  <a:srgbClr val="000000"/>
                </a:solidFill>
              </a:rPr>
              <a:t>Decimals</a:t>
            </a:r>
            <a:r>
              <a:rPr lang="fr-FR" sz="2000" dirty="0">
                <a:solidFill>
                  <a:srgbClr val="000000"/>
                </a:solidFill>
              </a:rPr>
              <a:t> – Watch the </a:t>
            </a:r>
            <a:r>
              <a:rPr lang="fr-FR" sz="2000" dirty="0" err="1">
                <a:solidFill>
                  <a:srgbClr val="000000"/>
                </a:solidFill>
              </a:rPr>
              <a:t>following</a:t>
            </a:r>
            <a:r>
              <a:rPr lang="fr-FR" sz="2000" dirty="0">
                <a:solidFill>
                  <a:srgbClr val="000000"/>
                </a:solidFill>
              </a:rPr>
              <a:t> </a:t>
            </a:r>
            <a:r>
              <a:rPr lang="fr-FR" sz="2000" dirty="0" err="1">
                <a:solidFill>
                  <a:srgbClr val="000000"/>
                </a:solidFill>
              </a:rPr>
              <a:t>video</a:t>
            </a:r>
            <a:r>
              <a:rPr lang="fr-FR" sz="2000" dirty="0">
                <a:solidFill>
                  <a:srgbClr val="000000"/>
                </a:solidFill>
              </a:rPr>
              <a:t> to </a:t>
            </a:r>
            <a:r>
              <a:rPr lang="fr-FR" sz="2000" dirty="0" err="1">
                <a:solidFill>
                  <a:srgbClr val="000000"/>
                </a:solidFill>
              </a:rPr>
              <a:t>understand</a:t>
            </a:r>
            <a:r>
              <a:rPr lang="fr-FR" sz="2000" dirty="0">
                <a:solidFill>
                  <a:srgbClr val="000000"/>
                </a:solidFill>
              </a:rPr>
              <a:t> how to </a:t>
            </a:r>
            <a:r>
              <a:rPr lang="fr-FR" sz="2000" dirty="0" err="1">
                <a:solidFill>
                  <a:srgbClr val="000000"/>
                </a:solidFill>
              </a:rPr>
              <a:t>add</a:t>
            </a:r>
            <a:r>
              <a:rPr lang="fr-FR" sz="2000" dirty="0">
                <a:solidFill>
                  <a:srgbClr val="000000"/>
                </a:solidFill>
              </a:rPr>
              <a:t> and </a:t>
            </a:r>
            <a:r>
              <a:rPr lang="fr-FR" sz="2000" dirty="0" err="1">
                <a:solidFill>
                  <a:srgbClr val="000000"/>
                </a:solidFill>
              </a:rPr>
              <a:t>subtract</a:t>
            </a:r>
            <a:r>
              <a:rPr lang="fr-FR" sz="2000" dirty="0">
                <a:solidFill>
                  <a:srgbClr val="000000"/>
                </a:solidFill>
              </a:rPr>
              <a:t> </a:t>
            </a:r>
            <a:r>
              <a:rPr lang="fr-FR" sz="2000" dirty="0" err="1">
                <a:solidFill>
                  <a:srgbClr val="000000"/>
                </a:solidFill>
              </a:rPr>
              <a:t>decimals</a:t>
            </a:r>
            <a:r>
              <a:rPr lang="fr-FR" sz="2000" dirty="0">
                <a:solidFill>
                  <a:srgbClr val="000000"/>
                </a:solidFill>
              </a:rPr>
              <a:t>.</a:t>
            </a:r>
            <a:endParaRPr lang="en-US" sz="2000" dirty="0">
              <a:hlinkClick r:id="rId2"/>
            </a:endParaRPr>
          </a:p>
          <a:p>
            <a:r>
              <a:rPr lang="en-US" sz="2000" dirty="0">
                <a:hlinkClick r:id="rId2"/>
              </a:rPr>
              <a:t>https://www.youtube.com/watch?v=n-OcbG1FlBQ</a:t>
            </a:r>
            <a:r>
              <a:rPr lang="en-US" sz="2000" dirty="0"/>
              <a:t> – Adding and Subtracting Decimals song</a:t>
            </a:r>
          </a:p>
          <a:p>
            <a:endParaRPr lang="en-US" sz="2000" dirty="0"/>
          </a:p>
          <a:p>
            <a:r>
              <a:rPr lang="en-US" sz="2000" dirty="0"/>
              <a:t>Go to the following link and read through how to add and subtract decimals then complete the practice questions at the bottom of the page. </a:t>
            </a:r>
          </a:p>
          <a:p>
            <a:r>
              <a:rPr lang="en-US" sz="2000" dirty="0">
                <a:hlinkClick r:id="rId3"/>
              </a:rPr>
              <a:t>https://www.mathsisfun.com/adding-decimals.html</a:t>
            </a:r>
            <a:r>
              <a:rPr lang="en-US" sz="2000" dirty="0"/>
              <a:t> </a:t>
            </a:r>
          </a:p>
        </p:txBody>
      </p:sp>
      <p:cxnSp>
        <p:nvCxnSpPr>
          <p:cNvPr id="4" name="Straight Connector 3">
            <a:extLst>
              <a:ext uri="{FF2B5EF4-FFF2-40B4-BE49-F238E27FC236}">
                <a16:creationId xmlns:a16="http://schemas.microsoft.com/office/drawing/2014/main" id="{F76554AC-BB8D-4EEB-A439-98C6CDB80947}"/>
              </a:ext>
            </a:extLst>
          </p:cNvPr>
          <p:cNvCxnSpPr/>
          <p:nvPr/>
        </p:nvCxnSpPr>
        <p:spPr>
          <a:xfrm>
            <a:off x="373316" y="3610303"/>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A00E5A-DE9B-432C-BBE8-8CF8E89AD1DB}"/>
              </a:ext>
            </a:extLst>
          </p:cNvPr>
          <p:cNvSpPr txBox="1"/>
          <p:nvPr/>
        </p:nvSpPr>
        <p:spPr>
          <a:xfrm>
            <a:off x="612326" y="4078419"/>
            <a:ext cx="8685446" cy="2554545"/>
          </a:xfrm>
          <a:prstGeom prst="rect">
            <a:avLst/>
          </a:prstGeom>
          <a:noFill/>
        </p:spPr>
        <p:txBody>
          <a:bodyPr wrap="square">
            <a:spAutoFit/>
          </a:bodyPr>
          <a:lstStyle/>
          <a:p>
            <a:r>
              <a:rPr lang="fr-FR" sz="2000" dirty="0">
                <a:solidFill>
                  <a:srgbClr val="000000"/>
                </a:solidFill>
              </a:rPr>
              <a:t>Visionner la vidéo suivante pour comprendre comment additionner et soustraire les nombres décimaux. </a:t>
            </a:r>
          </a:p>
          <a:p>
            <a:r>
              <a:rPr lang="en-US" sz="2000" dirty="0">
                <a:hlinkClick r:id="rId2"/>
              </a:rPr>
              <a:t>https://www.youtube.com/watch?v=n-OcbG1FlBQ</a:t>
            </a:r>
            <a:r>
              <a:rPr lang="en-US" sz="2000" dirty="0"/>
              <a:t> – Adding and Subtracting Decimals song</a:t>
            </a:r>
          </a:p>
          <a:p>
            <a:endParaRPr lang="fr-FR" sz="2000" dirty="0">
              <a:solidFill>
                <a:srgbClr val="000000"/>
              </a:solidFill>
            </a:endParaRPr>
          </a:p>
          <a:p>
            <a:r>
              <a:rPr lang="fr-FR" sz="2000" dirty="0">
                <a:solidFill>
                  <a:srgbClr val="000000"/>
                </a:solidFill>
              </a:rPr>
              <a:t>Visiter le site-web suivant pour lire comment additionner et soustraire les nombres d</a:t>
            </a:r>
            <a:r>
              <a:rPr lang="fr-CA" sz="2000" dirty="0" err="1">
                <a:solidFill>
                  <a:srgbClr val="000000"/>
                </a:solidFill>
              </a:rPr>
              <a:t>écimaux</a:t>
            </a:r>
            <a:r>
              <a:rPr lang="fr-CA" sz="2000" dirty="0">
                <a:solidFill>
                  <a:srgbClr val="000000"/>
                </a:solidFill>
              </a:rPr>
              <a:t> ensuite compléter les questions à pratiquer en bas de la page. </a:t>
            </a:r>
            <a:endParaRPr lang="fr-FR" sz="2000" dirty="0">
              <a:solidFill>
                <a:srgbClr val="000000"/>
              </a:solidFill>
            </a:endParaRPr>
          </a:p>
          <a:p>
            <a:endParaRPr lang="fr-FR" sz="2000" dirty="0">
              <a:solidFill>
                <a:srgbClr val="000000"/>
              </a:solidFill>
            </a:endParaRPr>
          </a:p>
        </p:txBody>
      </p:sp>
    </p:spTree>
    <p:extLst>
      <p:ext uri="{BB962C8B-B14F-4D97-AF65-F5344CB8AC3E}">
        <p14:creationId xmlns:p14="http://schemas.microsoft.com/office/powerpoint/2010/main" val="136420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442407" y="683148"/>
            <a:ext cx="10109200" cy="2554545"/>
          </a:xfrm>
          <a:prstGeom prst="rect">
            <a:avLst/>
          </a:prstGeom>
          <a:noFill/>
        </p:spPr>
        <p:txBody>
          <a:bodyPr vert="horz" wrap="square" rtlCol="0">
            <a:spAutoFit/>
          </a:bodyPr>
          <a:lstStyle/>
          <a:p>
            <a:r>
              <a:rPr lang="fr-FR" sz="2000" b="1" dirty="0">
                <a:solidFill>
                  <a:srgbClr val="000000"/>
                </a:solidFill>
              </a:rPr>
              <a:t>Slide 4           </a:t>
            </a:r>
            <a:r>
              <a:rPr lang="fr-FR" sz="2000" u="sng" dirty="0" err="1">
                <a:solidFill>
                  <a:srgbClr val="000000"/>
                </a:solidFill>
              </a:rPr>
              <a:t>Adding</a:t>
            </a:r>
            <a:r>
              <a:rPr lang="fr-FR" sz="2000" u="sng" dirty="0">
                <a:solidFill>
                  <a:srgbClr val="000000"/>
                </a:solidFill>
              </a:rPr>
              <a:t> and </a:t>
            </a:r>
            <a:r>
              <a:rPr lang="fr-FR" sz="2000" u="sng" dirty="0" err="1">
                <a:solidFill>
                  <a:srgbClr val="000000"/>
                </a:solidFill>
              </a:rPr>
              <a:t>Subtracting</a:t>
            </a:r>
            <a:r>
              <a:rPr lang="fr-FR" sz="2000" u="sng" dirty="0">
                <a:solidFill>
                  <a:srgbClr val="000000"/>
                </a:solidFill>
              </a:rPr>
              <a:t> </a:t>
            </a:r>
            <a:r>
              <a:rPr lang="fr-FR" sz="2000" u="sng" dirty="0" err="1">
                <a:solidFill>
                  <a:srgbClr val="000000"/>
                </a:solidFill>
              </a:rPr>
              <a:t>Decimal</a:t>
            </a:r>
            <a:r>
              <a:rPr lang="fr-FR" sz="2000" u="sng" dirty="0">
                <a:solidFill>
                  <a:srgbClr val="000000"/>
                </a:solidFill>
              </a:rPr>
              <a:t> Numbers </a:t>
            </a:r>
            <a:r>
              <a:rPr lang="fr-FR" sz="2000" u="sng" dirty="0" err="1">
                <a:solidFill>
                  <a:srgbClr val="000000"/>
                </a:solidFill>
              </a:rPr>
              <a:t>using</a:t>
            </a:r>
            <a:r>
              <a:rPr lang="fr-FR" sz="2000" u="sng" dirty="0">
                <a:solidFill>
                  <a:srgbClr val="000000"/>
                </a:solidFill>
              </a:rPr>
              <a:t> </a:t>
            </a:r>
            <a:r>
              <a:rPr lang="fr-FR" sz="2000" u="sng" dirty="0" err="1">
                <a:solidFill>
                  <a:srgbClr val="000000"/>
                </a:solidFill>
              </a:rPr>
              <a:t>Front-end</a:t>
            </a:r>
            <a:r>
              <a:rPr lang="fr-FR" sz="2000" u="sng" dirty="0">
                <a:solidFill>
                  <a:srgbClr val="000000"/>
                </a:solidFill>
              </a:rPr>
              <a:t> Estimation</a:t>
            </a:r>
            <a:endParaRPr lang="en-CA" sz="2000" u="sng" dirty="0">
              <a:solidFill>
                <a:srgbClr val="000000"/>
              </a:solidFill>
            </a:endParaRPr>
          </a:p>
          <a:p>
            <a:r>
              <a:rPr lang="en-CA" sz="2000" dirty="0">
                <a:solidFill>
                  <a:srgbClr val="000000"/>
                </a:solidFill>
              </a:rPr>
              <a:t>   </a:t>
            </a:r>
          </a:p>
          <a:p>
            <a:r>
              <a:rPr lang="en-CA" sz="2000" b="1" dirty="0">
                <a:solidFill>
                  <a:srgbClr val="000000"/>
                </a:solidFill>
              </a:rPr>
              <a:t>Copy</a:t>
            </a:r>
            <a:r>
              <a:rPr lang="en-CA" sz="2000" dirty="0">
                <a:solidFill>
                  <a:srgbClr val="000000"/>
                </a:solidFill>
              </a:rPr>
              <a:t> this example into your math scribbler.        </a:t>
            </a:r>
          </a:p>
          <a:p>
            <a:r>
              <a:rPr lang="en-CA" sz="2000" dirty="0">
                <a:solidFill>
                  <a:srgbClr val="000000"/>
                </a:solidFill>
              </a:rPr>
              <a:t>             </a:t>
            </a:r>
          </a:p>
          <a:p>
            <a:r>
              <a:rPr lang="en-CA" sz="2000" dirty="0">
                <a:solidFill>
                  <a:srgbClr val="000000"/>
                </a:solidFill>
              </a:rPr>
              <a:t>	8.85 + 12.25 + 10.9 + 9.65 + 14.4</a:t>
            </a:r>
          </a:p>
          <a:p>
            <a:endParaRPr lang="en-CA" sz="2000" dirty="0">
              <a:solidFill>
                <a:srgbClr val="000000"/>
              </a:solidFill>
            </a:endParaRPr>
          </a:p>
          <a:p>
            <a:r>
              <a:rPr lang="fr-FR" sz="2000" dirty="0">
                <a:solidFill>
                  <a:srgbClr val="000000"/>
                </a:solidFill>
              </a:rPr>
              <a:t>**</a:t>
            </a:r>
            <a:r>
              <a:rPr lang="fr-FR" sz="2000" b="1" dirty="0" err="1">
                <a:solidFill>
                  <a:srgbClr val="000000"/>
                </a:solidFill>
              </a:rPr>
              <a:t>Find</a:t>
            </a:r>
            <a:r>
              <a:rPr lang="fr-FR" sz="2000" dirty="0">
                <a:solidFill>
                  <a:srgbClr val="000000"/>
                </a:solidFill>
              </a:rPr>
              <a:t> the </a:t>
            </a:r>
            <a:r>
              <a:rPr lang="fr-FR" sz="2000" dirty="0" err="1">
                <a:solidFill>
                  <a:srgbClr val="000000"/>
                </a:solidFill>
              </a:rPr>
              <a:t>answer</a:t>
            </a:r>
            <a:r>
              <a:rPr lang="fr-FR" sz="2000" dirty="0">
                <a:solidFill>
                  <a:srgbClr val="000000"/>
                </a:solidFill>
              </a:rPr>
              <a:t> </a:t>
            </a:r>
            <a:r>
              <a:rPr lang="fr-FR" sz="2000" dirty="0" err="1">
                <a:solidFill>
                  <a:srgbClr val="000000"/>
                </a:solidFill>
              </a:rPr>
              <a:t>using</a:t>
            </a:r>
            <a:r>
              <a:rPr lang="fr-FR" sz="2000" dirty="0">
                <a:solidFill>
                  <a:srgbClr val="000000"/>
                </a:solidFill>
              </a:rPr>
              <a:t> front-end estimation. Is </a:t>
            </a:r>
            <a:r>
              <a:rPr lang="fr-FR" sz="2000" dirty="0" err="1">
                <a:solidFill>
                  <a:srgbClr val="000000"/>
                </a:solidFill>
              </a:rPr>
              <a:t>your</a:t>
            </a:r>
            <a:r>
              <a:rPr lang="fr-FR" sz="2000" dirty="0">
                <a:solidFill>
                  <a:srgbClr val="000000"/>
                </a:solidFill>
              </a:rPr>
              <a:t> </a:t>
            </a:r>
            <a:r>
              <a:rPr lang="fr-FR" sz="2000" dirty="0" err="1">
                <a:solidFill>
                  <a:srgbClr val="000000"/>
                </a:solidFill>
              </a:rPr>
              <a:t>answer</a:t>
            </a:r>
            <a:r>
              <a:rPr lang="fr-FR" sz="2000" dirty="0">
                <a:solidFill>
                  <a:srgbClr val="000000"/>
                </a:solidFill>
              </a:rPr>
              <a:t> </a:t>
            </a:r>
            <a:r>
              <a:rPr lang="fr-FR" sz="2000" dirty="0" err="1">
                <a:solidFill>
                  <a:srgbClr val="000000"/>
                </a:solidFill>
              </a:rPr>
              <a:t>reasonable</a:t>
            </a:r>
            <a:r>
              <a:rPr lang="fr-FR" sz="2000" dirty="0">
                <a:solidFill>
                  <a:srgbClr val="000000"/>
                </a:solidFill>
              </a:rPr>
              <a:t>? </a:t>
            </a:r>
            <a:r>
              <a:rPr lang="fr-FR" sz="2000" b="1" dirty="0" err="1">
                <a:solidFill>
                  <a:srgbClr val="000000"/>
                </a:solidFill>
              </a:rPr>
              <a:t>Explain</a:t>
            </a:r>
            <a:r>
              <a:rPr lang="fr-FR" sz="2000" dirty="0">
                <a:solidFill>
                  <a:srgbClr val="000000"/>
                </a:solidFill>
              </a:rPr>
              <a:t>. </a:t>
            </a:r>
          </a:p>
          <a:p>
            <a:r>
              <a:rPr lang="en-CA" sz="2000" dirty="0">
                <a:solidFill>
                  <a:srgbClr val="000000"/>
                </a:solidFill>
              </a:rPr>
              <a:t> </a:t>
            </a:r>
          </a:p>
        </p:txBody>
      </p:sp>
      <p:cxnSp>
        <p:nvCxnSpPr>
          <p:cNvPr id="4" name="Straight Connector 3">
            <a:extLst>
              <a:ext uri="{FF2B5EF4-FFF2-40B4-BE49-F238E27FC236}">
                <a16:creationId xmlns:a16="http://schemas.microsoft.com/office/drawing/2014/main" id="{15539538-BB4A-469C-BF57-B788098F6A47}"/>
              </a:ext>
            </a:extLst>
          </p:cNvPr>
          <p:cNvCxnSpPr/>
          <p:nvPr/>
        </p:nvCxnSpPr>
        <p:spPr>
          <a:xfrm>
            <a:off x="341785" y="3557751"/>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6F3A90-C160-46A9-982E-FDF439D38F73}"/>
              </a:ext>
            </a:extLst>
          </p:cNvPr>
          <p:cNvSpPr txBox="1"/>
          <p:nvPr/>
        </p:nvSpPr>
        <p:spPr>
          <a:xfrm>
            <a:off x="533499" y="4062249"/>
            <a:ext cx="8676487" cy="2554545"/>
          </a:xfrm>
          <a:prstGeom prst="rect">
            <a:avLst/>
          </a:prstGeom>
          <a:noFill/>
        </p:spPr>
        <p:txBody>
          <a:bodyPr wrap="square">
            <a:spAutoFit/>
          </a:bodyPr>
          <a:lstStyle/>
          <a:p>
            <a:r>
              <a:rPr lang="fr-FR" sz="2000" u="sng" dirty="0">
                <a:solidFill>
                  <a:srgbClr val="000000"/>
                </a:solidFill>
              </a:rPr>
              <a:t>Additionner et soustraire des nombres décimaux</a:t>
            </a:r>
            <a:endParaRPr lang="en-CA" sz="2000" u="sng" dirty="0">
              <a:solidFill>
                <a:srgbClr val="000000"/>
              </a:solidFill>
            </a:endParaRPr>
          </a:p>
          <a:p>
            <a:endParaRPr lang="en-CA" sz="2000" dirty="0">
              <a:solidFill>
                <a:srgbClr val="000000"/>
              </a:solidFill>
            </a:endParaRPr>
          </a:p>
          <a:p>
            <a:r>
              <a:rPr lang="en-CA" sz="2000" b="1" dirty="0">
                <a:solidFill>
                  <a:srgbClr val="000000"/>
                </a:solidFill>
              </a:rPr>
              <a:t>Copier</a:t>
            </a:r>
            <a:r>
              <a:rPr lang="en-CA" sz="2000" dirty="0">
                <a:solidFill>
                  <a:srgbClr val="000000"/>
                </a:solidFill>
              </a:rPr>
              <a:t> </a:t>
            </a:r>
            <a:r>
              <a:rPr lang="en-CA" sz="2000" dirty="0" err="1">
                <a:solidFill>
                  <a:srgbClr val="000000"/>
                </a:solidFill>
              </a:rPr>
              <a:t>cette</a:t>
            </a:r>
            <a:r>
              <a:rPr lang="en-CA" sz="2000" dirty="0">
                <a:solidFill>
                  <a:srgbClr val="000000"/>
                </a:solidFill>
              </a:rPr>
              <a:t> </a:t>
            </a:r>
            <a:r>
              <a:rPr lang="en-CA" sz="2000" dirty="0" err="1">
                <a:solidFill>
                  <a:srgbClr val="000000"/>
                </a:solidFill>
              </a:rPr>
              <a:t>exemple</a:t>
            </a:r>
            <a:r>
              <a:rPr lang="en-CA" sz="2000" dirty="0">
                <a:solidFill>
                  <a:srgbClr val="000000"/>
                </a:solidFill>
              </a:rPr>
              <a:t> dans ton cahier.</a:t>
            </a:r>
          </a:p>
          <a:p>
            <a:r>
              <a:rPr lang="en-CA" sz="2000" dirty="0">
                <a:solidFill>
                  <a:srgbClr val="000000"/>
                </a:solidFill>
              </a:rPr>
              <a:t>	</a:t>
            </a:r>
          </a:p>
          <a:p>
            <a:r>
              <a:rPr lang="en-CA" sz="2000" dirty="0">
                <a:solidFill>
                  <a:srgbClr val="000000"/>
                </a:solidFill>
              </a:rPr>
              <a:t>	8,85 + 12,25 + 10,9 + 9,65 + 14,4</a:t>
            </a:r>
          </a:p>
          <a:p>
            <a:endParaRPr lang="en-CA" sz="2000" dirty="0">
              <a:solidFill>
                <a:srgbClr val="000000"/>
              </a:solidFill>
            </a:endParaRPr>
          </a:p>
          <a:p>
            <a:r>
              <a:rPr lang="fr-FR" sz="2000" dirty="0">
                <a:solidFill>
                  <a:srgbClr val="000000"/>
                </a:solidFill>
              </a:rPr>
              <a:t>     **</a:t>
            </a:r>
            <a:r>
              <a:rPr lang="fr-FR" sz="2000" b="1" dirty="0">
                <a:solidFill>
                  <a:srgbClr val="000000"/>
                </a:solidFill>
              </a:rPr>
              <a:t>Fais</a:t>
            </a:r>
            <a:r>
              <a:rPr lang="fr-FR" sz="2000" dirty="0">
                <a:solidFill>
                  <a:srgbClr val="000000"/>
                </a:solidFill>
              </a:rPr>
              <a:t> une estimation à partir des premiers chiffres pour avoir une bonne idée si la réponse est vraisemblable. Est-ce que ta réponse est raisonnable? </a:t>
            </a:r>
            <a:r>
              <a:rPr lang="fr-FR" sz="2000" b="1" dirty="0">
                <a:solidFill>
                  <a:srgbClr val="000000"/>
                </a:solidFill>
              </a:rPr>
              <a:t>Expliquer.</a:t>
            </a:r>
          </a:p>
        </p:txBody>
      </p:sp>
    </p:spTree>
    <p:extLst>
      <p:ext uri="{BB962C8B-B14F-4D97-AF65-F5344CB8AC3E}">
        <p14:creationId xmlns:p14="http://schemas.microsoft.com/office/powerpoint/2010/main" val="355882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87296" y="114456"/>
            <a:ext cx="4368800" cy="369332"/>
          </a:xfrm>
          <a:prstGeom prst="rect">
            <a:avLst/>
          </a:prstGeom>
          <a:noFill/>
        </p:spPr>
        <p:txBody>
          <a:bodyPr vert="horz" rtlCol="0">
            <a:spAutoFit/>
          </a:bodyPr>
          <a:lstStyle/>
          <a:p>
            <a:r>
              <a:rPr lang="en-CA" b="1" dirty="0">
                <a:solidFill>
                  <a:srgbClr val="000000"/>
                </a:solidFill>
              </a:rPr>
              <a:t>8.85 + 12.25 + 10.9  +  9.65  + 14.4</a:t>
            </a:r>
          </a:p>
        </p:txBody>
      </p:sp>
      <p:sp>
        <p:nvSpPr>
          <p:cNvPr id="3" name="TextBox 2"/>
          <p:cNvSpPr txBox="1"/>
          <p:nvPr/>
        </p:nvSpPr>
        <p:spPr>
          <a:xfrm>
            <a:off x="140208" y="483633"/>
            <a:ext cx="4547404" cy="7478970"/>
          </a:xfrm>
          <a:prstGeom prst="rect">
            <a:avLst/>
          </a:prstGeom>
          <a:noFill/>
        </p:spPr>
        <p:txBody>
          <a:bodyPr vert="horz" wrap="square" rtlCol="0">
            <a:spAutoFit/>
          </a:bodyPr>
          <a:lstStyle/>
          <a:p>
            <a:r>
              <a:rPr lang="fr-FR" sz="1600" b="1" dirty="0">
                <a:solidFill>
                  <a:srgbClr val="000000"/>
                </a:solidFill>
              </a:rPr>
              <a:t>Slide 5    Copy</a:t>
            </a:r>
            <a:r>
              <a:rPr lang="fr-FR" sz="1600" dirty="0">
                <a:solidFill>
                  <a:srgbClr val="000000"/>
                </a:solidFill>
              </a:rPr>
              <a:t> </a:t>
            </a:r>
            <a:r>
              <a:rPr lang="fr-FR" sz="1600" dirty="0" err="1">
                <a:solidFill>
                  <a:srgbClr val="000000"/>
                </a:solidFill>
              </a:rPr>
              <a:t>this</a:t>
            </a:r>
            <a:r>
              <a:rPr lang="fr-FR" sz="1600" dirty="0">
                <a:solidFill>
                  <a:srgbClr val="000000"/>
                </a:solidFill>
              </a:rPr>
              <a:t> </a:t>
            </a:r>
            <a:r>
              <a:rPr lang="fr-FR" sz="1600" dirty="0" err="1">
                <a:solidFill>
                  <a:srgbClr val="000000"/>
                </a:solidFill>
              </a:rPr>
              <a:t>ppt</a:t>
            </a:r>
            <a:r>
              <a:rPr lang="fr-FR" sz="1600" dirty="0">
                <a:solidFill>
                  <a:srgbClr val="000000"/>
                </a:solidFill>
              </a:rPr>
              <a:t> slide </a:t>
            </a:r>
            <a:r>
              <a:rPr lang="fr-FR" sz="1600" dirty="0" err="1">
                <a:solidFill>
                  <a:srgbClr val="000000"/>
                </a:solidFill>
              </a:rPr>
              <a:t>into</a:t>
            </a:r>
            <a:r>
              <a:rPr lang="fr-FR" sz="1600" dirty="0">
                <a:solidFill>
                  <a:srgbClr val="000000"/>
                </a:solidFill>
              </a:rPr>
              <a:t> </a:t>
            </a:r>
            <a:r>
              <a:rPr lang="fr-FR" sz="1600" dirty="0" err="1">
                <a:solidFill>
                  <a:srgbClr val="000000"/>
                </a:solidFill>
              </a:rPr>
              <a:t>your</a:t>
            </a:r>
            <a:r>
              <a:rPr lang="fr-FR" sz="1600" dirty="0">
                <a:solidFill>
                  <a:srgbClr val="000000"/>
                </a:solidFill>
              </a:rPr>
              <a:t> math </a:t>
            </a:r>
            <a:r>
              <a:rPr lang="fr-FR" sz="1600" dirty="0" err="1">
                <a:solidFill>
                  <a:srgbClr val="000000"/>
                </a:solidFill>
              </a:rPr>
              <a:t>scribbler</a:t>
            </a:r>
            <a:r>
              <a:rPr lang="fr-FR" sz="1600" dirty="0">
                <a:solidFill>
                  <a:srgbClr val="000000"/>
                </a:solidFill>
              </a:rPr>
              <a:t>.</a:t>
            </a:r>
          </a:p>
          <a:p>
            <a:endParaRPr lang="fr-FR" sz="1600" dirty="0">
              <a:solidFill>
                <a:srgbClr val="000000"/>
              </a:solidFill>
            </a:endParaRPr>
          </a:p>
          <a:p>
            <a:r>
              <a:rPr lang="fr-FR" sz="1600" b="1" dirty="0">
                <a:solidFill>
                  <a:srgbClr val="000000"/>
                </a:solidFill>
              </a:rPr>
              <a:t>1. </a:t>
            </a:r>
            <a:r>
              <a:rPr lang="fr-FR" sz="1600" dirty="0">
                <a:solidFill>
                  <a:srgbClr val="000000"/>
                </a:solidFill>
              </a:rPr>
              <a:t>Use </a:t>
            </a:r>
            <a:r>
              <a:rPr lang="fr-FR" sz="1600" dirty="0" err="1">
                <a:solidFill>
                  <a:srgbClr val="000000"/>
                </a:solidFill>
              </a:rPr>
              <a:t>front-end</a:t>
            </a:r>
            <a:r>
              <a:rPr lang="fr-FR" sz="1600" dirty="0">
                <a:solidFill>
                  <a:srgbClr val="000000"/>
                </a:solidFill>
              </a:rPr>
              <a:t> estimation.</a:t>
            </a:r>
          </a:p>
          <a:p>
            <a:r>
              <a:rPr lang="fr-FR" sz="1600" dirty="0">
                <a:solidFill>
                  <a:srgbClr val="000000"/>
                </a:solidFill>
              </a:rPr>
              <a:t> </a:t>
            </a:r>
          </a:p>
          <a:p>
            <a:r>
              <a:rPr lang="fr-FR" sz="1600" dirty="0" err="1">
                <a:solidFill>
                  <a:srgbClr val="000000"/>
                </a:solidFill>
              </a:rPr>
              <a:t>Add</a:t>
            </a:r>
            <a:r>
              <a:rPr lang="fr-FR" sz="1600" dirty="0">
                <a:solidFill>
                  <a:srgbClr val="000000"/>
                </a:solidFill>
              </a:rPr>
              <a:t> the </a:t>
            </a:r>
            <a:r>
              <a:rPr lang="fr-FR" sz="1600" dirty="0" err="1">
                <a:solidFill>
                  <a:srgbClr val="000000"/>
                </a:solidFill>
              </a:rPr>
              <a:t>whole-number</a:t>
            </a:r>
            <a:r>
              <a:rPr lang="fr-FR" sz="1600" dirty="0">
                <a:solidFill>
                  <a:srgbClr val="000000"/>
                </a:solidFill>
              </a:rPr>
              <a:t> part of </a:t>
            </a:r>
            <a:r>
              <a:rPr lang="fr-FR" sz="1600" dirty="0" err="1">
                <a:solidFill>
                  <a:srgbClr val="000000"/>
                </a:solidFill>
              </a:rPr>
              <a:t>each</a:t>
            </a:r>
            <a:r>
              <a:rPr lang="fr-FR" sz="1600" dirty="0">
                <a:solidFill>
                  <a:srgbClr val="000000"/>
                </a:solidFill>
              </a:rPr>
              <a:t> </a:t>
            </a:r>
            <a:r>
              <a:rPr lang="fr-FR" sz="1600" dirty="0" err="1">
                <a:solidFill>
                  <a:srgbClr val="000000"/>
                </a:solidFill>
              </a:rPr>
              <a:t>decimal</a:t>
            </a:r>
            <a:r>
              <a:rPr lang="fr-FR" sz="1600" dirty="0">
                <a:solidFill>
                  <a:srgbClr val="000000"/>
                </a:solidFill>
              </a:rPr>
              <a:t>.</a:t>
            </a:r>
          </a:p>
          <a:p>
            <a:r>
              <a:rPr lang="fr-FR" sz="1600" dirty="0">
                <a:solidFill>
                  <a:srgbClr val="000000"/>
                </a:solidFill>
              </a:rPr>
              <a:t>         </a:t>
            </a:r>
          </a:p>
          <a:p>
            <a:r>
              <a:rPr lang="fr-FR" sz="1600" dirty="0" err="1">
                <a:solidFill>
                  <a:srgbClr val="000000"/>
                </a:solidFill>
              </a:rPr>
              <a:t>Think</a:t>
            </a:r>
            <a:r>
              <a:rPr lang="fr-FR" sz="1600" dirty="0">
                <a:solidFill>
                  <a:srgbClr val="000000"/>
                </a:solidFill>
              </a:rPr>
              <a:t>   8 + 12 + 10 + 9 + 14 = 53</a:t>
            </a:r>
          </a:p>
          <a:p>
            <a:endParaRPr lang="fr-FR" sz="1600" dirty="0">
              <a:solidFill>
                <a:srgbClr val="000000"/>
              </a:solidFill>
            </a:endParaRPr>
          </a:p>
          <a:p>
            <a:r>
              <a:rPr lang="fr-FR" sz="1600" dirty="0" err="1">
                <a:solidFill>
                  <a:srgbClr val="000000"/>
                </a:solidFill>
              </a:rPr>
              <a:t>Then</a:t>
            </a:r>
            <a:endParaRPr lang="fr-FR" sz="1600" dirty="0">
              <a:solidFill>
                <a:srgbClr val="000000"/>
              </a:solidFill>
            </a:endParaRPr>
          </a:p>
          <a:p>
            <a:endParaRPr lang="fr-FR" sz="1600" dirty="0">
              <a:solidFill>
                <a:srgbClr val="000000"/>
              </a:solidFill>
            </a:endParaRPr>
          </a:p>
          <a:p>
            <a:pPr marL="342900" indent="-342900">
              <a:buAutoNum type="arabicPeriod" startAt="2"/>
            </a:pPr>
            <a:r>
              <a:rPr lang="fr-FR" sz="1600" b="1" dirty="0">
                <a:solidFill>
                  <a:srgbClr val="000000"/>
                </a:solidFill>
              </a:rPr>
              <a:t>Write</a:t>
            </a:r>
            <a:r>
              <a:rPr lang="fr-FR" sz="1600" dirty="0">
                <a:solidFill>
                  <a:srgbClr val="000000"/>
                </a:solidFill>
              </a:rPr>
              <a:t> </a:t>
            </a:r>
            <a:r>
              <a:rPr lang="fr-FR" sz="1600" dirty="0" err="1">
                <a:solidFill>
                  <a:srgbClr val="000000"/>
                </a:solidFill>
              </a:rPr>
              <a:t>each</a:t>
            </a:r>
            <a:r>
              <a:rPr lang="fr-FR" sz="1600" dirty="0">
                <a:solidFill>
                  <a:srgbClr val="000000"/>
                </a:solidFill>
              </a:rPr>
              <a:t> </a:t>
            </a:r>
            <a:r>
              <a:rPr lang="fr-FR" sz="1600" dirty="0" err="1">
                <a:solidFill>
                  <a:srgbClr val="000000"/>
                </a:solidFill>
              </a:rPr>
              <a:t>number</a:t>
            </a:r>
            <a:r>
              <a:rPr lang="fr-FR" sz="1600" dirty="0">
                <a:solidFill>
                  <a:srgbClr val="000000"/>
                </a:solidFill>
              </a:rPr>
              <a:t>  </a:t>
            </a:r>
            <a:r>
              <a:rPr lang="fr-FR" sz="1600" dirty="0" err="1">
                <a:solidFill>
                  <a:srgbClr val="000000"/>
                </a:solidFill>
              </a:rPr>
              <a:t>with</a:t>
            </a:r>
            <a:r>
              <a:rPr lang="fr-FR" sz="1600" dirty="0">
                <a:solidFill>
                  <a:srgbClr val="000000"/>
                </a:solidFill>
              </a:rPr>
              <a:t> the </a:t>
            </a:r>
            <a:r>
              <a:rPr lang="fr-FR" sz="1600" dirty="0" err="1">
                <a:solidFill>
                  <a:srgbClr val="000000"/>
                </a:solidFill>
              </a:rPr>
              <a:t>same</a:t>
            </a:r>
            <a:r>
              <a:rPr lang="fr-FR" sz="1600" dirty="0">
                <a:solidFill>
                  <a:srgbClr val="000000"/>
                </a:solidFill>
              </a:rPr>
              <a:t> </a:t>
            </a:r>
            <a:r>
              <a:rPr lang="fr-FR" sz="1600" dirty="0" err="1">
                <a:solidFill>
                  <a:srgbClr val="000000"/>
                </a:solidFill>
              </a:rPr>
              <a:t>amount</a:t>
            </a:r>
            <a:r>
              <a:rPr lang="fr-FR" sz="1600" dirty="0">
                <a:solidFill>
                  <a:srgbClr val="000000"/>
                </a:solidFill>
              </a:rPr>
              <a:t> of </a:t>
            </a:r>
          </a:p>
          <a:p>
            <a:r>
              <a:rPr lang="fr-FR" sz="1600" dirty="0" err="1">
                <a:solidFill>
                  <a:srgbClr val="000000"/>
                </a:solidFill>
              </a:rPr>
              <a:t>decimal</a:t>
            </a:r>
            <a:r>
              <a:rPr lang="fr-FR" sz="1600" dirty="0">
                <a:solidFill>
                  <a:srgbClr val="000000"/>
                </a:solidFill>
              </a:rPr>
              <a:t> places.  (in the </a:t>
            </a:r>
            <a:r>
              <a:rPr lang="fr-FR" sz="1600" dirty="0" err="1">
                <a:solidFill>
                  <a:srgbClr val="000000"/>
                </a:solidFill>
              </a:rPr>
              <a:t>above</a:t>
            </a:r>
            <a:r>
              <a:rPr lang="fr-FR" sz="1600" dirty="0">
                <a:solidFill>
                  <a:srgbClr val="000000"/>
                </a:solidFill>
              </a:rPr>
              <a:t> </a:t>
            </a:r>
            <a:r>
              <a:rPr lang="fr-FR" sz="1600" dirty="0" err="1">
                <a:solidFill>
                  <a:srgbClr val="000000"/>
                </a:solidFill>
              </a:rPr>
              <a:t>example</a:t>
            </a:r>
            <a:r>
              <a:rPr lang="fr-FR" sz="1600" dirty="0">
                <a:solidFill>
                  <a:srgbClr val="000000"/>
                </a:solidFill>
              </a:rPr>
              <a:t>, </a:t>
            </a:r>
            <a:r>
              <a:rPr lang="fr-FR" sz="1600" dirty="0" err="1">
                <a:solidFill>
                  <a:srgbClr val="000000"/>
                </a:solidFill>
              </a:rPr>
              <a:t>you</a:t>
            </a:r>
            <a:r>
              <a:rPr lang="fr-FR" sz="1600" dirty="0">
                <a:solidFill>
                  <a:srgbClr val="000000"/>
                </a:solidFill>
              </a:rPr>
              <a:t> </a:t>
            </a:r>
            <a:r>
              <a:rPr lang="fr-FR" sz="1600" dirty="0" err="1">
                <a:solidFill>
                  <a:srgbClr val="000000"/>
                </a:solidFill>
              </a:rPr>
              <a:t>will</a:t>
            </a:r>
            <a:r>
              <a:rPr lang="fr-FR" sz="1600" dirty="0">
                <a:solidFill>
                  <a:srgbClr val="000000"/>
                </a:solidFill>
              </a:rPr>
              <a:t> </a:t>
            </a:r>
          </a:p>
          <a:p>
            <a:r>
              <a:rPr lang="fr-FR" sz="1600" dirty="0" err="1">
                <a:solidFill>
                  <a:srgbClr val="000000"/>
                </a:solidFill>
              </a:rPr>
              <a:t>need</a:t>
            </a:r>
            <a:r>
              <a:rPr lang="fr-FR" sz="1600" dirty="0">
                <a:solidFill>
                  <a:srgbClr val="000000"/>
                </a:solidFill>
              </a:rPr>
              <a:t> 2 place values </a:t>
            </a:r>
            <a:r>
              <a:rPr lang="fr-FR" sz="1600" dirty="0" err="1">
                <a:solidFill>
                  <a:srgbClr val="000000"/>
                </a:solidFill>
              </a:rPr>
              <a:t>after</a:t>
            </a:r>
            <a:r>
              <a:rPr lang="fr-FR" sz="1600" dirty="0">
                <a:solidFill>
                  <a:srgbClr val="000000"/>
                </a:solidFill>
              </a:rPr>
              <a:t> the </a:t>
            </a:r>
            <a:r>
              <a:rPr lang="fr-FR" sz="1600" dirty="0" err="1">
                <a:solidFill>
                  <a:srgbClr val="000000"/>
                </a:solidFill>
              </a:rPr>
              <a:t>decimal</a:t>
            </a:r>
            <a:r>
              <a:rPr lang="fr-FR" sz="1600" dirty="0">
                <a:solidFill>
                  <a:srgbClr val="000000"/>
                </a:solidFill>
              </a:rPr>
              <a:t>.</a:t>
            </a:r>
          </a:p>
          <a:p>
            <a:r>
              <a:rPr lang="fr-FR" sz="1600" dirty="0">
                <a:solidFill>
                  <a:srgbClr val="000000"/>
                </a:solidFill>
              </a:rPr>
              <a:t>               </a:t>
            </a:r>
          </a:p>
          <a:p>
            <a:r>
              <a:rPr lang="fr-FR" sz="1600" dirty="0">
                <a:solidFill>
                  <a:srgbClr val="000000"/>
                </a:solidFill>
              </a:rPr>
              <a:t> 885       1225         1090          965             1440</a:t>
            </a:r>
          </a:p>
          <a:p>
            <a:endParaRPr lang="fr-FR" sz="1600" dirty="0">
              <a:solidFill>
                <a:srgbClr val="000000"/>
              </a:solidFill>
            </a:endParaRPr>
          </a:p>
          <a:p>
            <a:r>
              <a:rPr lang="fr-FR" sz="1600" b="1" dirty="0">
                <a:solidFill>
                  <a:srgbClr val="000000"/>
                </a:solidFill>
              </a:rPr>
              <a:t>Record</a:t>
            </a:r>
            <a:r>
              <a:rPr lang="fr-FR" sz="1600" dirty="0">
                <a:solidFill>
                  <a:srgbClr val="000000"/>
                </a:solidFill>
              </a:rPr>
              <a:t> the </a:t>
            </a:r>
            <a:r>
              <a:rPr lang="fr-FR" sz="1600" dirty="0" err="1">
                <a:solidFill>
                  <a:srgbClr val="000000"/>
                </a:solidFill>
              </a:rPr>
              <a:t>numbers</a:t>
            </a:r>
            <a:r>
              <a:rPr lang="fr-FR" sz="1600" dirty="0">
                <a:solidFill>
                  <a:srgbClr val="000000"/>
                </a:solidFill>
              </a:rPr>
              <a:t> </a:t>
            </a:r>
            <a:r>
              <a:rPr lang="fr-FR" sz="1600" dirty="0" err="1">
                <a:solidFill>
                  <a:srgbClr val="000000"/>
                </a:solidFill>
              </a:rPr>
              <a:t>without</a:t>
            </a:r>
            <a:r>
              <a:rPr lang="fr-FR" sz="1600" dirty="0">
                <a:solidFill>
                  <a:srgbClr val="000000"/>
                </a:solidFill>
              </a:rPr>
              <a:t> the </a:t>
            </a:r>
            <a:r>
              <a:rPr lang="fr-FR" sz="1600" dirty="0" err="1">
                <a:solidFill>
                  <a:srgbClr val="000000"/>
                </a:solidFill>
              </a:rPr>
              <a:t>decimal</a:t>
            </a:r>
            <a:r>
              <a:rPr lang="fr-FR" sz="1600" dirty="0">
                <a:solidFill>
                  <a:srgbClr val="000000"/>
                </a:solidFill>
              </a:rPr>
              <a:t> points and  </a:t>
            </a:r>
          </a:p>
          <a:p>
            <a:r>
              <a:rPr lang="fr-FR" sz="1600" b="1" dirty="0" err="1">
                <a:solidFill>
                  <a:srgbClr val="000000"/>
                </a:solidFill>
              </a:rPr>
              <a:t>add</a:t>
            </a:r>
            <a:r>
              <a:rPr lang="fr-FR" sz="1600" dirty="0">
                <a:solidFill>
                  <a:srgbClr val="000000"/>
                </a:solidFill>
              </a:rPr>
              <a:t> as </a:t>
            </a:r>
            <a:r>
              <a:rPr lang="fr-FR" sz="1600" dirty="0" err="1">
                <a:solidFill>
                  <a:srgbClr val="000000"/>
                </a:solidFill>
              </a:rPr>
              <a:t>whole</a:t>
            </a:r>
            <a:r>
              <a:rPr lang="fr-FR" sz="1600" dirty="0">
                <a:solidFill>
                  <a:srgbClr val="000000"/>
                </a:solidFill>
              </a:rPr>
              <a:t> </a:t>
            </a:r>
            <a:r>
              <a:rPr lang="fr-FR" sz="1600" dirty="0" err="1">
                <a:solidFill>
                  <a:srgbClr val="000000"/>
                </a:solidFill>
              </a:rPr>
              <a:t>numbers</a:t>
            </a:r>
            <a:r>
              <a:rPr lang="fr-FR" sz="1600" dirty="0">
                <a:solidFill>
                  <a:srgbClr val="000000"/>
                </a:solidFill>
              </a:rPr>
              <a:t>.</a:t>
            </a:r>
          </a:p>
          <a:p>
            <a:endParaRPr lang="fr-FR" sz="1600" dirty="0">
              <a:solidFill>
                <a:srgbClr val="000000"/>
              </a:solidFill>
            </a:endParaRPr>
          </a:p>
          <a:p>
            <a:r>
              <a:rPr lang="fr-FR" sz="1600" dirty="0">
                <a:solidFill>
                  <a:srgbClr val="000000"/>
                </a:solidFill>
              </a:rPr>
              <a:t>             885</a:t>
            </a:r>
          </a:p>
          <a:p>
            <a:r>
              <a:rPr lang="fr-FR" sz="1600" dirty="0">
                <a:solidFill>
                  <a:srgbClr val="000000"/>
                </a:solidFill>
              </a:rPr>
              <a:t>           1225</a:t>
            </a:r>
          </a:p>
          <a:p>
            <a:r>
              <a:rPr lang="fr-FR" sz="1600" dirty="0">
                <a:solidFill>
                  <a:srgbClr val="000000"/>
                </a:solidFill>
              </a:rPr>
              <a:t>           1090</a:t>
            </a:r>
          </a:p>
          <a:p>
            <a:r>
              <a:rPr lang="fr-FR" sz="1600" dirty="0">
                <a:solidFill>
                  <a:srgbClr val="000000"/>
                </a:solidFill>
              </a:rPr>
              <a:t>            965</a:t>
            </a:r>
          </a:p>
          <a:p>
            <a:r>
              <a:rPr lang="fr-FR" sz="1600" dirty="0">
                <a:solidFill>
                  <a:srgbClr val="000000"/>
                </a:solidFill>
              </a:rPr>
              <a:t>        </a:t>
            </a:r>
            <a:r>
              <a:rPr lang="fr-FR" sz="1600" u="sng" dirty="0">
                <a:solidFill>
                  <a:srgbClr val="000000"/>
                </a:solidFill>
              </a:rPr>
              <a:t>+1440</a:t>
            </a:r>
          </a:p>
          <a:p>
            <a:r>
              <a:rPr lang="fr-FR" sz="1600" dirty="0">
                <a:solidFill>
                  <a:srgbClr val="000000"/>
                </a:solidFill>
              </a:rPr>
              <a:t>          5605             56.05 </a:t>
            </a:r>
            <a:r>
              <a:rPr lang="fr-FR" sz="1600" dirty="0" err="1">
                <a:solidFill>
                  <a:srgbClr val="000000"/>
                </a:solidFill>
              </a:rPr>
              <a:t>actual</a:t>
            </a:r>
            <a:r>
              <a:rPr lang="fr-FR" sz="1600" dirty="0">
                <a:solidFill>
                  <a:srgbClr val="000000"/>
                </a:solidFill>
              </a:rPr>
              <a:t> </a:t>
            </a:r>
            <a:r>
              <a:rPr lang="fr-FR" sz="1600" dirty="0" err="1">
                <a:solidFill>
                  <a:srgbClr val="000000"/>
                </a:solidFill>
              </a:rPr>
              <a:t>answer</a:t>
            </a:r>
            <a:r>
              <a:rPr lang="fr-FR" sz="1600" dirty="0">
                <a:solidFill>
                  <a:srgbClr val="000000"/>
                </a:solidFill>
              </a:rPr>
              <a:t>.</a:t>
            </a:r>
          </a:p>
          <a:p>
            <a:endParaRPr lang="fr-FR" sz="1600" dirty="0">
              <a:solidFill>
                <a:srgbClr val="000000"/>
              </a:solidFill>
            </a:endParaRPr>
          </a:p>
          <a:p>
            <a:r>
              <a:rPr lang="fr-FR" sz="1600" b="1" dirty="0">
                <a:solidFill>
                  <a:srgbClr val="000000"/>
                </a:solidFill>
              </a:rPr>
              <a:t>3. </a:t>
            </a:r>
            <a:r>
              <a:rPr lang="fr-FR" sz="1600" dirty="0" err="1">
                <a:solidFill>
                  <a:srgbClr val="000000"/>
                </a:solidFill>
              </a:rPr>
              <a:t>Since</a:t>
            </a:r>
            <a:r>
              <a:rPr lang="fr-FR" sz="1600" dirty="0">
                <a:solidFill>
                  <a:srgbClr val="000000"/>
                </a:solidFill>
              </a:rPr>
              <a:t> the </a:t>
            </a:r>
            <a:r>
              <a:rPr lang="fr-FR" sz="1600" dirty="0" err="1">
                <a:solidFill>
                  <a:srgbClr val="000000"/>
                </a:solidFill>
              </a:rPr>
              <a:t>estimate</a:t>
            </a:r>
            <a:r>
              <a:rPr lang="fr-FR" sz="1600" dirty="0">
                <a:solidFill>
                  <a:srgbClr val="000000"/>
                </a:solidFill>
              </a:rPr>
              <a:t> </a:t>
            </a:r>
            <a:r>
              <a:rPr lang="fr-FR" sz="1600" dirty="0" err="1">
                <a:solidFill>
                  <a:srgbClr val="000000"/>
                </a:solidFill>
              </a:rPr>
              <a:t>is</a:t>
            </a:r>
            <a:r>
              <a:rPr lang="fr-FR" sz="1600" dirty="0">
                <a:solidFill>
                  <a:srgbClr val="000000"/>
                </a:solidFill>
              </a:rPr>
              <a:t> 53, </a:t>
            </a:r>
            <a:r>
              <a:rPr lang="fr-FR" sz="1600" b="1" dirty="0">
                <a:solidFill>
                  <a:srgbClr val="000000"/>
                </a:solidFill>
              </a:rPr>
              <a:t>place</a:t>
            </a:r>
            <a:r>
              <a:rPr lang="fr-FR" sz="1600" dirty="0">
                <a:solidFill>
                  <a:srgbClr val="000000"/>
                </a:solidFill>
              </a:rPr>
              <a:t> the </a:t>
            </a:r>
            <a:r>
              <a:rPr lang="fr-FR" sz="1600" dirty="0" err="1">
                <a:solidFill>
                  <a:srgbClr val="000000"/>
                </a:solidFill>
              </a:rPr>
              <a:t>decimal</a:t>
            </a:r>
            <a:r>
              <a:rPr lang="fr-FR" sz="1600" dirty="0">
                <a:solidFill>
                  <a:srgbClr val="000000"/>
                </a:solidFill>
              </a:rPr>
              <a:t> point </a:t>
            </a:r>
            <a:r>
              <a:rPr lang="fr-FR" sz="1600" dirty="0" err="1">
                <a:solidFill>
                  <a:srgbClr val="000000"/>
                </a:solidFill>
              </a:rPr>
              <a:t>after</a:t>
            </a:r>
            <a:r>
              <a:rPr lang="fr-FR" sz="1600" dirty="0">
                <a:solidFill>
                  <a:srgbClr val="000000"/>
                </a:solidFill>
              </a:rPr>
              <a:t>  the first </a:t>
            </a:r>
            <a:r>
              <a:rPr lang="fr-FR" sz="1600" dirty="0" err="1">
                <a:solidFill>
                  <a:srgbClr val="000000"/>
                </a:solidFill>
              </a:rPr>
              <a:t>two</a:t>
            </a:r>
            <a:r>
              <a:rPr lang="fr-FR" sz="1600" dirty="0">
                <a:solidFill>
                  <a:srgbClr val="000000"/>
                </a:solidFill>
              </a:rPr>
              <a:t> digits; </a:t>
            </a:r>
            <a:r>
              <a:rPr lang="fr-FR" sz="1600" dirty="0" err="1">
                <a:solidFill>
                  <a:srgbClr val="000000"/>
                </a:solidFill>
              </a:rPr>
              <a:t>that</a:t>
            </a:r>
            <a:r>
              <a:rPr lang="fr-FR" sz="1600" dirty="0">
                <a:solidFill>
                  <a:srgbClr val="000000"/>
                </a:solidFill>
              </a:rPr>
              <a:t> </a:t>
            </a:r>
            <a:r>
              <a:rPr lang="fr-FR" sz="1600" dirty="0" err="1">
                <a:solidFill>
                  <a:srgbClr val="000000"/>
                </a:solidFill>
              </a:rPr>
              <a:t>is</a:t>
            </a:r>
            <a:r>
              <a:rPr lang="fr-FR" sz="1600" dirty="0">
                <a:solidFill>
                  <a:srgbClr val="000000"/>
                </a:solidFill>
              </a:rPr>
              <a:t> </a:t>
            </a:r>
            <a:r>
              <a:rPr lang="fr-FR" sz="1600" dirty="0" err="1">
                <a:solidFill>
                  <a:srgbClr val="000000"/>
                </a:solidFill>
              </a:rPr>
              <a:t>between</a:t>
            </a:r>
            <a:r>
              <a:rPr lang="fr-FR" sz="1600" dirty="0">
                <a:solidFill>
                  <a:srgbClr val="000000"/>
                </a:solidFill>
              </a:rPr>
              <a:t> the 6 and the 0.</a:t>
            </a:r>
            <a:endParaRPr lang="en-CA" sz="1600" baseline="70000" dirty="0">
              <a:solidFill>
                <a:srgbClr val="000000"/>
              </a:solidFill>
            </a:endParaRPr>
          </a:p>
        </p:txBody>
      </p:sp>
      <p:cxnSp>
        <p:nvCxnSpPr>
          <p:cNvPr id="5" name="Straight Connector 4">
            <a:extLst>
              <a:ext uri="{FF2B5EF4-FFF2-40B4-BE49-F238E27FC236}">
                <a16:creationId xmlns:a16="http://schemas.microsoft.com/office/drawing/2014/main" id="{69308F2A-DE25-4DB2-9467-2AF01C7AF344}"/>
              </a:ext>
            </a:extLst>
          </p:cNvPr>
          <p:cNvCxnSpPr>
            <a:cxnSpLocks/>
          </p:cNvCxnSpPr>
          <p:nvPr/>
        </p:nvCxnSpPr>
        <p:spPr>
          <a:xfrm>
            <a:off x="4868240" y="614854"/>
            <a:ext cx="0" cy="69000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9BF438-DF1D-4AD4-911A-6730AAC4D533}"/>
              </a:ext>
            </a:extLst>
          </p:cNvPr>
          <p:cNvSpPr txBox="1"/>
          <p:nvPr/>
        </p:nvSpPr>
        <p:spPr>
          <a:xfrm>
            <a:off x="4868239" y="483633"/>
            <a:ext cx="5579029" cy="6986528"/>
          </a:xfrm>
          <a:prstGeom prst="rect">
            <a:avLst/>
          </a:prstGeom>
          <a:noFill/>
        </p:spPr>
        <p:txBody>
          <a:bodyPr wrap="square">
            <a:spAutoFit/>
          </a:bodyPr>
          <a:lstStyle/>
          <a:p>
            <a:r>
              <a:rPr lang="fr-FR" sz="1600" b="1" dirty="0">
                <a:solidFill>
                  <a:srgbClr val="000000"/>
                </a:solidFill>
              </a:rPr>
              <a:t>Copier</a:t>
            </a:r>
            <a:r>
              <a:rPr lang="fr-FR" sz="1600" dirty="0">
                <a:solidFill>
                  <a:srgbClr val="000000"/>
                </a:solidFill>
              </a:rPr>
              <a:t> cet diapositif dans ton cahier de maths.</a:t>
            </a:r>
          </a:p>
          <a:p>
            <a:endParaRPr lang="fr-FR" sz="1600" dirty="0">
              <a:solidFill>
                <a:srgbClr val="000000"/>
              </a:solidFill>
            </a:endParaRPr>
          </a:p>
          <a:p>
            <a:r>
              <a:rPr lang="fr-FR" sz="1600" b="1" dirty="0">
                <a:solidFill>
                  <a:srgbClr val="000000"/>
                </a:solidFill>
              </a:rPr>
              <a:t>1. </a:t>
            </a:r>
            <a:r>
              <a:rPr lang="fr-FR" sz="1600" dirty="0">
                <a:solidFill>
                  <a:srgbClr val="000000"/>
                </a:solidFill>
              </a:rPr>
              <a:t>Estimer à partir du premier chiffre.</a:t>
            </a:r>
          </a:p>
          <a:p>
            <a:endParaRPr lang="fr-FR" sz="1600" dirty="0">
              <a:solidFill>
                <a:srgbClr val="000000"/>
              </a:solidFill>
            </a:endParaRPr>
          </a:p>
          <a:p>
            <a:r>
              <a:rPr lang="fr-FR" sz="1600" dirty="0">
                <a:solidFill>
                  <a:srgbClr val="000000"/>
                </a:solidFill>
              </a:rPr>
              <a:t>Additionner la partie entier de chaque décimal.</a:t>
            </a:r>
          </a:p>
          <a:p>
            <a:endParaRPr lang="fr-FR" sz="1600" dirty="0">
              <a:solidFill>
                <a:srgbClr val="000000"/>
              </a:solidFill>
            </a:endParaRPr>
          </a:p>
          <a:p>
            <a:r>
              <a:rPr lang="fr-FR" sz="1600" dirty="0">
                <a:solidFill>
                  <a:srgbClr val="000000"/>
                </a:solidFill>
              </a:rPr>
              <a:t>Penser	8 + 12 + 10 + 9 + 14 = 53</a:t>
            </a:r>
          </a:p>
          <a:p>
            <a:pPr marL="800100" lvl="1" indent="-342900">
              <a:buAutoNum type="arabicPeriod"/>
            </a:pPr>
            <a:endParaRPr lang="fr-FR" sz="1600" dirty="0">
              <a:solidFill>
                <a:srgbClr val="000000"/>
              </a:solidFill>
            </a:endParaRPr>
          </a:p>
          <a:p>
            <a:r>
              <a:rPr lang="fr-FR" sz="1600" dirty="0">
                <a:solidFill>
                  <a:srgbClr val="000000"/>
                </a:solidFill>
              </a:rPr>
              <a:t>Maintenant:	 </a:t>
            </a:r>
          </a:p>
          <a:p>
            <a:endParaRPr lang="fr-FR" sz="1600" dirty="0">
              <a:solidFill>
                <a:srgbClr val="000000"/>
              </a:solidFill>
            </a:endParaRPr>
          </a:p>
          <a:p>
            <a:r>
              <a:rPr lang="fr-FR" sz="1600" b="1" dirty="0">
                <a:solidFill>
                  <a:srgbClr val="000000"/>
                </a:solidFill>
              </a:rPr>
              <a:t>2. </a:t>
            </a:r>
            <a:r>
              <a:rPr lang="fr-FR" sz="1600" dirty="0">
                <a:solidFill>
                  <a:srgbClr val="000000"/>
                </a:solidFill>
              </a:rPr>
              <a:t>  </a:t>
            </a:r>
            <a:r>
              <a:rPr lang="fr-FR" sz="1600" b="1" dirty="0">
                <a:solidFill>
                  <a:srgbClr val="000000"/>
                </a:solidFill>
              </a:rPr>
              <a:t>Écrire</a:t>
            </a:r>
            <a:r>
              <a:rPr lang="fr-FR" sz="1600" dirty="0">
                <a:solidFill>
                  <a:srgbClr val="000000"/>
                </a:solidFill>
              </a:rPr>
              <a:t> chaque nombre avec le même nombre d’espaces décimaux. (Dans le cas ci-dessus tu as besoin 2 places après la décimale.): </a:t>
            </a:r>
          </a:p>
          <a:p>
            <a:r>
              <a:rPr lang="fr-FR" sz="1600" dirty="0">
                <a:solidFill>
                  <a:srgbClr val="000000"/>
                </a:solidFill>
              </a:rPr>
              <a:t>       </a:t>
            </a:r>
          </a:p>
          <a:p>
            <a:r>
              <a:rPr lang="fr-FR" sz="1600" dirty="0">
                <a:solidFill>
                  <a:srgbClr val="000000"/>
                </a:solidFill>
              </a:rPr>
              <a:t>    885 	1225 	1090 	965 	1440</a:t>
            </a:r>
          </a:p>
          <a:p>
            <a:endParaRPr lang="fr-FR" sz="1600" dirty="0">
              <a:solidFill>
                <a:srgbClr val="000000"/>
              </a:solidFill>
            </a:endParaRPr>
          </a:p>
          <a:p>
            <a:r>
              <a:rPr lang="fr-FR" sz="1600" b="1" dirty="0">
                <a:solidFill>
                  <a:srgbClr val="000000"/>
                </a:solidFill>
              </a:rPr>
              <a:t>Écrire</a:t>
            </a:r>
            <a:r>
              <a:rPr lang="fr-FR" sz="1600" dirty="0">
                <a:solidFill>
                  <a:srgbClr val="000000"/>
                </a:solidFill>
              </a:rPr>
              <a:t> les nombres sans les points décimaux et </a:t>
            </a:r>
            <a:r>
              <a:rPr lang="fr-FR" sz="1600" b="1" dirty="0">
                <a:solidFill>
                  <a:srgbClr val="000000"/>
                </a:solidFill>
              </a:rPr>
              <a:t>effectuer</a:t>
            </a:r>
            <a:r>
              <a:rPr lang="fr-FR" sz="1600" dirty="0">
                <a:solidFill>
                  <a:srgbClr val="000000"/>
                </a:solidFill>
              </a:rPr>
              <a:t> l`addition comme tu le fais avec des nombres naturels.</a:t>
            </a:r>
          </a:p>
          <a:p>
            <a:r>
              <a:rPr lang="fr-FR" sz="1600" dirty="0">
                <a:solidFill>
                  <a:srgbClr val="000000"/>
                </a:solidFill>
              </a:rPr>
              <a:t>           </a:t>
            </a:r>
          </a:p>
          <a:p>
            <a:r>
              <a:rPr lang="fr-FR" sz="1600" dirty="0">
                <a:solidFill>
                  <a:srgbClr val="000000"/>
                </a:solidFill>
              </a:rPr>
              <a:t>             885</a:t>
            </a:r>
          </a:p>
          <a:p>
            <a:r>
              <a:rPr lang="fr-FR" sz="1600" dirty="0">
                <a:solidFill>
                  <a:srgbClr val="000000"/>
                </a:solidFill>
              </a:rPr>
              <a:t>          1225</a:t>
            </a:r>
          </a:p>
          <a:p>
            <a:r>
              <a:rPr lang="fr-FR" sz="1600" dirty="0">
                <a:solidFill>
                  <a:srgbClr val="000000"/>
                </a:solidFill>
              </a:rPr>
              <a:t>          1090</a:t>
            </a:r>
          </a:p>
          <a:p>
            <a:r>
              <a:rPr lang="fr-FR" sz="1600" dirty="0">
                <a:solidFill>
                  <a:srgbClr val="000000"/>
                </a:solidFill>
              </a:rPr>
              <a:t>            965</a:t>
            </a:r>
          </a:p>
          <a:p>
            <a:r>
              <a:rPr lang="fr-FR" sz="1600" dirty="0">
                <a:solidFill>
                  <a:srgbClr val="000000"/>
                </a:solidFill>
              </a:rPr>
              <a:t>        </a:t>
            </a:r>
            <a:r>
              <a:rPr lang="fr-FR" sz="1600" u="sng" dirty="0">
                <a:solidFill>
                  <a:srgbClr val="000000"/>
                </a:solidFill>
              </a:rPr>
              <a:t>+1440</a:t>
            </a:r>
          </a:p>
          <a:p>
            <a:r>
              <a:rPr lang="fr-FR" sz="1600" dirty="0">
                <a:solidFill>
                  <a:srgbClr val="000000"/>
                </a:solidFill>
              </a:rPr>
              <a:t>          5605	                       56.06 réponse actuel</a:t>
            </a:r>
          </a:p>
          <a:p>
            <a:endParaRPr lang="fr-FR" sz="1600" dirty="0">
              <a:solidFill>
                <a:srgbClr val="000000"/>
              </a:solidFill>
            </a:endParaRPr>
          </a:p>
          <a:p>
            <a:r>
              <a:rPr lang="fr-FR" sz="1600" b="1" dirty="0">
                <a:solidFill>
                  <a:srgbClr val="000000"/>
                </a:solidFill>
              </a:rPr>
              <a:t>3. </a:t>
            </a:r>
            <a:r>
              <a:rPr lang="fr-FR" sz="1600" dirty="0">
                <a:solidFill>
                  <a:srgbClr val="000000"/>
                </a:solidFill>
              </a:rPr>
              <a:t>Comme l`estimation est 53, </a:t>
            </a:r>
            <a:r>
              <a:rPr lang="fr-FR" sz="1600" b="1" dirty="0">
                <a:solidFill>
                  <a:srgbClr val="000000"/>
                </a:solidFill>
              </a:rPr>
              <a:t>place</a:t>
            </a:r>
            <a:r>
              <a:rPr lang="fr-FR" sz="1600" dirty="0">
                <a:solidFill>
                  <a:srgbClr val="000000"/>
                </a:solidFill>
              </a:rPr>
              <a:t> la décimale (la virgule) </a:t>
            </a:r>
          </a:p>
          <a:p>
            <a:r>
              <a:rPr lang="fr-FR" sz="1600" dirty="0">
                <a:solidFill>
                  <a:srgbClr val="000000"/>
                </a:solidFill>
              </a:rPr>
              <a:t>après les 2 premiers chiffres. (Autrement dit, entre le 6 et le 0.) </a:t>
            </a:r>
            <a:endParaRPr lang="en-CA" sz="1600" baseline="70000" dirty="0">
              <a:solidFill>
                <a:srgbClr val="000000"/>
              </a:solidFill>
            </a:endParaRPr>
          </a:p>
        </p:txBody>
      </p:sp>
    </p:spTree>
    <p:extLst>
      <p:ext uri="{BB962C8B-B14F-4D97-AF65-F5344CB8AC3E}">
        <p14:creationId xmlns:p14="http://schemas.microsoft.com/office/powerpoint/2010/main" val="96097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455519" y="381664"/>
            <a:ext cx="9043180" cy="3539430"/>
          </a:xfrm>
          <a:prstGeom prst="rect">
            <a:avLst/>
          </a:prstGeom>
          <a:noFill/>
        </p:spPr>
        <p:txBody>
          <a:bodyPr vert="horz" wrap="square" rtlCol="0">
            <a:spAutoFit/>
          </a:bodyPr>
          <a:lstStyle/>
          <a:p>
            <a:r>
              <a:rPr lang="fr-FR" sz="1600" b="1" dirty="0">
                <a:solidFill>
                  <a:srgbClr val="000000"/>
                </a:solidFill>
              </a:rPr>
              <a:t>Slide 6                   </a:t>
            </a:r>
            <a:r>
              <a:rPr lang="fr-FR" sz="1600" u="sng" dirty="0" err="1">
                <a:solidFill>
                  <a:srgbClr val="000000"/>
                </a:solidFill>
              </a:rPr>
              <a:t>Adding</a:t>
            </a:r>
            <a:r>
              <a:rPr lang="fr-FR" sz="1600" u="sng" dirty="0">
                <a:solidFill>
                  <a:srgbClr val="000000"/>
                </a:solidFill>
              </a:rPr>
              <a:t> and </a:t>
            </a:r>
            <a:r>
              <a:rPr lang="fr-FR" sz="1600" u="sng" dirty="0" err="1">
                <a:solidFill>
                  <a:srgbClr val="000000"/>
                </a:solidFill>
              </a:rPr>
              <a:t>Subtracting</a:t>
            </a:r>
            <a:r>
              <a:rPr lang="fr-FR" sz="1600" u="sng" dirty="0">
                <a:solidFill>
                  <a:srgbClr val="000000"/>
                </a:solidFill>
              </a:rPr>
              <a:t> </a:t>
            </a:r>
            <a:r>
              <a:rPr lang="fr-FR" sz="1600" u="sng" dirty="0" err="1">
                <a:solidFill>
                  <a:srgbClr val="000000"/>
                </a:solidFill>
              </a:rPr>
              <a:t>Decimals</a:t>
            </a:r>
            <a:r>
              <a:rPr lang="fr-FR" sz="1600" u="sng" dirty="0">
                <a:solidFill>
                  <a:srgbClr val="000000"/>
                </a:solidFill>
              </a:rPr>
              <a:t> </a:t>
            </a:r>
            <a:r>
              <a:rPr lang="fr-FR" sz="1600" u="sng" dirty="0" err="1">
                <a:solidFill>
                  <a:srgbClr val="000000"/>
                </a:solidFill>
              </a:rPr>
              <a:t>using</a:t>
            </a:r>
            <a:r>
              <a:rPr lang="fr-FR" sz="1600" u="sng" dirty="0">
                <a:solidFill>
                  <a:srgbClr val="000000"/>
                </a:solidFill>
              </a:rPr>
              <a:t> </a:t>
            </a:r>
            <a:r>
              <a:rPr lang="fr-FR" sz="1600" u="sng" dirty="0" err="1">
                <a:solidFill>
                  <a:srgbClr val="000000"/>
                </a:solidFill>
              </a:rPr>
              <a:t>Front-end</a:t>
            </a:r>
            <a:r>
              <a:rPr lang="fr-FR" sz="1600" u="sng" dirty="0">
                <a:solidFill>
                  <a:srgbClr val="000000"/>
                </a:solidFill>
              </a:rPr>
              <a:t> </a:t>
            </a:r>
            <a:r>
              <a:rPr lang="fr-FR" sz="1600" u="sng" dirty="0" err="1">
                <a:solidFill>
                  <a:srgbClr val="000000"/>
                </a:solidFill>
              </a:rPr>
              <a:t>stimation</a:t>
            </a:r>
            <a:endParaRPr lang="en-CA" sz="1600" u="sng" dirty="0">
              <a:solidFill>
                <a:srgbClr val="000000"/>
              </a:solidFill>
            </a:endParaRPr>
          </a:p>
          <a:p>
            <a:endParaRPr lang="fr-FR" sz="1600" dirty="0">
              <a:solidFill>
                <a:srgbClr val="000000"/>
              </a:solidFill>
            </a:endParaRPr>
          </a:p>
          <a:p>
            <a:r>
              <a:rPr lang="fr-FR" sz="1600" b="1" dirty="0">
                <a:solidFill>
                  <a:srgbClr val="000000"/>
                </a:solidFill>
              </a:rPr>
              <a:t>Follow</a:t>
            </a:r>
            <a:r>
              <a:rPr lang="fr-FR" sz="1600" dirty="0">
                <a:solidFill>
                  <a:srgbClr val="000000"/>
                </a:solidFill>
              </a:rPr>
              <a:t> the </a:t>
            </a:r>
            <a:r>
              <a:rPr lang="fr-FR" sz="1600" dirty="0" err="1">
                <a:solidFill>
                  <a:srgbClr val="000000"/>
                </a:solidFill>
              </a:rPr>
              <a:t>same</a:t>
            </a:r>
            <a:r>
              <a:rPr lang="fr-FR" sz="1600" dirty="0">
                <a:solidFill>
                  <a:srgbClr val="000000"/>
                </a:solidFill>
              </a:rPr>
              <a:t> </a:t>
            </a:r>
            <a:r>
              <a:rPr lang="fr-FR" sz="1600" dirty="0" err="1">
                <a:solidFill>
                  <a:srgbClr val="000000"/>
                </a:solidFill>
              </a:rPr>
              <a:t>steps</a:t>
            </a:r>
            <a:r>
              <a:rPr lang="fr-FR" sz="1600" dirty="0">
                <a:solidFill>
                  <a:srgbClr val="000000"/>
                </a:solidFill>
              </a:rPr>
              <a:t> ( as addition) to </a:t>
            </a:r>
            <a:r>
              <a:rPr lang="fr-FR" sz="1600" dirty="0" err="1">
                <a:solidFill>
                  <a:srgbClr val="000000"/>
                </a:solidFill>
              </a:rPr>
              <a:t>subtract</a:t>
            </a:r>
            <a:r>
              <a:rPr lang="fr-FR" sz="1600" dirty="0">
                <a:solidFill>
                  <a:srgbClr val="000000"/>
                </a:solidFill>
              </a:rPr>
              <a:t> </a:t>
            </a:r>
            <a:r>
              <a:rPr lang="fr-FR" sz="1600" dirty="0" err="1">
                <a:solidFill>
                  <a:srgbClr val="000000"/>
                </a:solidFill>
              </a:rPr>
              <a:t>decimals</a:t>
            </a:r>
            <a:r>
              <a:rPr lang="fr-FR" sz="1600" dirty="0">
                <a:solidFill>
                  <a:srgbClr val="000000"/>
                </a:solidFill>
              </a:rPr>
              <a:t>.</a:t>
            </a:r>
          </a:p>
          <a:p>
            <a:endParaRPr lang="fr-FR" sz="1600" dirty="0">
              <a:solidFill>
                <a:srgbClr val="000000"/>
              </a:solidFill>
            </a:endParaRPr>
          </a:p>
          <a:p>
            <a:r>
              <a:rPr lang="fr-FR" sz="1600" b="1" dirty="0">
                <a:solidFill>
                  <a:srgbClr val="000000"/>
                </a:solidFill>
              </a:rPr>
              <a:t>Copy</a:t>
            </a:r>
            <a:r>
              <a:rPr lang="fr-FR" sz="1600" dirty="0">
                <a:solidFill>
                  <a:srgbClr val="000000"/>
                </a:solidFill>
              </a:rPr>
              <a:t> the </a:t>
            </a:r>
            <a:r>
              <a:rPr lang="fr-FR" sz="1600" dirty="0" err="1">
                <a:solidFill>
                  <a:srgbClr val="000000"/>
                </a:solidFill>
              </a:rPr>
              <a:t>following</a:t>
            </a:r>
            <a:r>
              <a:rPr lang="fr-FR" sz="1600" dirty="0">
                <a:solidFill>
                  <a:srgbClr val="000000"/>
                </a:solidFill>
              </a:rPr>
              <a:t> </a:t>
            </a:r>
            <a:r>
              <a:rPr lang="fr-FR" sz="1600" dirty="0" err="1">
                <a:solidFill>
                  <a:srgbClr val="000000"/>
                </a:solidFill>
              </a:rPr>
              <a:t>subtraction</a:t>
            </a:r>
            <a:r>
              <a:rPr lang="fr-FR" sz="1600" dirty="0">
                <a:solidFill>
                  <a:srgbClr val="000000"/>
                </a:solidFill>
              </a:rPr>
              <a:t> </a:t>
            </a:r>
            <a:r>
              <a:rPr lang="fr-FR" sz="1600" dirty="0" err="1">
                <a:solidFill>
                  <a:srgbClr val="000000"/>
                </a:solidFill>
              </a:rPr>
              <a:t>equation</a:t>
            </a:r>
            <a:r>
              <a:rPr lang="fr-FR" sz="1600" dirty="0">
                <a:solidFill>
                  <a:srgbClr val="000000"/>
                </a:solidFill>
              </a:rPr>
              <a:t> </a:t>
            </a:r>
            <a:r>
              <a:rPr lang="fr-FR" sz="1600" dirty="0" err="1">
                <a:solidFill>
                  <a:srgbClr val="000000"/>
                </a:solidFill>
              </a:rPr>
              <a:t>into</a:t>
            </a:r>
            <a:r>
              <a:rPr lang="fr-FR" sz="1600" dirty="0">
                <a:solidFill>
                  <a:srgbClr val="000000"/>
                </a:solidFill>
              </a:rPr>
              <a:t> </a:t>
            </a:r>
            <a:r>
              <a:rPr lang="fr-FR" sz="1600" dirty="0" err="1">
                <a:solidFill>
                  <a:srgbClr val="000000"/>
                </a:solidFill>
              </a:rPr>
              <a:t>your</a:t>
            </a:r>
            <a:r>
              <a:rPr lang="fr-FR" sz="1600" dirty="0">
                <a:solidFill>
                  <a:srgbClr val="000000"/>
                </a:solidFill>
              </a:rPr>
              <a:t> math </a:t>
            </a:r>
            <a:r>
              <a:rPr lang="fr-FR" sz="1600" dirty="0" err="1">
                <a:solidFill>
                  <a:srgbClr val="000000"/>
                </a:solidFill>
              </a:rPr>
              <a:t>scribbler</a:t>
            </a:r>
            <a:r>
              <a:rPr lang="fr-FR" sz="1600" dirty="0">
                <a:solidFill>
                  <a:srgbClr val="000000"/>
                </a:solidFill>
              </a:rPr>
              <a:t> and</a:t>
            </a:r>
            <a:r>
              <a:rPr lang="fr-FR" sz="1600" b="1" dirty="0">
                <a:solidFill>
                  <a:srgbClr val="000000"/>
                </a:solidFill>
              </a:rPr>
              <a:t> solve </a:t>
            </a:r>
            <a:r>
              <a:rPr lang="fr-FR" sz="1600" b="1" dirty="0" err="1">
                <a:solidFill>
                  <a:srgbClr val="000000"/>
                </a:solidFill>
              </a:rPr>
              <a:t>using</a:t>
            </a:r>
            <a:r>
              <a:rPr lang="fr-FR" sz="1600" b="1" dirty="0">
                <a:solidFill>
                  <a:srgbClr val="000000"/>
                </a:solidFill>
              </a:rPr>
              <a:t> front-end estimation. </a:t>
            </a:r>
            <a:r>
              <a:rPr lang="fr-FR" sz="1600" dirty="0" err="1">
                <a:solidFill>
                  <a:srgbClr val="000000"/>
                </a:solidFill>
              </a:rPr>
              <a:t>Then</a:t>
            </a:r>
            <a:r>
              <a:rPr lang="fr-FR" sz="1600" dirty="0">
                <a:solidFill>
                  <a:srgbClr val="000000"/>
                </a:solidFill>
              </a:rPr>
              <a:t> </a:t>
            </a:r>
            <a:r>
              <a:rPr lang="fr-FR" sz="1600" b="1" dirty="0" err="1">
                <a:solidFill>
                  <a:srgbClr val="000000"/>
                </a:solidFill>
              </a:rPr>
              <a:t>solve</a:t>
            </a:r>
            <a:r>
              <a:rPr lang="fr-FR" sz="1600" b="1" dirty="0">
                <a:solidFill>
                  <a:srgbClr val="000000"/>
                </a:solidFill>
              </a:rPr>
              <a:t> </a:t>
            </a:r>
            <a:r>
              <a:rPr lang="fr-FR" sz="1600" b="1" dirty="0" err="1">
                <a:solidFill>
                  <a:srgbClr val="000000"/>
                </a:solidFill>
              </a:rPr>
              <a:t>using</a:t>
            </a:r>
            <a:r>
              <a:rPr lang="fr-FR" sz="1600" b="1" dirty="0">
                <a:solidFill>
                  <a:srgbClr val="000000"/>
                </a:solidFill>
              </a:rPr>
              <a:t> the </a:t>
            </a:r>
            <a:r>
              <a:rPr lang="fr-FR" sz="1600" b="1" dirty="0" err="1">
                <a:solidFill>
                  <a:srgbClr val="000000"/>
                </a:solidFill>
              </a:rPr>
              <a:t>zero</a:t>
            </a:r>
            <a:r>
              <a:rPr lang="fr-FR" sz="1600" b="1" dirty="0">
                <a:solidFill>
                  <a:srgbClr val="000000"/>
                </a:solidFill>
              </a:rPr>
              <a:t> place value </a:t>
            </a:r>
            <a:r>
              <a:rPr lang="fr-FR" sz="1600" b="1" dirty="0" err="1">
                <a:solidFill>
                  <a:srgbClr val="000000"/>
                </a:solidFill>
              </a:rPr>
              <a:t>holder</a:t>
            </a:r>
            <a:r>
              <a:rPr lang="fr-FR" sz="1600" b="1" dirty="0">
                <a:solidFill>
                  <a:srgbClr val="000000"/>
                </a:solidFill>
              </a:rPr>
              <a:t> </a:t>
            </a:r>
            <a:r>
              <a:rPr lang="fr-FR" sz="1600" dirty="0">
                <a:solidFill>
                  <a:srgbClr val="000000"/>
                </a:solidFill>
              </a:rPr>
              <a:t>to </a:t>
            </a:r>
            <a:r>
              <a:rPr lang="fr-FR" sz="1600" dirty="0" err="1">
                <a:solidFill>
                  <a:srgbClr val="000000"/>
                </a:solidFill>
              </a:rPr>
              <a:t>find</a:t>
            </a:r>
            <a:r>
              <a:rPr lang="fr-FR" sz="1600" dirty="0">
                <a:solidFill>
                  <a:srgbClr val="000000"/>
                </a:solidFill>
              </a:rPr>
              <a:t> the </a:t>
            </a:r>
            <a:r>
              <a:rPr lang="fr-FR" sz="1600" dirty="0" err="1">
                <a:solidFill>
                  <a:srgbClr val="000000"/>
                </a:solidFill>
              </a:rPr>
              <a:t>actual</a:t>
            </a:r>
            <a:r>
              <a:rPr lang="fr-FR" sz="1600" dirty="0">
                <a:solidFill>
                  <a:srgbClr val="000000"/>
                </a:solidFill>
              </a:rPr>
              <a:t> </a:t>
            </a:r>
            <a:r>
              <a:rPr lang="fr-FR" sz="1600" dirty="0" err="1">
                <a:solidFill>
                  <a:srgbClr val="000000"/>
                </a:solidFill>
              </a:rPr>
              <a:t>answer</a:t>
            </a:r>
            <a:r>
              <a:rPr lang="fr-FR" sz="1600" dirty="0">
                <a:solidFill>
                  <a:srgbClr val="000000"/>
                </a:solidFill>
              </a:rPr>
              <a:t>.  </a:t>
            </a:r>
            <a:r>
              <a:rPr lang="fr-FR" sz="1600" b="1" dirty="0" err="1">
                <a:solidFill>
                  <a:srgbClr val="000000"/>
                </a:solidFill>
              </a:rPr>
              <a:t>Refer</a:t>
            </a:r>
            <a:r>
              <a:rPr lang="fr-FR" sz="1600" b="1" dirty="0">
                <a:solidFill>
                  <a:srgbClr val="000000"/>
                </a:solidFill>
              </a:rPr>
              <a:t> </a:t>
            </a:r>
            <a:r>
              <a:rPr lang="fr-FR" sz="1600" dirty="0">
                <a:solidFill>
                  <a:srgbClr val="000000"/>
                </a:solidFill>
              </a:rPr>
              <a:t>to the last slide if </a:t>
            </a:r>
            <a:r>
              <a:rPr lang="fr-FR" sz="1600" dirty="0" err="1">
                <a:solidFill>
                  <a:srgbClr val="000000"/>
                </a:solidFill>
              </a:rPr>
              <a:t>you</a:t>
            </a:r>
            <a:r>
              <a:rPr lang="fr-FR" sz="1600" dirty="0">
                <a:solidFill>
                  <a:srgbClr val="000000"/>
                </a:solidFill>
              </a:rPr>
              <a:t> </a:t>
            </a:r>
            <a:r>
              <a:rPr lang="fr-FR" sz="1600" dirty="0" err="1">
                <a:solidFill>
                  <a:srgbClr val="000000"/>
                </a:solidFill>
              </a:rPr>
              <a:t>need</a:t>
            </a:r>
            <a:r>
              <a:rPr lang="fr-FR" sz="1600" dirty="0">
                <a:solidFill>
                  <a:srgbClr val="000000"/>
                </a:solidFill>
              </a:rPr>
              <a:t> more support.</a:t>
            </a:r>
          </a:p>
          <a:p>
            <a:endParaRPr lang="fr-FR" sz="1600" dirty="0">
              <a:solidFill>
                <a:srgbClr val="000000"/>
              </a:solidFill>
            </a:endParaRPr>
          </a:p>
          <a:p>
            <a:r>
              <a:rPr lang="en-CA" sz="1600" b="1" dirty="0">
                <a:solidFill>
                  <a:srgbClr val="000000"/>
                </a:solidFill>
              </a:rPr>
              <a:t>***Try</a:t>
            </a:r>
            <a:r>
              <a:rPr lang="en-CA" sz="1600" dirty="0">
                <a:solidFill>
                  <a:srgbClr val="000000"/>
                </a:solidFill>
              </a:rPr>
              <a:t>:  12.25 – 9.65</a:t>
            </a:r>
          </a:p>
          <a:p>
            <a:endParaRPr lang="en-CA" sz="1600" dirty="0">
              <a:solidFill>
                <a:srgbClr val="000000"/>
              </a:solidFill>
            </a:endParaRPr>
          </a:p>
          <a:p>
            <a:endParaRPr lang="en-CA" sz="1600" dirty="0">
              <a:solidFill>
                <a:srgbClr val="000000"/>
              </a:solidFill>
            </a:endParaRPr>
          </a:p>
          <a:p>
            <a:r>
              <a:rPr lang="en-CA" sz="1600" b="1" dirty="0">
                <a:solidFill>
                  <a:srgbClr val="000000"/>
                </a:solidFill>
              </a:rPr>
              <a:t>Find</a:t>
            </a:r>
            <a:r>
              <a:rPr lang="en-CA" sz="1600" dirty="0">
                <a:solidFill>
                  <a:srgbClr val="000000"/>
                </a:solidFill>
              </a:rPr>
              <a:t> someone who has completed this task to </a:t>
            </a:r>
            <a:r>
              <a:rPr lang="en-CA" sz="1600" b="1" dirty="0">
                <a:solidFill>
                  <a:srgbClr val="000000"/>
                </a:solidFill>
              </a:rPr>
              <a:t>ensure</a:t>
            </a:r>
            <a:r>
              <a:rPr lang="en-CA" sz="1600" dirty="0">
                <a:solidFill>
                  <a:srgbClr val="000000"/>
                </a:solidFill>
              </a:rPr>
              <a:t> you have the correct response.</a:t>
            </a:r>
          </a:p>
          <a:p>
            <a:endParaRPr lang="fr-FR" sz="1600" dirty="0">
              <a:solidFill>
                <a:srgbClr val="000000"/>
              </a:solidFill>
              <a:latin typeface="Times New Roman - 27"/>
            </a:endParaRPr>
          </a:p>
          <a:p>
            <a:endParaRPr lang="en-CA" sz="1600" dirty="0">
              <a:solidFill>
                <a:srgbClr val="000000"/>
              </a:solidFill>
              <a:latin typeface="Times New Roman - 27"/>
            </a:endParaRPr>
          </a:p>
        </p:txBody>
      </p:sp>
      <p:sp>
        <p:nvSpPr>
          <p:cNvPr id="4" name="TextBox 3"/>
          <p:cNvSpPr txBox="1"/>
          <p:nvPr/>
        </p:nvSpPr>
        <p:spPr>
          <a:xfrm flipV="1">
            <a:off x="2220685" y="4424715"/>
            <a:ext cx="3019111" cy="615553"/>
          </a:xfrm>
          <a:prstGeom prst="rect">
            <a:avLst/>
          </a:prstGeom>
          <a:noFill/>
        </p:spPr>
        <p:txBody>
          <a:bodyPr vert="horz" wrap="square" rtlCol="0">
            <a:spAutoFit/>
          </a:bodyPr>
          <a:lstStyle/>
          <a:p>
            <a:endParaRPr lang="en-CA" sz="1700" dirty="0">
              <a:solidFill>
                <a:srgbClr val="000000"/>
              </a:solidFill>
              <a:latin typeface="Times New Roman - 29"/>
            </a:endParaRPr>
          </a:p>
          <a:p>
            <a:endParaRPr lang="en-CA" sz="1700" dirty="0">
              <a:solidFill>
                <a:srgbClr val="000000"/>
              </a:solidFill>
              <a:latin typeface="Times New Roman - 29"/>
            </a:endParaRPr>
          </a:p>
        </p:txBody>
      </p:sp>
      <p:cxnSp>
        <p:nvCxnSpPr>
          <p:cNvPr id="6" name="Straight Connector 5">
            <a:extLst>
              <a:ext uri="{FF2B5EF4-FFF2-40B4-BE49-F238E27FC236}">
                <a16:creationId xmlns:a16="http://schemas.microsoft.com/office/drawing/2014/main" id="{BE854D6D-C7C0-4B47-942A-BDE6462EB65C}"/>
              </a:ext>
            </a:extLst>
          </p:cNvPr>
          <p:cNvCxnSpPr/>
          <p:nvPr/>
        </p:nvCxnSpPr>
        <p:spPr>
          <a:xfrm>
            <a:off x="320764" y="3810000"/>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70495A-3872-4D16-B80F-003164289C95}"/>
              </a:ext>
            </a:extLst>
          </p:cNvPr>
          <p:cNvSpPr txBox="1"/>
          <p:nvPr/>
        </p:nvSpPr>
        <p:spPr>
          <a:xfrm>
            <a:off x="455519" y="4140936"/>
            <a:ext cx="9043180" cy="2800767"/>
          </a:xfrm>
          <a:prstGeom prst="rect">
            <a:avLst/>
          </a:prstGeom>
          <a:noFill/>
        </p:spPr>
        <p:txBody>
          <a:bodyPr wrap="square">
            <a:spAutoFit/>
          </a:bodyPr>
          <a:lstStyle/>
          <a:p>
            <a:r>
              <a:rPr lang="fr-FR" sz="1600" u="sng" dirty="0">
                <a:solidFill>
                  <a:srgbClr val="000000"/>
                </a:solidFill>
              </a:rPr>
              <a:t>Additionner et soustraire des nombres décimaux </a:t>
            </a:r>
            <a:r>
              <a:rPr lang="fr-FR" sz="1600" u="sng" dirty="0" err="1">
                <a:solidFill>
                  <a:srgbClr val="000000"/>
                </a:solidFill>
              </a:rPr>
              <a:t>éstimer</a:t>
            </a:r>
            <a:r>
              <a:rPr lang="fr-FR" sz="1600" u="sng" dirty="0">
                <a:solidFill>
                  <a:srgbClr val="000000"/>
                </a:solidFill>
              </a:rPr>
              <a:t> à partir du premier chiffre</a:t>
            </a:r>
            <a:endParaRPr lang="en-CA" sz="1600" u="sng" dirty="0">
              <a:solidFill>
                <a:srgbClr val="000000"/>
              </a:solidFill>
            </a:endParaRPr>
          </a:p>
          <a:p>
            <a:endParaRPr lang="fr-FR" sz="1600" dirty="0">
              <a:solidFill>
                <a:srgbClr val="000000"/>
              </a:solidFill>
            </a:endParaRPr>
          </a:p>
          <a:p>
            <a:r>
              <a:rPr lang="fr-FR" sz="1600" b="1" dirty="0">
                <a:solidFill>
                  <a:srgbClr val="000000"/>
                </a:solidFill>
              </a:rPr>
              <a:t>Suivre</a:t>
            </a:r>
            <a:r>
              <a:rPr lang="fr-FR" sz="1600" dirty="0">
                <a:solidFill>
                  <a:srgbClr val="000000"/>
                </a:solidFill>
              </a:rPr>
              <a:t> les mêmes étapes pour la soustraction que tu as suivi pour l’addition.</a:t>
            </a:r>
          </a:p>
          <a:p>
            <a:endParaRPr lang="fr-FR" sz="1600" dirty="0">
              <a:solidFill>
                <a:srgbClr val="000000"/>
              </a:solidFill>
            </a:endParaRPr>
          </a:p>
          <a:p>
            <a:r>
              <a:rPr lang="fr-FR" sz="1600" b="1" dirty="0">
                <a:solidFill>
                  <a:srgbClr val="000000"/>
                </a:solidFill>
              </a:rPr>
              <a:t>Copier</a:t>
            </a:r>
            <a:r>
              <a:rPr lang="fr-FR" sz="1600" dirty="0">
                <a:solidFill>
                  <a:srgbClr val="000000"/>
                </a:solidFill>
              </a:rPr>
              <a:t> la </a:t>
            </a:r>
            <a:r>
              <a:rPr lang="fr-FR" sz="1600" dirty="0" err="1">
                <a:solidFill>
                  <a:srgbClr val="000000"/>
                </a:solidFill>
              </a:rPr>
              <a:t>soustration</a:t>
            </a:r>
            <a:r>
              <a:rPr lang="fr-FR" sz="1600" dirty="0">
                <a:solidFill>
                  <a:srgbClr val="000000"/>
                </a:solidFill>
              </a:rPr>
              <a:t> suivante dans ton cahier de maths. </a:t>
            </a:r>
            <a:r>
              <a:rPr lang="fr-FR" sz="1600" b="1" dirty="0">
                <a:solidFill>
                  <a:srgbClr val="000000"/>
                </a:solidFill>
              </a:rPr>
              <a:t>Utiliser la stratégie de l’</a:t>
            </a:r>
            <a:r>
              <a:rPr lang="fr-FR" sz="1600" b="1" dirty="0" err="1">
                <a:solidFill>
                  <a:srgbClr val="000000"/>
                </a:solidFill>
              </a:rPr>
              <a:t>éstimation</a:t>
            </a:r>
            <a:r>
              <a:rPr lang="fr-FR" sz="1600" b="1" dirty="0">
                <a:solidFill>
                  <a:srgbClr val="000000"/>
                </a:solidFill>
              </a:rPr>
              <a:t> à partir du premier chiffre</a:t>
            </a:r>
            <a:r>
              <a:rPr lang="fr-FR" sz="1600" dirty="0">
                <a:solidFill>
                  <a:srgbClr val="000000"/>
                </a:solidFill>
              </a:rPr>
              <a:t>. Après </a:t>
            </a:r>
            <a:r>
              <a:rPr lang="fr-FR" sz="1600" b="1" dirty="0">
                <a:solidFill>
                  <a:srgbClr val="000000"/>
                </a:solidFill>
              </a:rPr>
              <a:t>résoudre</a:t>
            </a:r>
            <a:r>
              <a:rPr lang="fr-FR" sz="1600" dirty="0">
                <a:solidFill>
                  <a:srgbClr val="000000"/>
                </a:solidFill>
              </a:rPr>
              <a:t> la question en utilisant </a:t>
            </a:r>
            <a:r>
              <a:rPr lang="fr-FR" sz="1600" b="1" dirty="0">
                <a:solidFill>
                  <a:srgbClr val="000000"/>
                </a:solidFill>
              </a:rPr>
              <a:t>la stratégie avec le zéro pour </a:t>
            </a:r>
            <a:r>
              <a:rPr lang="fr-FR" sz="1600" b="1" dirty="0" err="1">
                <a:solidFill>
                  <a:srgbClr val="000000"/>
                </a:solidFill>
              </a:rPr>
              <a:t>tiendre</a:t>
            </a:r>
            <a:r>
              <a:rPr lang="fr-FR" sz="1600" b="1" dirty="0">
                <a:solidFill>
                  <a:srgbClr val="000000"/>
                </a:solidFill>
              </a:rPr>
              <a:t> la place du chiffre</a:t>
            </a:r>
            <a:r>
              <a:rPr lang="fr-FR" sz="1600" dirty="0">
                <a:solidFill>
                  <a:srgbClr val="000000"/>
                </a:solidFill>
              </a:rPr>
              <a:t>. (</a:t>
            </a:r>
            <a:r>
              <a:rPr lang="fr-FR" sz="1600" b="1" dirty="0">
                <a:solidFill>
                  <a:srgbClr val="000000"/>
                </a:solidFill>
              </a:rPr>
              <a:t>Regarder</a:t>
            </a:r>
            <a:r>
              <a:rPr lang="fr-FR" sz="1600" dirty="0">
                <a:solidFill>
                  <a:srgbClr val="000000"/>
                </a:solidFill>
              </a:rPr>
              <a:t> le dernier diapositif si nécessaire.)</a:t>
            </a:r>
          </a:p>
          <a:p>
            <a:endParaRPr lang="fr-FR" sz="1600" dirty="0">
              <a:solidFill>
                <a:srgbClr val="000000"/>
              </a:solidFill>
            </a:endParaRPr>
          </a:p>
          <a:p>
            <a:r>
              <a:rPr lang="en-CA" sz="1600" b="1" dirty="0">
                <a:solidFill>
                  <a:srgbClr val="000000"/>
                </a:solidFill>
              </a:rPr>
              <a:t>***Essayer</a:t>
            </a:r>
            <a:r>
              <a:rPr lang="en-CA" sz="1600" dirty="0">
                <a:solidFill>
                  <a:srgbClr val="000000"/>
                </a:solidFill>
              </a:rPr>
              <a:t>:  12,25 - 9,65</a:t>
            </a:r>
            <a:endParaRPr lang="fr-FR" sz="1600" dirty="0">
              <a:solidFill>
                <a:srgbClr val="000000"/>
              </a:solidFill>
            </a:endParaRPr>
          </a:p>
          <a:p>
            <a:endParaRPr lang="fr-FR" sz="1600" dirty="0">
              <a:solidFill>
                <a:srgbClr val="000000"/>
              </a:solidFill>
            </a:endParaRPr>
          </a:p>
          <a:p>
            <a:r>
              <a:rPr lang="fr-FR" sz="1600" b="1" dirty="0">
                <a:solidFill>
                  <a:srgbClr val="000000"/>
                </a:solidFill>
              </a:rPr>
              <a:t>Trouver</a:t>
            </a:r>
            <a:r>
              <a:rPr lang="fr-FR" sz="1600" dirty="0">
                <a:solidFill>
                  <a:srgbClr val="000000"/>
                </a:solidFill>
              </a:rPr>
              <a:t> quelqu’un qui a complété cette question et </a:t>
            </a:r>
            <a:r>
              <a:rPr lang="fr-FR" sz="1600" b="1" dirty="0">
                <a:solidFill>
                  <a:srgbClr val="000000"/>
                </a:solidFill>
              </a:rPr>
              <a:t>vérifier</a:t>
            </a:r>
            <a:r>
              <a:rPr lang="fr-FR" sz="1600" dirty="0">
                <a:solidFill>
                  <a:srgbClr val="000000"/>
                </a:solidFill>
              </a:rPr>
              <a:t> si tu as une réponse raisonnable.</a:t>
            </a:r>
            <a:endParaRPr lang="en-CA" sz="1600" dirty="0">
              <a:solidFill>
                <a:srgbClr val="000000"/>
              </a:solidFill>
            </a:endParaRPr>
          </a:p>
        </p:txBody>
      </p:sp>
    </p:spTree>
    <p:extLst>
      <p:ext uri="{BB962C8B-B14F-4D97-AF65-F5344CB8AC3E}">
        <p14:creationId xmlns:p14="http://schemas.microsoft.com/office/powerpoint/2010/main" val="268983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7800" y="215462"/>
            <a:ext cx="9612884" cy="830997"/>
          </a:xfrm>
          <a:prstGeom prst="rect">
            <a:avLst/>
          </a:prstGeom>
          <a:noFill/>
        </p:spPr>
        <p:txBody>
          <a:bodyPr vert="horz" rtlCol="0">
            <a:spAutoFit/>
          </a:bodyPr>
          <a:lstStyle/>
          <a:p>
            <a:r>
              <a:rPr lang="fr-FR" sz="1600" b="1" dirty="0">
                <a:solidFill>
                  <a:srgbClr val="000000"/>
                </a:solidFill>
              </a:rPr>
              <a:t>Slide 7                      Copy</a:t>
            </a:r>
            <a:r>
              <a:rPr lang="fr-FR" sz="1600" dirty="0">
                <a:solidFill>
                  <a:srgbClr val="000000"/>
                </a:solidFill>
              </a:rPr>
              <a:t> and </a:t>
            </a:r>
            <a:r>
              <a:rPr lang="fr-FR" sz="1600" b="1" dirty="0">
                <a:solidFill>
                  <a:srgbClr val="000000"/>
                </a:solidFill>
              </a:rPr>
              <a:t>solve</a:t>
            </a:r>
            <a:r>
              <a:rPr lang="fr-FR" sz="1600" dirty="0">
                <a:solidFill>
                  <a:srgbClr val="000000"/>
                </a:solidFill>
              </a:rPr>
              <a:t> the </a:t>
            </a:r>
            <a:r>
              <a:rPr lang="fr-FR" sz="1600" dirty="0" err="1">
                <a:solidFill>
                  <a:srgbClr val="000000"/>
                </a:solidFill>
              </a:rPr>
              <a:t>following</a:t>
            </a:r>
            <a:r>
              <a:rPr lang="fr-FR" sz="1600" dirty="0">
                <a:solidFill>
                  <a:srgbClr val="000000"/>
                </a:solidFill>
              </a:rPr>
              <a:t> math </a:t>
            </a:r>
            <a:r>
              <a:rPr lang="fr-FR" sz="1600" dirty="0" err="1">
                <a:solidFill>
                  <a:srgbClr val="000000"/>
                </a:solidFill>
              </a:rPr>
              <a:t>problem</a:t>
            </a:r>
            <a:r>
              <a:rPr lang="fr-FR" sz="1600" dirty="0">
                <a:solidFill>
                  <a:srgbClr val="000000"/>
                </a:solidFill>
              </a:rPr>
              <a:t> </a:t>
            </a:r>
            <a:r>
              <a:rPr lang="fr-FR" sz="1600" dirty="0" err="1">
                <a:solidFill>
                  <a:srgbClr val="000000"/>
                </a:solidFill>
              </a:rPr>
              <a:t>into</a:t>
            </a:r>
            <a:r>
              <a:rPr lang="fr-FR" sz="1600" dirty="0">
                <a:solidFill>
                  <a:srgbClr val="000000"/>
                </a:solidFill>
              </a:rPr>
              <a:t> </a:t>
            </a:r>
            <a:r>
              <a:rPr lang="fr-FR" sz="1600" dirty="0" err="1">
                <a:solidFill>
                  <a:srgbClr val="000000"/>
                </a:solidFill>
              </a:rPr>
              <a:t>your</a:t>
            </a:r>
            <a:r>
              <a:rPr lang="fr-FR" sz="1600" dirty="0">
                <a:solidFill>
                  <a:srgbClr val="000000"/>
                </a:solidFill>
              </a:rPr>
              <a:t> </a:t>
            </a:r>
            <a:r>
              <a:rPr lang="fr-FR" sz="1600" dirty="0" err="1">
                <a:solidFill>
                  <a:srgbClr val="000000"/>
                </a:solidFill>
              </a:rPr>
              <a:t>scribbler</a:t>
            </a:r>
            <a:r>
              <a:rPr lang="fr-FR" sz="1600" dirty="0">
                <a:solidFill>
                  <a:srgbClr val="000000"/>
                </a:solidFill>
              </a:rPr>
              <a:t>.</a:t>
            </a:r>
          </a:p>
          <a:p>
            <a:endParaRPr lang="fr-FR" sz="1600" dirty="0">
              <a:solidFill>
                <a:srgbClr val="000000"/>
              </a:solidFill>
            </a:endParaRPr>
          </a:p>
          <a:p>
            <a:r>
              <a:rPr lang="fr-FR" sz="1600" dirty="0">
                <a:solidFill>
                  <a:srgbClr val="000000"/>
                </a:solidFill>
              </a:rPr>
              <a:t>The </a:t>
            </a:r>
            <a:r>
              <a:rPr lang="fr-FR" sz="1600" dirty="0" err="1">
                <a:solidFill>
                  <a:srgbClr val="000000"/>
                </a:solidFill>
              </a:rPr>
              <a:t>following</a:t>
            </a:r>
            <a:r>
              <a:rPr lang="fr-FR" sz="1600" dirty="0">
                <a:solidFill>
                  <a:srgbClr val="000000"/>
                </a:solidFill>
              </a:rPr>
              <a:t> table shows the </a:t>
            </a:r>
            <a:r>
              <a:rPr lang="fr-FR" sz="1600" dirty="0" err="1">
                <a:solidFill>
                  <a:srgbClr val="000000"/>
                </a:solidFill>
              </a:rPr>
              <a:t>heating</a:t>
            </a:r>
            <a:r>
              <a:rPr lang="fr-FR" sz="1600" dirty="0">
                <a:solidFill>
                  <a:srgbClr val="000000"/>
                </a:solidFill>
              </a:rPr>
              <a:t> bills </a:t>
            </a:r>
            <a:r>
              <a:rPr lang="fr-FR" sz="1600" dirty="0" err="1">
                <a:solidFill>
                  <a:srgbClr val="000000"/>
                </a:solidFill>
              </a:rPr>
              <a:t>that</a:t>
            </a:r>
            <a:r>
              <a:rPr lang="fr-FR" sz="1600" dirty="0">
                <a:solidFill>
                  <a:srgbClr val="000000"/>
                </a:solidFill>
              </a:rPr>
              <a:t> the Roy and </a:t>
            </a:r>
            <a:r>
              <a:rPr lang="fr-FR" sz="1600" dirty="0" err="1">
                <a:solidFill>
                  <a:srgbClr val="000000"/>
                </a:solidFill>
              </a:rPr>
              <a:t>Guitard</a:t>
            </a:r>
            <a:r>
              <a:rPr lang="fr-FR" sz="1600" dirty="0">
                <a:solidFill>
                  <a:srgbClr val="000000"/>
                </a:solidFill>
              </a:rPr>
              <a:t> </a:t>
            </a:r>
            <a:r>
              <a:rPr lang="fr-FR" sz="1600" dirty="0" err="1">
                <a:solidFill>
                  <a:srgbClr val="000000"/>
                </a:solidFill>
              </a:rPr>
              <a:t>families</a:t>
            </a:r>
            <a:r>
              <a:rPr lang="fr-FR" sz="1600" dirty="0">
                <a:solidFill>
                  <a:srgbClr val="000000"/>
                </a:solidFill>
              </a:rPr>
              <a:t> </a:t>
            </a:r>
            <a:r>
              <a:rPr lang="fr-FR" sz="1600" dirty="0" err="1">
                <a:solidFill>
                  <a:srgbClr val="000000"/>
                </a:solidFill>
              </a:rPr>
              <a:t>incurred</a:t>
            </a:r>
            <a:r>
              <a:rPr lang="fr-FR" sz="1600" dirty="0">
                <a:solidFill>
                  <a:srgbClr val="000000"/>
                </a:solidFill>
              </a:rPr>
              <a:t> </a:t>
            </a:r>
            <a:r>
              <a:rPr lang="fr-FR" sz="1600" dirty="0" err="1">
                <a:solidFill>
                  <a:srgbClr val="000000"/>
                </a:solidFill>
              </a:rPr>
              <a:t>during</a:t>
            </a:r>
            <a:r>
              <a:rPr lang="fr-FR" sz="1600" dirty="0">
                <a:solidFill>
                  <a:srgbClr val="000000"/>
                </a:solidFill>
              </a:rPr>
              <a:t> a 3 </a:t>
            </a:r>
            <a:r>
              <a:rPr lang="fr-FR" sz="1600" dirty="0" err="1">
                <a:solidFill>
                  <a:srgbClr val="000000"/>
                </a:solidFill>
              </a:rPr>
              <a:t>month</a:t>
            </a:r>
            <a:r>
              <a:rPr lang="fr-FR" sz="1600" dirty="0">
                <a:solidFill>
                  <a:srgbClr val="000000"/>
                </a:solidFill>
              </a:rPr>
              <a:t> </a:t>
            </a:r>
            <a:r>
              <a:rPr lang="fr-FR" sz="1600" dirty="0" err="1">
                <a:solidFill>
                  <a:srgbClr val="000000"/>
                </a:solidFill>
              </a:rPr>
              <a:t>period</a:t>
            </a:r>
            <a:r>
              <a:rPr lang="fr-FR" sz="1600" dirty="0">
                <a:solidFill>
                  <a:srgbClr val="000000"/>
                </a:solidFill>
              </a:rPr>
              <a:t>.</a:t>
            </a:r>
            <a:endParaRPr lang="en-CA" sz="16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4167847"/>
              </p:ext>
            </p:extLst>
          </p:nvPr>
        </p:nvGraphicFramePr>
        <p:xfrm>
          <a:off x="945931" y="1248980"/>
          <a:ext cx="5623036" cy="1084317"/>
        </p:xfrm>
        <a:graphic>
          <a:graphicData uri="http://schemas.openxmlformats.org/drawingml/2006/table">
            <a:tbl>
              <a:tblPr firstRow="1" bandRow="1">
                <a:tableStyleId>{5C22544A-7EE6-4342-B048-85BDC9FD1C3A}</a:tableStyleId>
              </a:tblPr>
              <a:tblGrid>
                <a:gridCol w="1328245">
                  <a:extLst>
                    <a:ext uri="{9D8B030D-6E8A-4147-A177-3AD203B41FA5}">
                      <a16:colId xmlns:a16="http://schemas.microsoft.com/office/drawing/2014/main" val="20000"/>
                    </a:ext>
                  </a:extLst>
                </a:gridCol>
                <a:gridCol w="1431597">
                  <a:extLst>
                    <a:ext uri="{9D8B030D-6E8A-4147-A177-3AD203B41FA5}">
                      <a16:colId xmlns:a16="http://schemas.microsoft.com/office/drawing/2014/main" val="20001"/>
                    </a:ext>
                  </a:extLst>
                </a:gridCol>
                <a:gridCol w="1431597">
                  <a:extLst>
                    <a:ext uri="{9D8B030D-6E8A-4147-A177-3AD203B41FA5}">
                      <a16:colId xmlns:a16="http://schemas.microsoft.com/office/drawing/2014/main" val="20002"/>
                    </a:ext>
                  </a:extLst>
                </a:gridCol>
                <a:gridCol w="1431597">
                  <a:extLst>
                    <a:ext uri="{9D8B030D-6E8A-4147-A177-3AD203B41FA5}">
                      <a16:colId xmlns:a16="http://schemas.microsoft.com/office/drawing/2014/main" val="20003"/>
                    </a:ext>
                  </a:extLst>
                </a:gridCol>
              </a:tblGrid>
              <a:tr h="361439">
                <a:tc>
                  <a:txBody>
                    <a:bodyPr/>
                    <a:lstStyle/>
                    <a:p>
                      <a:endParaRPr lang="en-CA" sz="1600" dirty="0">
                        <a:latin typeface="+mn-lt"/>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December</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January</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February</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0"/>
                  </a:ext>
                </a:extLst>
              </a:tr>
              <a:tr h="361439">
                <a:tc>
                  <a:txBody>
                    <a:bodyPr/>
                    <a:lstStyle/>
                    <a:p>
                      <a:r>
                        <a:rPr lang="en-CA" sz="1600" b="0" i="0" u="none" baseline="0" dirty="0" err="1">
                          <a:solidFill>
                            <a:srgbClr val="000000"/>
                          </a:solidFill>
                          <a:latin typeface="+mn-lt"/>
                        </a:rPr>
                        <a:t>Roys</a:t>
                      </a:r>
                      <a:endParaRPr lang="en-CA" sz="1600" b="0" i="0" u="none" baseline="0" dirty="0">
                        <a:solidFill>
                          <a:srgbClr val="000000"/>
                        </a:solidFill>
                        <a:latin typeface="+mn-lt"/>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$162.33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$125.69</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$156.73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361439">
                <a:tc>
                  <a:txBody>
                    <a:bodyPr/>
                    <a:lstStyle/>
                    <a:p>
                      <a:r>
                        <a:rPr lang="en-CA" sz="1600" b="0" i="0" u="none" baseline="0" dirty="0" err="1">
                          <a:solidFill>
                            <a:srgbClr val="000000"/>
                          </a:solidFill>
                          <a:latin typeface="+mn-lt"/>
                        </a:rPr>
                        <a:t>Guitards</a:t>
                      </a:r>
                      <a:endParaRPr lang="en-CA" sz="1600" b="0" i="0" u="none" baseline="0" dirty="0">
                        <a:solidFill>
                          <a:srgbClr val="000000"/>
                        </a:solidFill>
                        <a:latin typeface="+mn-lt"/>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$155.73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$162.11</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600" b="0" i="0" u="none" baseline="0" dirty="0">
                          <a:solidFill>
                            <a:srgbClr val="000000"/>
                          </a:solidFill>
                          <a:latin typeface="+mn-lt"/>
                        </a:rPr>
                        <a:t>$155.42</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51372" y="2425892"/>
            <a:ext cx="8956152" cy="1554272"/>
          </a:xfrm>
          <a:prstGeom prst="rect">
            <a:avLst/>
          </a:prstGeom>
          <a:noFill/>
        </p:spPr>
        <p:txBody>
          <a:bodyPr vert="horz" wrap="square" rtlCol="0">
            <a:spAutoFit/>
          </a:bodyPr>
          <a:lstStyle/>
          <a:p>
            <a:r>
              <a:rPr lang="fr-FR" sz="1600" dirty="0" err="1">
                <a:solidFill>
                  <a:srgbClr val="000000"/>
                </a:solidFill>
              </a:rPr>
              <a:t>Using</a:t>
            </a:r>
            <a:r>
              <a:rPr lang="fr-FR" sz="1600" dirty="0">
                <a:solidFill>
                  <a:srgbClr val="000000"/>
                </a:solidFill>
              </a:rPr>
              <a:t> front-end estimation, </a:t>
            </a:r>
            <a:r>
              <a:rPr lang="fr-FR" sz="1600" dirty="0" err="1">
                <a:solidFill>
                  <a:srgbClr val="000000"/>
                </a:solidFill>
              </a:rPr>
              <a:t>who</a:t>
            </a:r>
            <a:r>
              <a:rPr lang="fr-FR" sz="1600" dirty="0">
                <a:solidFill>
                  <a:srgbClr val="000000"/>
                </a:solidFill>
              </a:rPr>
              <a:t> </a:t>
            </a:r>
            <a:r>
              <a:rPr lang="fr-FR" sz="1600" dirty="0" err="1">
                <a:solidFill>
                  <a:srgbClr val="000000"/>
                </a:solidFill>
              </a:rPr>
              <a:t>owed</a:t>
            </a:r>
            <a:r>
              <a:rPr lang="fr-FR" sz="1600" dirty="0">
                <a:solidFill>
                  <a:srgbClr val="000000"/>
                </a:solidFill>
              </a:rPr>
              <a:t> more? </a:t>
            </a:r>
            <a:r>
              <a:rPr lang="fr-FR" sz="1600" dirty="0" err="1">
                <a:solidFill>
                  <a:srgbClr val="000000"/>
                </a:solidFill>
              </a:rPr>
              <a:t>Explain</a:t>
            </a:r>
            <a:r>
              <a:rPr lang="fr-FR" sz="1600" dirty="0">
                <a:solidFill>
                  <a:srgbClr val="000000"/>
                </a:solidFill>
              </a:rPr>
              <a:t>.</a:t>
            </a:r>
          </a:p>
          <a:p>
            <a:endParaRPr lang="en-CA" sz="1600" dirty="0">
              <a:solidFill>
                <a:srgbClr val="000000"/>
              </a:solidFill>
            </a:endParaRPr>
          </a:p>
          <a:p>
            <a:r>
              <a:rPr lang="fr-FR" sz="1600" dirty="0">
                <a:solidFill>
                  <a:srgbClr val="000000"/>
                </a:solidFill>
              </a:rPr>
              <a:t>How </a:t>
            </a:r>
            <a:r>
              <a:rPr lang="fr-FR" sz="1600" dirty="0" err="1">
                <a:solidFill>
                  <a:srgbClr val="000000"/>
                </a:solidFill>
              </a:rPr>
              <a:t>much</a:t>
            </a:r>
            <a:r>
              <a:rPr lang="fr-FR" sz="1600" dirty="0">
                <a:solidFill>
                  <a:srgbClr val="000000"/>
                </a:solidFill>
              </a:rPr>
              <a:t> more </a:t>
            </a:r>
            <a:r>
              <a:rPr lang="fr-FR" sz="1600" dirty="0" err="1">
                <a:solidFill>
                  <a:srgbClr val="000000"/>
                </a:solidFill>
              </a:rPr>
              <a:t>did</a:t>
            </a:r>
            <a:r>
              <a:rPr lang="fr-FR" sz="1600" dirty="0">
                <a:solidFill>
                  <a:srgbClr val="000000"/>
                </a:solidFill>
              </a:rPr>
              <a:t> </a:t>
            </a:r>
            <a:r>
              <a:rPr lang="fr-FR" sz="1600" dirty="0" err="1">
                <a:solidFill>
                  <a:srgbClr val="000000"/>
                </a:solidFill>
              </a:rPr>
              <a:t>they</a:t>
            </a:r>
            <a:r>
              <a:rPr lang="fr-FR" sz="1600" dirty="0">
                <a:solidFill>
                  <a:srgbClr val="000000"/>
                </a:solidFill>
              </a:rPr>
              <a:t> </a:t>
            </a:r>
            <a:r>
              <a:rPr lang="fr-FR" sz="1600" dirty="0" err="1">
                <a:solidFill>
                  <a:srgbClr val="000000"/>
                </a:solidFill>
              </a:rPr>
              <a:t>pay</a:t>
            </a:r>
            <a:r>
              <a:rPr lang="fr-FR" sz="1600" dirty="0">
                <a:solidFill>
                  <a:srgbClr val="000000"/>
                </a:solidFill>
              </a:rPr>
              <a:t>; estimation </a:t>
            </a:r>
            <a:r>
              <a:rPr lang="fr-FR" sz="1600" dirty="0" err="1">
                <a:solidFill>
                  <a:srgbClr val="000000"/>
                </a:solidFill>
              </a:rPr>
              <a:t>only</a:t>
            </a:r>
            <a:r>
              <a:rPr lang="fr-FR" sz="1600" dirty="0">
                <a:solidFill>
                  <a:srgbClr val="000000"/>
                </a:solidFill>
              </a:rPr>
              <a:t>.</a:t>
            </a:r>
          </a:p>
          <a:p>
            <a:endParaRPr lang="fr-FR" sz="1600" b="1" dirty="0">
              <a:solidFill>
                <a:srgbClr val="000000"/>
              </a:solidFill>
            </a:endParaRPr>
          </a:p>
          <a:p>
            <a:r>
              <a:rPr lang="en-CA" sz="1600" b="1" dirty="0">
                <a:solidFill>
                  <a:srgbClr val="000000"/>
                </a:solidFill>
              </a:rPr>
              <a:t>Find</a:t>
            </a:r>
            <a:r>
              <a:rPr lang="en-CA" sz="1600" dirty="0">
                <a:solidFill>
                  <a:srgbClr val="000000"/>
                </a:solidFill>
              </a:rPr>
              <a:t> someone who has completed this task to </a:t>
            </a:r>
            <a:r>
              <a:rPr lang="en-CA" sz="1600" b="1" dirty="0">
                <a:solidFill>
                  <a:srgbClr val="000000"/>
                </a:solidFill>
              </a:rPr>
              <a:t>ensure</a:t>
            </a:r>
            <a:r>
              <a:rPr lang="en-CA" sz="1600" dirty="0">
                <a:solidFill>
                  <a:srgbClr val="000000"/>
                </a:solidFill>
              </a:rPr>
              <a:t> you have the correct response</a:t>
            </a:r>
            <a:r>
              <a:rPr lang="en-CA" sz="1600" dirty="0">
                <a:solidFill>
                  <a:srgbClr val="000000"/>
                </a:solidFill>
                <a:latin typeface="Times New Roman - 29"/>
              </a:rPr>
              <a:t>.</a:t>
            </a:r>
          </a:p>
          <a:p>
            <a:endParaRPr lang="en-CA" sz="1500" dirty="0">
              <a:solidFill>
                <a:srgbClr val="000000"/>
              </a:solidFill>
              <a:latin typeface="Times New Roman - 26"/>
            </a:endParaRPr>
          </a:p>
        </p:txBody>
      </p:sp>
      <p:cxnSp>
        <p:nvCxnSpPr>
          <p:cNvPr id="5" name="Straight Connector 4">
            <a:extLst>
              <a:ext uri="{FF2B5EF4-FFF2-40B4-BE49-F238E27FC236}">
                <a16:creationId xmlns:a16="http://schemas.microsoft.com/office/drawing/2014/main" id="{D4320BCD-F45B-43B4-8753-ED3315424968}"/>
              </a:ext>
            </a:extLst>
          </p:cNvPr>
          <p:cNvCxnSpPr/>
          <p:nvPr/>
        </p:nvCxnSpPr>
        <p:spPr>
          <a:xfrm>
            <a:off x="251372" y="3825766"/>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A6BF7E-21C1-4705-9B7B-166D51C53ED5}"/>
              </a:ext>
            </a:extLst>
          </p:cNvPr>
          <p:cNvSpPr txBox="1"/>
          <p:nvPr/>
        </p:nvSpPr>
        <p:spPr>
          <a:xfrm>
            <a:off x="214586" y="4044090"/>
            <a:ext cx="9539312" cy="830997"/>
          </a:xfrm>
          <a:prstGeom prst="rect">
            <a:avLst/>
          </a:prstGeom>
          <a:noFill/>
        </p:spPr>
        <p:txBody>
          <a:bodyPr wrap="square">
            <a:spAutoFit/>
          </a:bodyPr>
          <a:lstStyle/>
          <a:p>
            <a:r>
              <a:rPr lang="fr-FR" sz="1600" b="1" dirty="0">
                <a:solidFill>
                  <a:srgbClr val="000000"/>
                </a:solidFill>
              </a:rPr>
              <a:t>Copier</a:t>
            </a:r>
            <a:r>
              <a:rPr lang="fr-FR" sz="1600" dirty="0">
                <a:solidFill>
                  <a:srgbClr val="000000"/>
                </a:solidFill>
              </a:rPr>
              <a:t> et </a:t>
            </a:r>
            <a:r>
              <a:rPr lang="fr-FR" sz="1600" b="1" dirty="0">
                <a:solidFill>
                  <a:srgbClr val="000000"/>
                </a:solidFill>
              </a:rPr>
              <a:t>résoudre</a:t>
            </a:r>
            <a:r>
              <a:rPr lang="fr-FR" sz="1600" dirty="0">
                <a:solidFill>
                  <a:srgbClr val="000000"/>
                </a:solidFill>
              </a:rPr>
              <a:t> dans ton cahier de maths.</a:t>
            </a:r>
          </a:p>
          <a:p>
            <a:endParaRPr lang="fr-FR" sz="1600" dirty="0">
              <a:solidFill>
                <a:srgbClr val="000000"/>
              </a:solidFill>
            </a:endParaRPr>
          </a:p>
          <a:p>
            <a:r>
              <a:rPr lang="fr-FR" sz="1600" dirty="0">
                <a:solidFill>
                  <a:srgbClr val="000000"/>
                </a:solidFill>
              </a:rPr>
              <a:t>Voici les factures </a:t>
            </a:r>
            <a:r>
              <a:rPr lang="fr-FR" sz="1600" dirty="0" err="1">
                <a:solidFill>
                  <a:srgbClr val="000000"/>
                </a:solidFill>
              </a:rPr>
              <a:t>mesuelles</a:t>
            </a:r>
            <a:r>
              <a:rPr lang="fr-FR" sz="1600" dirty="0">
                <a:solidFill>
                  <a:srgbClr val="000000"/>
                </a:solidFill>
              </a:rPr>
              <a:t> de chauffage de deux familles pendant une période de 3 mois.</a:t>
            </a:r>
            <a:endParaRPr lang="en-CA" sz="1600" dirty="0">
              <a:solidFill>
                <a:srgbClr val="000000"/>
              </a:solidFill>
            </a:endParaRPr>
          </a:p>
        </p:txBody>
      </p:sp>
      <p:graphicFrame>
        <p:nvGraphicFramePr>
          <p:cNvPr id="8" name="Table 7">
            <a:extLst>
              <a:ext uri="{FF2B5EF4-FFF2-40B4-BE49-F238E27FC236}">
                <a16:creationId xmlns:a16="http://schemas.microsoft.com/office/drawing/2014/main" id="{8897EBE7-8E3E-488E-8658-531FF168B659}"/>
              </a:ext>
            </a:extLst>
          </p:cNvPr>
          <p:cNvGraphicFramePr>
            <a:graphicFrameLocks noGrp="1"/>
          </p:cNvGraphicFramePr>
          <p:nvPr>
            <p:extLst>
              <p:ext uri="{D42A27DB-BD31-4B8C-83A1-F6EECF244321}">
                <p14:modId xmlns:p14="http://schemas.microsoft.com/office/powerpoint/2010/main" val="3953364358"/>
              </p:ext>
            </p:extLst>
          </p:nvPr>
        </p:nvGraphicFramePr>
        <p:xfrm>
          <a:off x="1100739" y="4939013"/>
          <a:ext cx="5313420" cy="1085412"/>
        </p:xfrm>
        <a:graphic>
          <a:graphicData uri="http://schemas.openxmlformats.org/drawingml/2006/table">
            <a:tbl>
              <a:tblPr firstRow="1" bandRow="1">
                <a:tableStyleId>{5C22544A-7EE6-4342-B048-85BDC9FD1C3A}</a:tableStyleId>
              </a:tblPr>
              <a:tblGrid>
                <a:gridCol w="1328355">
                  <a:extLst>
                    <a:ext uri="{9D8B030D-6E8A-4147-A177-3AD203B41FA5}">
                      <a16:colId xmlns:a16="http://schemas.microsoft.com/office/drawing/2014/main" val="3767250179"/>
                    </a:ext>
                  </a:extLst>
                </a:gridCol>
                <a:gridCol w="1328355">
                  <a:extLst>
                    <a:ext uri="{9D8B030D-6E8A-4147-A177-3AD203B41FA5}">
                      <a16:colId xmlns:a16="http://schemas.microsoft.com/office/drawing/2014/main" val="2466128580"/>
                    </a:ext>
                  </a:extLst>
                </a:gridCol>
                <a:gridCol w="1328355">
                  <a:extLst>
                    <a:ext uri="{9D8B030D-6E8A-4147-A177-3AD203B41FA5}">
                      <a16:colId xmlns:a16="http://schemas.microsoft.com/office/drawing/2014/main" val="1569868237"/>
                    </a:ext>
                  </a:extLst>
                </a:gridCol>
                <a:gridCol w="1328355">
                  <a:extLst>
                    <a:ext uri="{9D8B030D-6E8A-4147-A177-3AD203B41FA5}">
                      <a16:colId xmlns:a16="http://schemas.microsoft.com/office/drawing/2014/main" val="832181578"/>
                    </a:ext>
                  </a:extLst>
                </a:gridCol>
              </a:tblGrid>
              <a:tr h="361804">
                <a:tc>
                  <a:txBody>
                    <a:bodyPr/>
                    <a:lstStyle/>
                    <a:p>
                      <a:endParaRPr lang="en-CA" sz="1400">
                        <a:latin typeface="+mn-lt"/>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décembre</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janvier</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février</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2815078185"/>
                  </a:ext>
                </a:extLst>
              </a:tr>
              <a:tr h="361804">
                <a:tc>
                  <a:txBody>
                    <a:bodyPr/>
                    <a:lstStyle/>
                    <a:p>
                      <a:r>
                        <a:rPr lang="en-CA" sz="1400" b="0" i="0" u="none" baseline="0" dirty="0">
                          <a:solidFill>
                            <a:srgbClr val="000000"/>
                          </a:solidFill>
                          <a:latin typeface="+mn-lt"/>
                        </a:rPr>
                        <a:t>Les </a:t>
                      </a:r>
                      <a:r>
                        <a:rPr lang="en-CA" sz="1400" b="0" i="0" u="none" baseline="0" dirty="0" err="1">
                          <a:solidFill>
                            <a:srgbClr val="000000"/>
                          </a:solidFill>
                          <a:latin typeface="+mn-lt"/>
                        </a:rPr>
                        <a:t>Roys</a:t>
                      </a:r>
                      <a:endParaRPr lang="en-CA" sz="1400" b="0" i="0" u="none" baseline="0" dirty="0">
                        <a:solidFill>
                          <a:srgbClr val="000000"/>
                        </a:solidFill>
                        <a:latin typeface="+mn-lt"/>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162.33$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125.69$</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156.73$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3965161312"/>
                  </a:ext>
                </a:extLst>
              </a:tr>
              <a:tr h="361804">
                <a:tc>
                  <a:txBody>
                    <a:bodyPr/>
                    <a:lstStyle/>
                    <a:p>
                      <a:r>
                        <a:rPr lang="en-CA" sz="1400" b="0" i="0" u="none" baseline="0" dirty="0">
                          <a:solidFill>
                            <a:srgbClr val="000000"/>
                          </a:solidFill>
                          <a:latin typeface="+mn-lt"/>
                        </a:rPr>
                        <a:t>Les </a:t>
                      </a:r>
                      <a:r>
                        <a:rPr lang="en-CA" sz="1400" b="0" i="0" u="none" baseline="0" dirty="0" err="1">
                          <a:solidFill>
                            <a:srgbClr val="000000"/>
                          </a:solidFill>
                          <a:latin typeface="+mn-lt"/>
                        </a:rPr>
                        <a:t>Guitards</a:t>
                      </a:r>
                      <a:endParaRPr lang="en-CA" sz="1400" b="0" i="0" u="none" baseline="0" dirty="0">
                        <a:solidFill>
                          <a:srgbClr val="000000"/>
                        </a:solidFill>
                        <a:latin typeface="+mn-lt"/>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155.73$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a:solidFill>
                            <a:srgbClr val="000000"/>
                          </a:solidFill>
                          <a:latin typeface="+mn-lt"/>
                        </a:rPr>
                        <a:t>162.11$</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CA" sz="1400" b="0" i="0" u="none" baseline="0" dirty="0">
                          <a:solidFill>
                            <a:srgbClr val="000000"/>
                          </a:solidFill>
                          <a:latin typeface="+mn-lt"/>
                        </a:rPr>
                        <a:t>155.42$</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541768442"/>
                  </a:ext>
                </a:extLst>
              </a:tr>
            </a:tbl>
          </a:graphicData>
        </a:graphic>
      </p:graphicFrame>
      <p:sp>
        <p:nvSpPr>
          <p:cNvPr id="10" name="TextBox 9">
            <a:extLst>
              <a:ext uri="{FF2B5EF4-FFF2-40B4-BE49-F238E27FC236}">
                <a16:creationId xmlns:a16="http://schemas.microsoft.com/office/drawing/2014/main" id="{4C14EC92-F035-437A-B8E3-083B146F75DB}"/>
              </a:ext>
            </a:extLst>
          </p:cNvPr>
          <p:cNvSpPr txBox="1"/>
          <p:nvPr/>
        </p:nvSpPr>
        <p:spPr>
          <a:xfrm>
            <a:off x="251372" y="6161678"/>
            <a:ext cx="9254797" cy="1323439"/>
          </a:xfrm>
          <a:prstGeom prst="rect">
            <a:avLst/>
          </a:prstGeom>
          <a:noFill/>
        </p:spPr>
        <p:txBody>
          <a:bodyPr wrap="square">
            <a:spAutoFit/>
          </a:bodyPr>
          <a:lstStyle/>
          <a:p>
            <a:r>
              <a:rPr lang="fr-FR" sz="1600" dirty="0">
                <a:solidFill>
                  <a:srgbClr val="000000"/>
                </a:solidFill>
              </a:rPr>
              <a:t>Utiliser l’</a:t>
            </a:r>
            <a:r>
              <a:rPr lang="fr-FR" sz="1600" dirty="0" err="1">
                <a:solidFill>
                  <a:srgbClr val="000000"/>
                </a:solidFill>
              </a:rPr>
              <a:t>éstimation</a:t>
            </a:r>
            <a:r>
              <a:rPr lang="fr-FR" sz="1600" dirty="0">
                <a:solidFill>
                  <a:srgbClr val="000000"/>
                </a:solidFill>
              </a:rPr>
              <a:t> seulement, qui a payé le plus?  Expliquer.</a:t>
            </a:r>
          </a:p>
          <a:p>
            <a:endParaRPr lang="en-CA" sz="1600" dirty="0">
              <a:solidFill>
                <a:srgbClr val="000000"/>
              </a:solidFill>
            </a:endParaRPr>
          </a:p>
          <a:p>
            <a:r>
              <a:rPr lang="fr-FR" sz="1600" dirty="0">
                <a:solidFill>
                  <a:srgbClr val="000000"/>
                </a:solidFill>
              </a:rPr>
              <a:t>À peu près combien de plus ont-ils payé?</a:t>
            </a:r>
          </a:p>
          <a:p>
            <a:endParaRPr lang="fr-FR" sz="1600" dirty="0">
              <a:solidFill>
                <a:srgbClr val="000000"/>
              </a:solidFill>
            </a:endParaRPr>
          </a:p>
          <a:p>
            <a:r>
              <a:rPr lang="fr-FR" sz="1600" b="1" dirty="0">
                <a:solidFill>
                  <a:srgbClr val="000000"/>
                </a:solidFill>
              </a:rPr>
              <a:t>Trouver</a:t>
            </a:r>
            <a:r>
              <a:rPr lang="fr-FR" sz="1600" dirty="0">
                <a:solidFill>
                  <a:srgbClr val="000000"/>
                </a:solidFill>
              </a:rPr>
              <a:t> quelqu’un qui a complété cette question et </a:t>
            </a:r>
            <a:r>
              <a:rPr lang="fr-FR" sz="1600" b="1" dirty="0">
                <a:solidFill>
                  <a:srgbClr val="000000"/>
                </a:solidFill>
              </a:rPr>
              <a:t>vérifier</a:t>
            </a:r>
            <a:r>
              <a:rPr lang="fr-FR" sz="1600" dirty="0">
                <a:solidFill>
                  <a:srgbClr val="000000"/>
                </a:solidFill>
              </a:rPr>
              <a:t> si tu as une réponse raisonnable</a:t>
            </a:r>
            <a:endParaRPr lang="en-US" sz="1600" dirty="0"/>
          </a:p>
        </p:txBody>
      </p:sp>
    </p:spTree>
    <p:extLst>
      <p:ext uri="{BB962C8B-B14F-4D97-AF65-F5344CB8AC3E}">
        <p14:creationId xmlns:p14="http://schemas.microsoft.com/office/powerpoint/2010/main" val="192525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0573" y="295835"/>
            <a:ext cx="9135875" cy="1323439"/>
          </a:xfrm>
          <a:prstGeom prst="rect">
            <a:avLst/>
          </a:prstGeom>
          <a:noFill/>
        </p:spPr>
        <p:txBody>
          <a:bodyPr vert="horz" wrap="square" rtlCol="0">
            <a:spAutoFit/>
          </a:bodyPr>
          <a:lstStyle/>
          <a:p>
            <a:r>
              <a:rPr lang="en-CA" sz="2000" b="1" dirty="0">
                <a:solidFill>
                  <a:srgbClr val="000000"/>
                </a:solidFill>
              </a:rPr>
              <a:t>Slide 8   Practice</a:t>
            </a:r>
            <a:r>
              <a:rPr lang="en-CA" sz="2000" dirty="0">
                <a:solidFill>
                  <a:srgbClr val="000000"/>
                </a:solidFill>
              </a:rPr>
              <a:t> to be </a:t>
            </a:r>
            <a:r>
              <a:rPr lang="en-CA" sz="2000" b="1" dirty="0">
                <a:solidFill>
                  <a:srgbClr val="000000"/>
                </a:solidFill>
              </a:rPr>
              <a:t>completed</a:t>
            </a:r>
            <a:r>
              <a:rPr lang="en-CA" sz="2000" dirty="0">
                <a:solidFill>
                  <a:srgbClr val="000000"/>
                </a:solidFill>
              </a:rPr>
              <a:t> in your math scribbler: Math Book page 98-99</a:t>
            </a:r>
          </a:p>
          <a:p>
            <a:endParaRPr lang="en-CA" sz="2000" dirty="0">
              <a:solidFill>
                <a:srgbClr val="000000"/>
              </a:solidFill>
            </a:endParaRPr>
          </a:p>
          <a:p>
            <a:r>
              <a:rPr lang="fr-FR" sz="2000" dirty="0">
                <a:solidFill>
                  <a:srgbClr val="000000"/>
                </a:solidFill>
              </a:rPr>
              <a:t>	Questions # 1, 3, 4 and 5</a:t>
            </a:r>
          </a:p>
          <a:p>
            <a:r>
              <a:rPr lang="fr-FR" sz="2000" dirty="0">
                <a:solidFill>
                  <a:srgbClr val="000000"/>
                </a:solidFill>
              </a:rPr>
              <a:t>                	</a:t>
            </a:r>
            <a:endParaRPr lang="en-CA" sz="2100" dirty="0">
              <a:solidFill>
                <a:srgbClr val="000000"/>
              </a:solidFill>
              <a:latin typeface="Times New Roman - 36"/>
            </a:endParaRPr>
          </a:p>
        </p:txBody>
      </p:sp>
      <p:sp>
        <p:nvSpPr>
          <p:cNvPr id="3" name="TextBox 2"/>
          <p:cNvSpPr txBox="1"/>
          <p:nvPr/>
        </p:nvSpPr>
        <p:spPr>
          <a:xfrm>
            <a:off x="330200" y="1342275"/>
            <a:ext cx="8737092" cy="553998"/>
          </a:xfrm>
          <a:prstGeom prst="rect">
            <a:avLst/>
          </a:prstGeom>
          <a:noFill/>
        </p:spPr>
        <p:txBody>
          <a:bodyPr vert="horz" rtlCol="0">
            <a:spAutoFit/>
          </a:bodyPr>
          <a:lstStyle/>
          <a:p>
            <a:endParaRPr lang="fr-FR" sz="1500" dirty="0">
              <a:solidFill>
                <a:srgbClr val="000000"/>
              </a:solidFill>
              <a:latin typeface="Times New Roman - 26"/>
            </a:endParaRPr>
          </a:p>
          <a:p>
            <a:r>
              <a:rPr lang="fr-FR" sz="1500" dirty="0">
                <a:solidFill>
                  <a:srgbClr val="000000"/>
                </a:solidFill>
                <a:latin typeface="Times New Roman - 26"/>
              </a:rPr>
              <a:t>                             </a:t>
            </a:r>
          </a:p>
        </p:txBody>
      </p:sp>
      <p:cxnSp>
        <p:nvCxnSpPr>
          <p:cNvPr id="4" name="Straight Connector 3">
            <a:extLst>
              <a:ext uri="{FF2B5EF4-FFF2-40B4-BE49-F238E27FC236}">
                <a16:creationId xmlns:a16="http://schemas.microsoft.com/office/drawing/2014/main" id="{7D1F0E0B-6841-4A20-BBBD-0A892FBCA271}"/>
              </a:ext>
            </a:extLst>
          </p:cNvPr>
          <p:cNvCxnSpPr/>
          <p:nvPr/>
        </p:nvCxnSpPr>
        <p:spPr>
          <a:xfrm>
            <a:off x="330200" y="3810000"/>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E234C1-CAB2-4BE2-A154-F8093216EA27}"/>
              </a:ext>
            </a:extLst>
          </p:cNvPr>
          <p:cNvSpPr txBox="1"/>
          <p:nvPr/>
        </p:nvSpPr>
        <p:spPr>
          <a:xfrm>
            <a:off x="590573" y="4323878"/>
            <a:ext cx="8978853" cy="1292662"/>
          </a:xfrm>
          <a:prstGeom prst="rect">
            <a:avLst/>
          </a:prstGeom>
          <a:noFill/>
        </p:spPr>
        <p:txBody>
          <a:bodyPr wrap="square">
            <a:spAutoFit/>
          </a:bodyPr>
          <a:lstStyle/>
          <a:p>
            <a:r>
              <a:rPr lang="en-CA" sz="2000" b="1" dirty="0">
                <a:solidFill>
                  <a:srgbClr val="000000"/>
                </a:solidFill>
              </a:rPr>
              <a:t>Pratique à completer </a:t>
            </a:r>
            <a:r>
              <a:rPr lang="en-CA" sz="2000" dirty="0">
                <a:solidFill>
                  <a:srgbClr val="000000"/>
                </a:solidFill>
              </a:rPr>
              <a:t>dans ton cahier de maths: </a:t>
            </a:r>
            <a:r>
              <a:rPr lang="en-CA" sz="2000" dirty="0" err="1">
                <a:solidFill>
                  <a:srgbClr val="000000"/>
                </a:solidFill>
              </a:rPr>
              <a:t>Texte</a:t>
            </a:r>
            <a:r>
              <a:rPr lang="en-CA" sz="2000" dirty="0">
                <a:solidFill>
                  <a:srgbClr val="000000"/>
                </a:solidFill>
              </a:rPr>
              <a:t> de maths – </a:t>
            </a:r>
            <a:r>
              <a:rPr lang="en-CA" sz="2000" dirty="0" err="1">
                <a:solidFill>
                  <a:srgbClr val="000000"/>
                </a:solidFill>
              </a:rPr>
              <a:t>Pgs</a:t>
            </a:r>
            <a:r>
              <a:rPr lang="en-CA" sz="2000" dirty="0">
                <a:solidFill>
                  <a:srgbClr val="000000"/>
                </a:solidFill>
              </a:rPr>
              <a:t> 98-99</a:t>
            </a:r>
          </a:p>
          <a:p>
            <a:endParaRPr lang="en-CA" sz="2000" dirty="0">
              <a:solidFill>
                <a:srgbClr val="000000"/>
              </a:solidFill>
            </a:endParaRPr>
          </a:p>
          <a:p>
            <a:r>
              <a:rPr lang="en-CA" sz="2000" dirty="0">
                <a:solidFill>
                  <a:srgbClr val="000000"/>
                </a:solidFill>
              </a:rPr>
              <a:t>		Questions #1, 3, 4 et 5</a:t>
            </a:r>
          </a:p>
          <a:p>
            <a:endParaRPr lang="en-CA" sz="1800" dirty="0">
              <a:solidFill>
                <a:srgbClr val="000000"/>
              </a:solidFill>
              <a:latin typeface="Times New Roman - 36"/>
            </a:endParaRPr>
          </a:p>
        </p:txBody>
      </p:sp>
    </p:spTree>
    <p:extLst>
      <p:ext uri="{BB962C8B-B14F-4D97-AF65-F5344CB8AC3E}">
        <p14:creationId xmlns:p14="http://schemas.microsoft.com/office/powerpoint/2010/main" val="26796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26141" y="457201"/>
            <a:ext cx="8883817" cy="707886"/>
          </a:xfrm>
          <a:prstGeom prst="rect">
            <a:avLst/>
          </a:prstGeom>
          <a:noFill/>
        </p:spPr>
        <p:txBody>
          <a:bodyPr vert="horz" wrap="square" rtlCol="0">
            <a:spAutoFit/>
          </a:bodyPr>
          <a:lstStyle/>
          <a:p>
            <a:r>
              <a:rPr lang="en-CA" sz="2000" b="1" dirty="0">
                <a:solidFill>
                  <a:srgbClr val="000000"/>
                </a:solidFill>
              </a:rPr>
              <a:t>Slide 9        </a:t>
            </a:r>
            <a:r>
              <a:rPr lang="en-CA" sz="2000" dirty="0">
                <a:solidFill>
                  <a:srgbClr val="000000"/>
                </a:solidFill>
              </a:rPr>
              <a:t>Worksheet – 3.3 Adding and Subtracting Decimals pages 55-56</a:t>
            </a:r>
          </a:p>
          <a:p>
            <a:r>
              <a:rPr lang="en-CA" sz="2000" dirty="0">
                <a:solidFill>
                  <a:srgbClr val="000000"/>
                </a:solidFill>
              </a:rPr>
              <a:t>                     Student Homework Book</a:t>
            </a:r>
            <a:endParaRPr lang="en-CA" sz="2100" dirty="0">
              <a:solidFill>
                <a:srgbClr val="000000"/>
              </a:solidFill>
            </a:endParaRPr>
          </a:p>
        </p:txBody>
      </p:sp>
      <p:sp>
        <p:nvSpPr>
          <p:cNvPr id="3" name="TextBox 2"/>
          <p:cNvSpPr txBox="1"/>
          <p:nvPr/>
        </p:nvSpPr>
        <p:spPr>
          <a:xfrm>
            <a:off x="330200" y="1041400"/>
            <a:ext cx="8737092" cy="553998"/>
          </a:xfrm>
          <a:prstGeom prst="rect">
            <a:avLst/>
          </a:prstGeom>
          <a:noFill/>
        </p:spPr>
        <p:txBody>
          <a:bodyPr vert="horz" rtlCol="0">
            <a:spAutoFit/>
          </a:bodyPr>
          <a:lstStyle/>
          <a:p>
            <a:endParaRPr lang="fr-FR" sz="1500" dirty="0">
              <a:solidFill>
                <a:srgbClr val="000000"/>
              </a:solidFill>
              <a:latin typeface="Times New Roman - 26"/>
            </a:endParaRPr>
          </a:p>
          <a:p>
            <a:endParaRPr lang="fr-FR" sz="1500" dirty="0">
              <a:solidFill>
                <a:srgbClr val="000000"/>
              </a:solidFill>
              <a:latin typeface="Times New Roman - 26"/>
            </a:endParaRPr>
          </a:p>
        </p:txBody>
      </p:sp>
      <p:cxnSp>
        <p:nvCxnSpPr>
          <p:cNvPr id="4" name="Straight Connector 3">
            <a:extLst>
              <a:ext uri="{FF2B5EF4-FFF2-40B4-BE49-F238E27FC236}">
                <a16:creationId xmlns:a16="http://schemas.microsoft.com/office/drawing/2014/main" id="{7D1F0E0B-6841-4A20-BBBD-0A892FBCA271}"/>
              </a:ext>
            </a:extLst>
          </p:cNvPr>
          <p:cNvCxnSpPr/>
          <p:nvPr/>
        </p:nvCxnSpPr>
        <p:spPr>
          <a:xfrm>
            <a:off x="330200" y="3810000"/>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FD9C9C0-873D-42C9-AE0E-1A343CA9EEF7}"/>
              </a:ext>
            </a:extLst>
          </p:cNvPr>
          <p:cNvSpPr txBox="1"/>
          <p:nvPr/>
        </p:nvSpPr>
        <p:spPr>
          <a:xfrm>
            <a:off x="550041" y="4916242"/>
            <a:ext cx="9059917" cy="707886"/>
          </a:xfrm>
          <a:prstGeom prst="rect">
            <a:avLst/>
          </a:prstGeom>
          <a:noFill/>
        </p:spPr>
        <p:txBody>
          <a:bodyPr wrap="square">
            <a:spAutoFit/>
          </a:bodyPr>
          <a:lstStyle/>
          <a:p>
            <a:r>
              <a:rPr lang="en-CA" sz="2000" dirty="0" err="1">
                <a:solidFill>
                  <a:srgbClr val="000000"/>
                </a:solidFill>
              </a:rPr>
              <a:t>Feuilles</a:t>
            </a:r>
            <a:r>
              <a:rPr lang="en-CA" sz="2000" dirty="0">
                <a:solidFill>
                  <a:srgbClr val="000000"/>
                </a:solidFill>
              </a:rPr>
              <a:t> de travail – 3.3 Adding and Subtracting Decimals pages 55-56 in Student Homework Book</a:t>
            </a:r>
            <a:endParaRPr lang="en-CA" sz="2400" dirty="0">
              <a:solidFill>
                <a:srgbClr val="000000"/>
              </a:solidFill>
            </a:endParaRPr>
          </a:p>
        </p:txBody>
      </p:sp>
    </p:spTree>
    <p:extLst>
      <p:ext uri="{BB962C8B-B14F-4D97-AF65-F5344CB8AC3E}">
        <p14:creationId xmlns:p14="http://schemas.microsoft.com/office/powerpoint/2010/main" val="3150238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1240</Words>
  <Application>Microsoft Office PowerPoint</Application>
  <PresentationFormat>Custom</PresentationFormat>
  <Paragraphs>177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Times New Roman - 27</vt:lpstr>
      <vt:lpstr>Times New Roman - 29</vt:lpstr>
      <vt:lpstr>Times New Roman - 36</vt:lpstr>
      <vt:lpstr>Arial</vt:lpstr>
      <vt:lpstr>Times New Roman - 26</vt:lpstr>
      <vt:lpstr>Calibri Light</vt:lpstr>
      <vt:lpstr>Office Theme</vt:lpstr>
      <vt:lpstr>Slide 1         Copy the outcome in your scribbler.   N2: I can demonstrate an understanding of the addition, subtraction, multiplication and division of decimals (for more than 1-digit divisors or 2-digit multipliers, the use of technology is expected) to solve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32</cp:revision>
  <cp:lastPrinted>2022-11-28T20:36:50Z</cp:lastPrinted>
  <dcterms:created xsi:type="dcterms:W3CDTF">2018-09-21T04:10:06Z</dcterms:created>
  <dcterms:modified xsi:type="dcterms:W3CDTF">2022-11-28T20:45:44Z</dcterms:modified>
</cp:coreProperties>
</file>