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77" r:id="rId2"/>
    <p:sldId id="256" r:id="rId3"/>
    <p:sldId id="280" r:id="rId4"/>
    <p:sldId id="281" r:id="rId5"/>
    <p:sldId id="279" r:id="rId6"/>
    <p:sldId id="282" r:id="rId7"/>
    <p:sldId id="269" r:id="rId8"/>
    <p:sldId id="259" r:id="rId9"/>
    <p:sldId id="260" r:id="rId10"/>
    <p:sldId id="264" r:id="rId11"/>
    <p:sldId id="265" r:id="rId12"/>
    <p:sldId id="268" r:id="rId13"/>
    <p:sldId id="274" r:id="rId14"/>
    <p:sldId id="283" r:id="rId15"/>
    <p:sldId id="284" r:id="rId16"/>
    <p:sldId id="285" r:id="rId17"/>
    <p:sldId id="287" r:id="rId18"/>
    <p:sldId id="288" r:id="rId19"/>
    <p:sldId id="289" r:id="rId20"/>
  </p:sldIdLst>
  <p:sldSz cx="10160000" cy="7620000"/>
  <p:notesSz cx="7010400" cy="92964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4660"/>
  </p:normalViewPr>
  <p:slideViewPr>
    <p:cSldViewPr snapToGrid="0">
      <p:cViewPr varScale="1">
        <p:scale>
          <a:sx n="71" d="100"/>
          <a:sy n="71" d="100"/>
        </p:scale>
        <p:origin x="12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8C570D-0870-4DCB-B27E-97F0E8C4922C}" type="datetimeFigureOut">
              <a:rPr lang="en-US" smtClean="0"/>
              <a:t>12/6/2022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226C8A-0BA1-4363-AF65-B9BACC4EC772}" type="slidenum">
              <a:rPr lang="en-US" smtClean="0"/>
              <a:t>‹#›</a:t>
            </a:fld>
            <a:endParaRPr lang="en-US"/>
          </a:p>
        </p:txBody>
      </p:sp>
    </p:spTree>
    <p:extLst>
      <p:ext uri="{BB962C8B-B14F-4D97-AF65-F5344CB8AC3E}">
        <p14:creationId xmlns:p14="http://schemas.microsoft.com/office/powerpoint/2010/main" val="373226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26C8A-0BA1-4363-AF65-B9BACC4EC772}" type="slidenum">
              <a:rPr lang="en-US" smtClean="0"/>
              <a:t>5</a:t>
            </a:fld>
            <a:endParaRPr lang="en-US"/>
          </a:p>
        </p:txBody>
      </p:sp>
    </p:spTree>
    <p:extLst>
      <p:ext uri="{BB962C8B-B14F-4D97-AF65-F5344CB8AC3E}">
        <p14:creationId xmlns:p14="http://schemas.microsoft.com/office/powerpoint/2010/main" val="70037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2022-12-06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374969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2022-12-06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8031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2022-12-06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197392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86EFED3-259A-4B0B-BA3E-D34D9329A471}" type="datetimeFigureOut">
              <a:rPr lang="en-CA" smtClean="0"/>
              <a:t>2022-12-06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213537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EFED3-259A-4B0B-BA3E-D34D9329A471}" type="datetimeFigureOut">
              <a:rPr lang="en-CA" smtClean="0"/>
              <a:t>2022-12-06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71603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86EFED3-259A-4B0B-BA3E-D34D9329A471}" type="datetimeFigureOut">
              <a:rPr lang="en-CA" smtClean="0"/>
              <a:t>2022-12-06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41138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86EFED3-259A-4B0B-BA3E-D34D9329A471}" type="datetimeFigureOut">
              <a:rPr lang="en-CA" smtClean="0"/>
              <a:t>2022-12-06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273148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86EFED3-259A-4B0B-BA3E-D34D9329A471}" type="datetimeFigureOut">
              <a:rPr lang="en-CA" smtClean="0"/>
              <a:t>2022-12-06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16018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EFED3-259A-4B0B-BA3E-D34D9329A471}" type="datetimeFigureOut">
              <a:rPr lang="en-CA" smtClean="0"/>
              <a:t>2022-12-06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396503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986EFED3-259A-4B0B-BA3E-D34D9329A471}" type="datetimeFigureOut">
              <a:rPr lang="en-CA" smtClean="0"/>
              <a:t>2022-12-06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319915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986EFED3-259A-4B0B-BA3E-D34D9329A471}" type="datetimeFigureOut">
              <a:rPr lang="en-CA" smtClean="0"/>
              <a:t>2022-12-06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E17B72-E987-4336-8CF5-EC8261521FE3}" type="slidenum">
              <a:rPr lang="en-CA" smtClean="0"/>
              <a:t>‹#›</a:t>
            </a:fld>
            <a:endParaRPr lang="en-CA"/>
          </a:p>
        </p:txBody>
      </p:sp>
    </p:spTree>
    <p:extLst>
      <p:ext uri="{BB962C8B-B14F-4D97-AF65-F5344CB8AC3E}">
        <p14:creationId xmlns:p14="http://schemas.microsoft.com/office/powerpoint/2010/main" val="426497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986EFED3-259A-4B0B-BA3E-D34D9329A471}" type="datetimeFigureOut">
              <a:rPr lang="en-CA" smtClean="0"/>
              <a:t>2022-12-06</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13E17B72-E987-4336-8CF5-EC8261521FE3}" type="slidenum">
              <a:rPr lang="en-CA" smtClean="0"/>
              <a:t>‹#›</a:t>
            </a:fld>
            <a:endParaRPr lang="en-CA"/>
          </a:p>
        </p:txBody>
      </p:sp>
    </p:spTree>
    <p:extLst>
      <p:ext uri="{BB962C8B-B14F-4D97-AF65-F5344CB8AC3E}">
        <p14:creationId xmlns:p14="http://schemas.microsoft.com/office/powerpoint/2010/main" val="393796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7XFhqJwweY"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78625"/>
            <a:ext cx="8763000" cy="1472848"/>
          </a:xfrm>
        </p:spPr>
        <p:txBody>
          <a:bodyPr>
            <a:normAutofit fontScale="90000"/>
          </a:bodyPr>
          <a:lstStyle/>
          <a:p>
            <a:r>
              <a:rPr lang="en-CA" sz="2400" b="1" dirty="0">
                <a:latin typeface="+mn-lt"/>
              </a:rPr>
              <a:t>Slide 1: Review</a:t>
            </a:r>
            <a:r>
              <a:rPr lang="en-CA" sz="2400" dirty="0">
                <a:latin typeface="+mn-lt"/>
              </a:rPr>
              <a:t> N2 continued… </a:t>
            </a:r>
            <a:br>
              <a:rPr lang="en-CA" sz="2400" dirty="0">
                <a:latin typeface="+mn-lt"/>
              </a:rPr>
            </a:br>
            <a:r>
              <a:rPr lang="en-CA" sz="2400" dirty="0">
                <a:latin typeface="+mn-lt"/>
              </a:rPr>
              <a:t>N2: Demonstrate an understanding of the addition, subtraction, </a:t>
            </a:r>
            <a:r>
              <a:rPr lang="en-CA" sz="2400" b="1" dirty="0">
                <a:latin typeface="+mn-lt"/>
              </a:rPr>
              <a:t>multiplication</a:t>
            </a:r>
            <a:r>
              <a:rPr lang="en-CA" sz="2400" dirty="0">
                <a:latin typeface="+mn-lt"/>
              </a:rPr>
              <a:t> and division of decimals (for more than 1-digit divisors or 2-digit multipliers, the use of technology is expected) to solve problems.</a:t>
            </a:r>
          </a:p>
        </p:txBody>
      </p:sp>
      <p:sp>
        <p:nvSpPr>
          <p:cNvPr id="3" name="Content Placeholder 2"/>
          <p:cNvSpPr>
            <a:spLocks noGrp="1"/>
          </p:cNvSpPr>
          <p:nvPr>
            <p:ph idx="1"/>
          </p:nvPr>
        </p:nvSpPr>
        <p:spPr>
          <a:xfrm>
            <a:off x="698500" y="1783378"/>
            <a:ext cx="8763000" cy="4834820"/>
          </a:xfrm>
        </p:spPr>
        <p:txBody>
          <a:bodyPr>
            <a:normAutofit/>
          </a:bodyPr>
          <a:lstStyle/>
          <a:p>
            <a:r>
              <a:rPr lang="en-CA" sz="1600" b="1" dirty="0"/>
              <a:t>Solve a given problem involving the multiplication of decimal numbers (with and without technology)</a:t>
            </a:r>
          </a:p>
          <a:p>
            <a:r>
              <a:rPr lang="en-CA" sz="1600" b="1" dirty="0"/>
              <a:t>Place the decimal in a product using front-end estimation.</a:t>
            </a:r>
            <a:r>
              <a:rPr lang="en-CA" sz="1600" dirty="0"/>
              <a:t>.</a:t>
            </a:r>
          </a:p>
          <a:p>
            <a:r>
              <a:rPr lang="en-CA" sz="1600" b="1" dirty="0"/>
              <a:t>Check the reasonableness of solutions using estimation.</a:t>
            </a:r>
          </a:p>
        </p:txBody>
      </p:sp>
      <p:sp>
        <p:nvSpPr>
          <p:cNvPr id="5" name="TextBox 4">
            <a:extLst>
              <a:ext uri="{FF2B5EF4-FFF2-40B4-BE49-F238E27FC236}">
                <a16:creationId xmlns:a16="http://schemas.microsoft.com/office/drawing/2014/main" id="{5C10AA7B-EBF9-4CF5-AC33-2DA20F52C927}"/>
              </a:ext>
            </a:extLst>
          </p:cNvPr>
          <p:cNvSpPr txBox="1"/>
          <p:nvPr/>
        </p:nvSpPr>
        <p:spPr>
          <a:xfrm>
            <a:off x="628650" y="5402383"/>
            <a:ext cx="89027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fr-CA" sz="2000" b="1" i="0" u="none" strike="noStrike" kern="1200" cap="none" spc="0" normalizeH="0" baseline="0" noProof="0" dirty="0" err="1">
                <a:ln>
                  <a:noFill/>
                </a:ln>
                <a:solidFill>
                  <a:prstClr val="black"/>
                </a:solidFill>
                <a:effectLst/>
                <a:uLnTx/>
                <a:uFillTx/>
                <a:latin typeface="Calibri" panose="020F0502020204030204"/>
                <a:ea typeface="+mn-ea"/>
                <a:cs typeface="+mn-cs"/>
              </a:rPr>
              <a:t>évise</a:t>
            </a:r>
            <a:r>
              <a:rPr kumimoji="0" lang="fr-CA"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2000" b="0" i="0" u="none" strike="noStrike" kern="1200" cap="none" spc="0" normalizeH="0" baseline="0" noProof="0" dirty="0">
                <a:ln>
                  <a:noFill/>
                </a:ln>
                <a:solidFill>
                  <a:prstClr val="black"/>
                </a:solidFill>
                <a:effectLst/>
                <a:uLnTx/>
                <a:uFillTx/>
                <a:latin typeface="Calibri" panose="020F0502020204030204"/>
                <a:ea typeface="+mn-ea"/>
                <a:cs typeface="+mn-cs"/>
              </a:rPr>
              <a:t>N2 continué…</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N2 : Je peux démontrer une compréhension de l’addition, de la soustraction, de la multiplication et de la division de nombres décimaux et l’appliquer pour résoudre des problèmes. (Dans les cas où le diviseur comporte plus qu’un chiffre ou que le multiplicateur comporte plus que deux chiffres, on s’attend à ce que la technologie soit utilisée.)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FC52089-1BDC-4E50-A05A-AD6A43278702}"/>
              </a:ext>
            </a:extLst>
          </p:cNvPr>
          <p:cNvCxnSpPr/>
          <p:nvPr/>
        </p:nvCxnSpPr>
        <p:spPr>
          <a:xfrm>
            <a:off x="431800" y="5194501"/>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1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327" y="299142"/>
            <a:ext cx="9092753" cy="923330"/>
          </a:xfrm>
          <a:prstGeom prst="rect">
            <a:avLst/>
          </a:prstGeom>
          <a:noFill/>
        </p:spPr>
        <p:txBody>
          <a:bodyPr vert="horz" wrap="square" rtlCol="0">
            <a:spAutoFit/>
          </a:bodyPr>
          <a:lstStyle/>
          <a:p>
            <a:pPr algn="ctr"/>
            <a:r>
              <a:rPr lang="fr-FR" sz="1800" dirty="0">
                <a:solidFill>
                  <a:srgbClr val="000000"/>
                </a:solidFill>
              </a:rPr>
              <a:t> </a:t>
            </a:r>
            <a:r>
              <a:rPr lang="en-CA" sz="1800" u="sng" dirty="0">
                <a:solidFill>
                  <a:srgbClr val="000000"/>
                </a:solidFill>
              </a:rPr>
              <a:t>A. </a:t>
            </a:r>
            <a:r>
              <a:rPr lang="en-CA" u="sng" dirty="0">
                <a:solidFill>
                  <a:srgbClr val="000000"/>
                </a:solidFill>
              </a:rPr>
              <a:t>Use</a:t>
            </a:r>
            <a:r>
              <a:rPr lang="en-CA" sz="1800" u="sng" dirty="0">
                <a:solidFill>
                  <a:srgbClr val="000000"/>
                </a:solidFill>
              </a:rPr>
              <a:t> </a:t>
            </a:r>
            <a:r>
              <a:rPr lang="fr-FR" sz="1800" u="sng" dirty="0">
                <a:solidFill>
                  <a:srgbClr val="000000"/>
                </a:solidFill>
              </a:rPr>
              <a:t>Base </a:t>
            </a:r>
            <a:r>
              <a:rPr lang="fr-FR" sz="1800" u="sng" dirty="0" err="1">
                <a:solidFill>
                  <a:srgbClr val="000000"/>
                </a:solidFill>
              </a:rPr>
              <a:t>Ten</a:t>
            </a:r>
            <a:r>
              <a:rPr lang="fr-FR" sz="1800" u="sng" dirty="0">
                <a:solidFill>
                  <a:srgbClr val="000000"/>
                </a:solidFill>
              </a:rPr>
              <a:t> Blocks </a:t>
            </a:r>
            <a:endParaRPr lang="fr-FR" b="1" u="sng" dirty="0">
              <a:solidFill>
                <a:srgbClr val="000000"/>
              </a:solidFill>
            </a:endParaRPr>
          </a:p>
          <a:p>
            <a:r>
              <a:rPr lang="fr-FR" b="1" dirty="0">
                <a:solidFill>
                  <a:srgbClr val="000000"/>
                </a:solidFill>
              </a:rPr>
              <a:t>Slide 10: Copy</a:t>
            </a:r>
            <a:r>
              <a:rPr lang="fr-FR" dirty="0">
                <a:solidFill>
                  <a:srgbClr val="000000"/>
                </a:solidFill>
              </a:rPr>
              <a:t> page 101 « </a:t>
            </a:r>
            <a:r>
              <a:rPr lang="fr-FR" dirty="0" err="1">
                <a:solidFill>
                  <a:srgbClr val="000000"/>
                </a:solidFill>
              </a:rPr>
              <a:t>connect</a:t>
            </a:r>
            <a:r>
              <a:rPr lang="fr-FR" dirty="0">
                <a:solidFill>
                  <a:srgbClr val="000000"/>
                </a:solidFill>
              </a:rPr>
              <a:t> » </a:t>
            </a:r>
            <a:r>
              <a:rPr lang="fr-FR" dirty="0" err="1">
                <a:solidFill>
                  <a:srgbClr val="000000"/>
                </a:solidFill>
              </a:rPr>
              <a:t>example</a:t>
            </a:r>
            <a:r>
              <a:rPr lang="fr-FR" dirty="0">
                <a:solidFill>
                  <a:srgbClr val="000000"/>
                </a:solidFill>
              </a:rPr>
              <a:t> </a:t>
            </a:r>
            <a:r>
              <a:rPr lang="fr-FR" dirty="0" err="1">
                <a:solidFill>
                  <a:srgbClr val="000000"/>
                </a:solidFill>
              </a:rPr>
              <a:t>using</a:t>
            </a:r>
            <a:r>
              <a:rPr lang="fr-FR" dirty="0">
                <a:solidFill>
                  <a:srgbClr val="000000"/>
                </a:solidFill>
              </a:rPr>
              <a:t> base </a:t>
            </a:r>
            <a:r>
              <a:rPr lang="fr-FR" dirty="0" err="1">
                <a:solidFill>
                  <a:srgbClr val="000000"/>
                </a:solidFill>
              </a:rPr>
              <a:t>ten</a:t>
            </a:r>
            <a:r>
              <a:rPr lang="fr-FR" dirty="0">
                <a:solidFill>
                  <a:srgbClr val="000000"/>
                </a:solidFill>
              </a:rPr>
              <a:t> blocks  (</a:t>
            </a:r>
            <a:r>
              <a:rPr lang="fr-FR" dirty="0" err="1">
                <a:solidFill>
                  <a:srgbClr val="000000"/>
                </a:solidFill>
              </a:rPr>
              <a:t>length</a:t>
            </a:r>
            <a:r>
              <a:rPr lang="fr-FR" dirty="0">
                <a:solidFill>
                  <a:srgbClr val="000000"/>
                </a:solidFill>
              </a:rPr>
              <a:t> 2.5 and the </a:t>
            </a:r>
            <a:r>
              <a:rPr lang="fr-FR" dirty="0" err="1">
                <a:solidFill>
                  <a:srgbClr val="000000"/>
                </a:solidFill>
              </a:rPr>
              <a:t>width</a:t>
            </a:r>
            <a:r>
              <a:rPr lang="fr-FR" dirty="0">
                <a:solidFill>
                  <a:srgbClr val="000000"/>
                </a:solidFill>
              </a:rPr>
              <a:t> 1.7)</a:t>
            </a:r>
            <a:r>
              <a:rPr lang="en-CA" dirty="0">
                <a:solidFill>
                  <a:srgbClr val="000000"/>
                </a:solidFill>
              </a:rPr>
              <a:t> in your math scribbler.</a:t>
            </a:r>
          </a:p>
        </p:txBody>
      </p:sp>
      <p:sp>
        <p:nvSpPr>
          <p:cNvPr id="3" name="Freeform 2"/>
          <p:cNvSpPr/>
          <p:nvPr/>
        </p:nvSpPr>
        <p:spPr>
          <a:xfrm>
            <a:off x="850900" y="2841527"/>
            <a:ext cx="2404238" cy="2410715"/>
          </a:xfrm>
          <a:custGeom>
            <a:avLst/>
            <a:gdLst/>
            <a:ahLst/>
            <a:cxnLst/>
            <a:rect l="0" t="0" r="0" b="0"/>
            <a:pathLst>
              <a:path w="2404238" h="2410715">
                <a:moveTo>
                  <a:pt x="0" y="0"/>
                </a:moveTo>
                <a:lnTo>
                  <a:pt x="2404237" y="0"/>
                </a:lnTo>
                <a:lnTo>
                  <a:pt x="2404237" y="2410714"/>
                </a:lnTo>
                <a:lnTo>
                  <a:pt x="0" y="2410714"/>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831850" y="6391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3314700" y="2860577"/>
            <a:ext cx="2404238" cy="2410715"/>
          </a:xfrm>
          <a:custGeom>
            <a:avLst/>
            <a:gdLst/>
            <a:ahLst/>
            <a:cxnLst/>
            <a:rect l="0" t="0" r="0" b="0"/>
            <a:pathLst>
              <a:path w="2404238" h="2410715">
                <a:moveTo>
                  <a:pt x="0" y="0"/>
                </a:moveTo>
                <a:lnTo>
                  <a:pt x="2404237" y="0"/>
                </a:lnTo>
                <a:lnTo>
                  <a:pt x="2404237" y="2410714"/>
                </a:lnTo>
                <a:lnTo>
                  <a:pt x="0" y="2410714"/>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844550" y="55910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rot="10800000">
            <a:off x="844550" y="53243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rot="5400000">
            <a:off x="5746750" y="39908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rot="5400000">
            <a:off x="5492750" y="3978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rot="5400000">
            <a:off x="5200650" y="3965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10"/>
          <p:cNvSpPr/>
          <p:nvPr/>
        </p:nvSpPr>
        <p:spPr>
          <a:xfrm rot="5400000">
            <a:off x="4946650" y="3978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rot="5400000">
            <a:off x="4679950" y="3965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12"/>
          <p:cNvSpPr/>
          <p:nvPr/>
        </p:nvSpPr>
        <p:spPr>
          <a:xfrm>
            <a:off x="831850" y="6124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844550" y="58577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831850" y="66451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844550" y="69372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3308350" y="69372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a:off x="3295650" y="66578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a:off x="3295650" y="64038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a:off x="3295650" y="6124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a:off x="3308350" y="58704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3295650" y="56037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3308350" y="5324377"/>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5784850" y="53243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6064250" y="53243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6318250" y="5337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reeform 26"/>
          <p:cNvSpPr/>
          <p:nvPr/>
        </p:nvSpPr>
        <p:spPr>
          <a:xfrm>
            <a:off x="6610350" y="53497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6877050" y="53497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5797550" y="5591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6089650" y="5591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6356350" y="55910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6623050" y="56037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6877050" y="5616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Freeform 33"/>
          <p:cNvSpPr/>
          <p:nvPr/>
        </p:nvSpPr>
        <p:spPr>
          <a:xfrm>
            <a:off x="5797550" y="5870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34"/>
          <p:cNvSpPr/>
          <p:nvPr/>
        </p:nvSpPr>
        <p:spPr>
          <a:xfrm>
            <a:off x="6089650" y="5870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Freeform 35"/>
          <p:cNvSpPr/>
          <p:nvPr/>
        </p:nvSpPr>
        <p:spPr>
          <a:xfrm>
            <a:off x="6381750" y="5883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Freeform 36"/>
          <p:cNvSpPr/>
          <p:nvPr/>
        </p:nvSpPr>
        <p:spPr>
          <a:xfrm>
            <a:off x="6635750" y="5870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reeform 37"/>
          <p:cNvSpPr/>
          <p:nvPr/>
        </p:nvSpPr>
        <p:spPr>
          <a:xfrm>
            <a:off x="6915150" y="5883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reeform 38"/>
          <p:cNvSpPr/>
          <p:nvPr/>
        </p:nvSpPr>
        <p:spPr>
          <a:xfrm>
            <a:off x="5797550" y="6149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reeform 39"/>
          <p:cNvSpPr/>
          <p:nvPr/>
        </p:nvSpPr>
        <p:spPr>
          <a:xfrm>
            <a:off x="5784850" y="6403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reeform 40"/>
          <p:cNvSpPr/>
          <p:nvPr/>
        </p:nvSpPr>
        <p:spPr>
          <a:xfrm>
            <a:off x="5784850" y="66705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Freeform 41"/>
          <p:cNvSpPr/>
          <p:nvPr/>
        </p:nvSpPr>
        <p:spPr>
          <a:xfrm>
            <a:off x="58356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6089650" y="6149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6102350" y="6403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6115050" y="66705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Freeform 45"/>
          <p:cNvSpPr/>
          <p:nvPr/>
        </p:nvSpPr>
        <p:spPr>
          <a:xfrm>
            <a:off x="61277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Freeform 46"/>
          <p:cNvSpPr/>
          <p:nvPr/>
        </p:nvSpPr>
        <p:spPr>
          <a:xfrm>
            <a:off x="6381750" y="6137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Freeform 47"/>
          <p:cNvSpPr/>
          <p:nvPr/>
        </p:nvSpPr>
        <p:spPr>
          <a:xfrm>
            <a:off x="6394450" y="63784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48"/>
          <p:cNvSpPr/>
          <p:nvPr/>
        </p:nvSpPr>
        <p:spPr>
          <a:xfrm>
            <a:off x="6407150" y="66705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64325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6673850" y="6137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6673850" y="6391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52"/>
          <p:cNvSpPr/>
          <p:nvPr/>
        </p:nvSpPr>
        <p:spPr>
          <a:xfrm>
            <a:off x="6711950" y="6657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6737350" y="69499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54"/>
          <p:cNvSpPr/>
          <p:nvPr/>
        </p:nvSpPr>
        <p:spPr>
          <a:xfrm>
            <a:off x="6953250" y="61371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55"/>
          <p:cNvSpPr/>
          <p:nvPr/>
        </p:nvSpPr>
        <p:spPr>
          <a:xfrm>
            <a:off x="6965950" y="6403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reeform 56"/>
          <p:cNvSpPr/>
          <p:nvPr/>
        </p:nvSpPr>
        <p:spPr>
          <a:xfrm>
            <a:off x="6991350" y="66578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57"/>
          <p:cNvSpPr/>
          <p:nvPr/>
        </p:nvSpPr>
        <p:spPr>
          <a:xfrm>
            <a:off x="7016750" y="6937277"/>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237809" y="4806452"/>
            <a:ext cx="1016000" cy="461665"/>
          </a:xfrm>
          <a:prstGeom prst="rect">
            <a:avLst/>
          </a:prstGeom>
          <a:noFill/>
        </p:spPr>
        <p:txBody>
          <a:bodyPr vert="horz" rtlCol="0">
            <a:spAutoFit/>
          </a:bodyPr>
          <a:lstStyle/>
          <a:p>
            <a:r>
              <a:rPr lang="en-CA" sz="2400" dirty="0">
                <a:solidFill>
                  <a:srgbClr val="000000"/>
                </a:solidFill>
              </a:rPr>
              <a:t>1.7</a:t>
            </a:r>
          </a:p>
        </p:txBody>
      </p:sp>
      <p:sp>
        <p:nvSpPr>
          <p:cNvPr id="60" name="TextBox 59"/>
          <p:cNvSpPr txBox="1"/>
          <p:nvPr/>
        </p:nvSpPr>
        <p:spPr>
          <a:xfrm>
            <a:off x="3116580" y="2383494"/>
            <a:ext cx="990600" cy="461665"/>
          </a:xfrm>
          <a:prstGeom prst="rect">
            <a:avLst/>
          </a:prstGeom>
          <a:noFill/>
        </p:spPr>
        <p:txBody>
          <a:bodyPr vert="horz" rtlCol="0">
            <a:spAutoFit/>
          </a:bodyPr>
          <a:lstStyle/>
          <a:p>
            <a:r>
              <a:rPr lang="en-CA" sz="2400" dirty="0">
                <a:solidFill>
                  <a:srgbClr val="000000"/>
                </a:solidFill>
              </a:rPr>
              <a:t>2.5</a:t>
            </a:r>
          </a:p>
        </p:txBody>
      </p:sp>
      <p:sp>
        <p:nvSpPr>
          <p:cNvPr id="62" name="Freeform 61"/>
          <p:cNvSpPr/>
          <p:nvPr/>
        </p:nvSpPr>
        <p:spPr>
          <a:xfrm>
            <a:off x="7835900" y="2644677"/>
            <a:ext cx="498984" cy="500762"/>
          </a:xfrm>
          <a:custGeom>
            <a:avLst/>
            <a:gdLst/>
            <a:ahLst/>
            <a:cxnLst/>
            <a:rect l="0" t="0" r="0" b="0"/>
            <a:pathLst>
              <a:path w="498984" h="500762">
                <a:moveTo>
                  <a:pt x="0" y="0"/>
                </a:moveTo>
                <a:lnTo>
                  <a:pt x="498983" y="0"/>
                </a:lnTo>
                <a:lnTo>
                  <a:pt x="498983" y="500761"/>
                </a:lnTo>
                <a:lnTo>
                  <a:pt x="0" y="500761"/>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reeform 62"/>
          <p:cNvSpPr/>
          <p:nvPr/>
        </p:nvSpPr>
        <p:spPr>
          <a:xfrm>
            <a:off x="9537700" y="2968527"/>
            <a:ext cx="76201" cy="88901"/>
          </a:xfrm>
          <a:custGeom>
            <a:avLst/>
            <a:gdLst/>
            <a:ahLst/>
            <a:cxnLst/>
            <a:rect l="0" t="0" r="0" b="0"/>
            <a:pathLst>
              <a:path w="76201" h="88901">
                <a:moveTo>
                  <a:pt x="0" y="0"/>
                </a:moveTo>
                <a:lnTo>
                  <a:pt x="76200" y="0"/>
                </a:lnTo>
                <a:lnTo>
                  <a:pt x="76200" y="88900"/>
                </a:lnTo>
                <a:lnTo>
                  <a:pt x="0" y="8890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reeform 63"/>
          <p:cNvSpPr/>
          <p:nvPr/>
        </p:nvSpPr>
        <p:spPr>
          <a:xfrm>
            <a:off x="8915400" y="2663727"/>
            <a:ext cx="12701" cy="457201"/>
          </a:xfrm>
          <a:custGeom>
            <a:avLst/>
            <a:gdLst/>
            <a:ahLst/>
            <a:cxnLst/>
            <a:rect l="0" t="0" r="0" b="0"/>
            <a:pathLst>
              <a:path w="12701" h="457201">
                <a:moveTo>
                  <a:pt x="0" y="0"/>
                </a:moveTo>
                <a:lnTo>
                  <a:pt x="12700" y="457200"/>
                </a:lnTo>
              </a:path>
            </a:pathLst>
          </a:custGeom>
          <a:ln w="127000" cap="flat" cmpd="sng" algn="ctr">
            <a:solidFill>
              <a:srgbClr val="FFFF00">
                <a:alpha val="50000"/>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5" name="Straight Connector 64"/>
          <p:cNvCxnSpPr/>
          <p:nvPr/>
        </p:nvCxnSpPr>
        <p:spPr>
          <a:xfrm>
            <a:off x="7823200" y="3387627"/>
            <a:ext cx="200660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220200" y="2536727"/>
            <a:ext cx="0" cy="2590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496300" y="2562127"/>
            <a:ext cx="0" cy="25781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BD7FF49E-F15A-4C54-9F91-63D66EA8FFF9}"/>
              </a:ext>
            </a:extLst>
          </p:cNvPr>
          <p:cNvSpPr txBox="1"/>
          <p:nvPr/>
        </p:nvSpPr>
        <p:spPr>
          <a:xfrm>
            <a:off x="315151" y="1375717"/>
            <a:ext cx="9092753" cy="923330"/>
          </a:xfrm>
          <a:prstGeom prst="rect">
            <a:avLst/>
          </a:prstGeom>
          <a:noFill/>
        </p:spPr>
        <p:txBody>
          <a:bodyPr wrap="square">
            <a:spAutoFit/>
          </a:bodyPr>
          <a:lstStyle/>
          <a:p>
            <a:pPr algn="ctr"/>
            <a:r>
              <a:rPr lang="fr-FR" sz="1800" dirty="0">
                <a:solidFill>
                  <a:srgbClr val="000000"/>
                </a:solidFill>
              </a:rPr>
              <a:t>A.  </a:t>
            </a:r>
            <a:r>
              <a:rPr lang="fr-FR" sz="1800" u="sng" dirty="0">
                <a:solidFill>
                  <a:srgbClr val="000000"/>
                </a:solidFill>
              </a:rPr>
              <a:t>Utilise du matériel de base dix   </a:t>
            </a:r>
            <a:endParaRPr lang="fr-FR" sz="1800" b="1" dirty="0">
              <a:solidFill>
                <a:srgbClr val="000000"/>
              </a:solidFill>
            </a:endParaRPr>
          </a:p>
          <a:p>
            <a:r>
              <a:rPr lang="fr-FR" sz="1800" b="1" dirty="0">
                <a:solidFill>
                  <a:srgbClr val="000000"/>
                </a:solidFill>
              </a:rPr>
              <a:t>Copier</a:t>
            </a:r>
            <a:r>
              <a:rPr lang="fr-FR" sz="1800" dirty="0">
                <a:solidFill>
                  <a:srgbClr val="000000"/>
                </a:solidFill>
              </a:rPr>
              <a:t> page 101 « Découvre » utiliser le matériel de base dix (une longueur de 2,5  et une largeur de 1,7) dans ton </a:t>
            </a:r>
            <a:r>
              <a:rPr lang="fr-FR" dirty="0">
                <a:solidFill>
                  <a:srgbClr val="000000"/>
                </a:solidFill>
              </a:rPr>
              <a:t>cahier</a:t>
            </a:r>
            <a:r>
              <a:rPr lang="fr-FR" sz="1800" dirty="0">
                <a:solidFill>
                  <a:srgbClr val="000000"/>
                </a:solidFill>
              </a:rPr>
              <a:t> de maths.</a:t>
            </a:r>
            <a:endParaRPr lang="en-CA" sz="1800" dirty="0">
              <a:solidFill>
                <a:srgbClr val="000000"/>
              </a:solidFill>
            </a:endParaRPr>
          </a:p>
        </p:txBody>
      </p:sp>
      <p:cxnSp>
        <p:nvCxnSpPr>
          <p:cNvPr id="70" name="Straight Connector 69">
            <a:extLst>
              <a:ext uri="{FF2B5EF4-FFF2-40B4-BE49-F238E27FC236}">
                <a16:creationId xmlns:a16="http://schemas.microsoft.com/office/drawing/2014/main" id="{35091B07-5BBF-4063-938C-D947CFBD439C}"/>
              </a:ext>
            </a:extLst>
          </p:cNvPr>
          <p:cNvCxnSpPr/>
          <p:nvPr/>
        </p:nvCxnSpPr>
        <p:spPr>
          <a:xfrm>
            <a:off x="204088" y="136012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03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1420" y="265847"/>
            <a:ext cx="9067800" cy="1938992"/>
          </a:xfrm>
          <a:prstGeom prst="rect">
            <a:avLst/>
          </a:prstGeom>
          <a:noFill/>
        </p:spPr>
        <p:txBody>
          <a:bodyPr vert="horz" rtlCol="0">
            <a:spAutoFit/>
          </a:bodyPr>
          <a:lstStyle/>
          <a:p>
            <a:r>
              <a:rPr lang="en-CA" sz="2000" b="1" dirty="0">
                <a:solidFill>
                  <a:srgbClr val="000000"/>
                </a:solidFill>
              </a:rPr>
              <a:t>Slide 11</a:t>
            </a:r>
            <a:r>
              <a:rPr lang="en-CA" sz="2000" dirty="0">
                <a:solidFill>
                  <a:srgbClr val="000000"/>
                </a:solidFill>
              </a:rPr>
              <a:t>: Now</a:t>
            </a:r>
            <a:r>
              <a:rPr lang="en-CA" sz="2000" b="1" dirty="0">
                <a:solidFill>
                  <a:srgbClr val="000000"/>
                </a:solidFill>
              </a:rPr>
              <a:t> try </a:t>
            </a:r>
            <a:r>
              <a:rPr lang="en-CA" sz="2000" dirty="0">
                <a:solidFill>
                  <a:srgbClr val="000000"/>
                </a:solidFill>
              </a:rPr>
              <a:t>one on your own using </a:t>
            </a:r>
            <a:r>
              <a:rPr lang="en-CA" sz="2000" b="1" dirty="0">
                <a:solidFill>
                  <a:srgbClr val="000000"/>
                </a:solidFill>
              </a:rPr>
              <a:t>base ten blocks</a:t>
            </a:r>
            <a:r>
              <a:rPr lang="en-CA" sz="2000" dirty="0">
                <a:solidFill>
                  <a:srgbClr val="000000"/>
                </a:solidFill>
              </a:rPr>
              <a:t>.</a:t>
            </a:r>
          </a:p>
          <a:p>
            <a:r>
              <a:rPr lang="en-CA" sz="2000" b="1" dirty="0">
                <a:solidFill>
                  <a:srgbClr val="000000"/>
                </a:solidFill>
              </a:rPr>
              <a:t>Copy</a:t>
            </a:r>
            <a:r>
              <a:rPr lang="en-CA" sz="2000" dirty="0">
                <a:solidFill>
                  <a:srgbClr val="000000"/>
                </a:solidFill>
              </a:rPr>
              <a:t> and </a:t>
            </a:r>
            <a:r>
              <a:rPr lang="en-CA" sz="2000" b="1" dirty="0">
                <a:solidFill>
                  <a:srgbClr val="000000"/>
                </a:solidFill>
              </a:rPr>
              <a:t>solve</a:t>
            </a:r>
            <a:r>
              <a:rPr lang="en-CA" sz="2000" dirty="0">
                <a:solidFill>
                  <a:srgbClr val="000000"/>
                </a:solidFill>
              </a:rPr>
              <a:t> the following multiplication question </a:t>
            </a:r>
          </a:p>
          <a:p>
            <a:r>
              <a:rPr lang="en-CA" sz="2000" dirty="0">
                <a:solidFill>
                  <a:srgbClr val="000000"/>
                </a:solidFill>
              </a:rPr>
              <a:t>into your math scribbler.</a:t>
            </a:r>
          </a:p>
          <a:p>
            <a:endParaRPr lang="en-CA" sz="2000" dirty="0">
              <a:solidFill>
                <a:srgbClr val="000000"/>
              </a:solidFill>
            </a:endParaRPr>
          </a:p>
          <a:p>
            <a:r>
              <a:rPr lang="fr-FR" sz="2000" dirty="0">
                <a:solidFill>
                  <a:srgbClr val="000000"/>
                </a:solidFill>
              </a:rPr>
              <a:t>At the </a:t>
            </a:r>
            <a:r>
              <a:rPr lang="fr-FR" sz="2000" dirty="0" err="1">
                <a:solidFill>
                  <a:srgbClr val="000000"/>
                </a:solidFill>
              </a:rPr>
              <a:t>farmer’s</a:t>
            </a:r>
            <a:r>
              <a:rPr lang="fr-FR" sz="2000" dirty="0">
                <a:solidFill>
                  <a:srgbClr val="000000"/>
                </a:solidFill>
              </a:rPr>
              <a:t> </a:t>
            </a:r>
            <a:r>
              <a:rPr lang="fr-FR" sz="2000" dirty="0" err="1">
                <a:solidFill>
                  <a:srgbClr val="000000"/>
                </a:solidFill>
              </a:rPr>
              <a:t>market</a:t>
            </a:r>
            <a:r>
              <a:rPr lang="fr-FR" sz="2000" dirty="0">
                <a:solidFill>
                  <a:srgbClr val="000000"/>
                </a:solidFill>
              </a:rPr>
              <a:t>, 1 kg of </a:t>
            </a:r>
            <a:r>
              <a:rPr lang="fr-FR" sz="2000" dirty="0" err="1">
                <a:solidFill>
                  <a:srgbClr val="000000"/>
                </a:solidFill>
              </a:rPr>
              <a:t>grapes</a:t>
            </a:r>
            <a:r>
              <a:rPr lang="fr-FR" sz="2000" dirty="0">
                <a:solidFill>
                  <a:srgbClr val="000000"/>
                </a:solidFill>
              </a:rPr>
              <a:t> </a:t>
            </a:r>
            <a:r>
              <a:rPr lang="fr-FR" sz="2000" dirty="0" err="1">
                <a:solidFill>
                  <a:srgbClr val="000000"/>
                </a:solidFill>
              </a:rPr>
              <a:t>cost</a:t>
            </a:r>
            <a:r>
              <a:rPr lang="fr-FR" sz="2000" dirty="0">
                <a:solidFill>
                  <a:srgbClr val="000000"/>
                </a:solidFill>
              </a:rPr>
              <a:t> $2.40.</a:t>
            </a:r>
          </a:p>
          <a:p>
            <a:r>
              <a:rPr lang="fr-FR" sz="2000" dirty="0">
                <a:solidFill>
                  <a:srgbClr val="000000"/>
                </a:solidFill>
              </a:rPr>
              <a:t>How </a:t>
            </a:r>
            <a:r>
              <a:rPr lang="fr-FR" sz="2000" dirty="0" err="1">
                <a:solidFill>
                  <a:srgbClr val="000000"/>
                </a:solidFill>
              </a:rPr>
              <a:t>much</a:t>
            </a:r>
            <a:r>
              <a:rPr lang="fr-FR" sz="2000" dirty="0">
                <a:solidFill>
                  <a:srgbClr val="000000"/>
                </a:solidFill>
              </a:rPr>
              <a:t> </a:t>
            </a:r>
            <a:r>
              <a:rPr lang="fr-FR" sz="2000" dirty="0" err="1">
                <a:solidFill>
                  <a:srgbClr val="000000"/>
                </a:solidFill>
              </a:rPr>
              <a:t>would</a:t>
            </a:r>
            <a:r>
              <a:rPr lang="fr-FR" sz="2000" dirty="0">
                <a:solidFill>
                  <a:srgbClr val="000000"/>
                </a:solidFill>
              </a:rPr>
              <a:t> 1.2 kg of </a:t>
            </a:r>
            <a:r>
              <a:rPr lang="fr-FR" sz="2000" dirty="0" err="1">
                <a:solidFill>
                  <a:srgbClr val="000000"/>
                </a:solidFill>
              </a:rPr>
              <a:t>grapes</a:t>
            </a:r>
            <a:r>
              <a:rPr lang="fr-FR" sz="2000" dirty="0">
                <a:solidFill>
                  <a:srgbClr val="000000"/>
                </a:solidFill>
              </a:rPr>
              <a:t> </a:t>
            </a:r>
            <a:r>
              <a:rPr lang="fr-FR" sz="2000" dirty="0" err="1">
                <a:solidFill>
                  <a:srgbClr val="000000"/>
                </a:solidFill>
              </a:rPr>
              <a:t>cost</a:t>
            </a:r>
            <a:r>
              <a:rPr lang="fr-FR" sz="2000" dirty="0">
                <a:solidFill>
                  <a:srgbClr val="000000"/>
                </a:solidFill>
              </a:rPr>
              <a:t>?</a:t>
            </a:r>
            <a:endParaRPr lang="en-CA" sz="2000" dirty="0">
              <a:solidFill>
                <a:srgbClr val="000000"/>
              </a:solidFill>
            </a:endParaRPr>
          </a:p>
        </p:txBody>
      </p:sp>
      <p:sp>
        <p:nvSpPr>
          <p:cNvPr id="3" name="Freeform 2"/>
          <p:cNvSpPr/>
          <p:nvPr/>
        </p:nvSpPr>
        <p:spPr>
          <a:xfrm>
            <a:off x="7467600" y="4070350"/>
            <a:ext cx="2404238" cy="2410715"/>
          </a:xfrm>
          <a:custGeom>
            <a:avLst/>
            <a:gdLst/>
            <a:ahLst/>
            <a:cxnLst/>
            <a:rect l="0" t="0" r="0" b="0"/>
            <a:pathLst>
              <a:path w="2404238" h="2410715">
                <a:moveTo>
                  <a:pt x="0" y="0"/>
                </a:moveTo>
                <a:lnTo>
                  <a:pt x="2404237" y="0"/>
                </a:lnTo>
                <a:lnTo>
                  <a:pt x="2404237" y="2410714"/>
                </a:lnTo>
                <a:lnTo>
                  <a:pt x="0" y="2410714"/>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5400000">
            <a:off x="8077200" y="1797050"/>
            <a:ext cx="2405254" cy="200026"/>
          </a:xfrm>
          <a:custGeom>
            <a:avLst/>
            <a:gdLst/>
            <a:ahLst/>
            <a:cxnLst/>
            <a:rect l="0" t="0" r="0" b="0"/>
            <a:pathLst>
              <a:path w="2405254" h="200026">
                <a:moveTo>
                  <a:pt x="0" y="0"/>
                </a:moveTo>
                <a:lnTo>
                  <a:pt x="2405253" y="0"/>
                </a:lnTo>
                <a:lnTo>
                  <a:pt x="2405253" y="200025"/>
                </a:lnTo>
                <a:lnTo>
                  <a:pt x="0" y="2000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9150350" y="3371850"/>
            <a:ext cx="197740" cy="197740"/>
          </a:xfrm>
          <a:custGeom>
            <a:avLst/>
            <a:gdLst/>
            <a:ahLst/>
            <a:cxnLst/>
            <a:rect l="0" t="0" r="0" b="0"/>
            <a:pathLst>
              <a:path w="197740" h="197740">
                <a:moveTo>
                  <a:pt x="0" y="0"/>
                </a:moveTo>
                <a:lnTo>
                  <a:pt x="197739" y="0"/>
                </a:lnTo>
                <a:lnTo>
                  <a:pt x="197739" y="197739"/>
                </a:lnTo>
                <a:lnTo>
                  <a:pt x="0" y="197739"/>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B5B46B65-4A57-45C4-B759-1D25C92B96AF}"/>
              </a:ext>
            </a:extLst>
          </p:cNvPr>
          <p:cNvSpPr txBox="1"/>
          <p:nvPr/>
        </p:nvSpPr>
        <p:spPr>
          <a:xfrm>
            <a:off x="135762" y="3810000"/>
            <a:ext cx="7331838" cy="1938992"/>
          </a:xfrm>
          <a:prstGeom prst="rect">
            <a:avLst/>
          </a:prstGeom>
          <a:noFill/>
        </p:spPr>
        <p:txBody>
          <a:bodyPr wrap="square">
            <a:spAutoFit/>
          </a:bodyPr>
          <a:lstStyle/>
          <a:p>
            <a:r>
              <a:rPr lang="en-CA" sz="2000" b="1" dirty="0">
                <a:solidFill>
                  <a:srgbClr val="000000"/>
                </a:solidFill>
              </a:rPr>
              <a:t>Essayer</a:t>
            </a:r>
            <a:r>
              <a:rPr lang="en-CA" sz="2000" dirty="0">
                <a:solidFill>
                  <a:srgbClr val="000000"/>
                </a:solidFill>
              </a:rPr>
              <a:t> </a:t>
            </a:r>
            <a:r>
              <a:rPr lang="en-CA" sz="2000" dirty="0" err="1">
                <a:solidFill>
                  <a:srgbClr val="000000"/>
                </a:solidFill>
              </a:rPr>
              <a:t>toi-même</a:t>
            </a:r>
            <a:r>
              <a:rPr lang="en-CA" sz="2000" dirty="0">
                <a:solidFill>
                  <a:srgbClr val="000000"/>
                </a:solidFill>
              </a:rPr>
              <a:t> – </a:t>
            </a:r>
            <a:r>
              <a:rPr lang="en-CA" sz="2000" dirty="0" err="1">
                <a:solidFill>
                  <a:srgbClr val="000000"/>
                </a:solidFill>
              </a:rPr>
              <a:t>utiliser</a:t>
            </a:r>
            <a:r>
              <a:rPr lang="en-CA" sz="2000" dirty="0">
                <a:solidFill>
                  <a:srgbClr val="000000"/>
                </a:solidFill>
              </a:rPr>
              <a:t> </a:t>
            </a:r>
            <a:r>
              <a:rPr lang="en-CA" sz="2000" b="1" dirty="0">
                <a:solidFill>
                  <a:srgbClr val="000000"/>
                </a:solidFill>
              </a:rPr>
              <a:t>le materiel de bases dix</a:t>
            </a:r>
            <a:r>
              <a:rPr lang="en-CA" sz="2000" dirty="0">
                <a:solidFill>
                  <a:srgbClr val="000000"/>
                </a:solidFill>
              </a:rPr>
              <a:t>.</a:t>
            </a:r>
          </a:p>
          <a:p>
            <a:r>
              <a:rPr lang="en-CA" sz="2000" b="1" dirty="0">
                <a:solidFill>
                  <a:srgbClr val="000000"/>
                </a:solidFill>
              </a:rPr>
              <a:t>Copier</a:t>
            </a:r>
            <a:r>
              <a:rPr lang="en-CA" sz="2000" dirty="0">
                <a:solidFill>
                  <a:srgbClr val="000000"/>
                </a:solidFill>
              </a:rPr>
              <a:t> et </a:t>
            </a:r>
            <a:r>
              <a:rPr lang="en-CA" sz="2000" b="1" dirty="0" err="1">
                <a:solidFill>
                  <a:srgbClr val="000000"/>
                </a:solidFill>
              </a:rPr>
              <a:t>résoudre</a:t>
            </a:r>
            <a:r>
              <a:rPr lang="en-CA" sz="2000" dirty="0">
                <a:solidFill>
                  <a:srgbClr val="000000"/>
                </a:solidFill>
              </a:rPr>
              <a:t> la multiplication </a:t>
            </a:r>
            <a:r>
              <a:rPr lang="en-CA" sz="2000" dirty="0" err="1">
                <a:solidFill>
                  <a:srgbClr val="000000"/>
                </a:solidFill>
              </a:rPr>
              <a:t>suivante</a:t>
            </a:r>
            <a:r>
              <a:rPr lang="en-CA" sz="2000" dirty="0">
                <a:solidFill>
                  <a:srgbClr val="000000"/>
                </a:solidFill>
              </a:rPr>
              <a:t> dans </a:t>
            </a:r>
          </a:p>
          <a:p>
            <a:r>
              <a:rPr lang="en-CA" sz="2000" dirty="0">
                <a:solidFill>
                  <a:srgbClr val="000000"/>
                </a:solidFill>
              </a:rPr>
              <a:t>ton cahier de maths.</a:t>
            </a:r>
          </a:p>
          <a:p>
            <a:endParaRPr lang="en-CA" sz="2000" dirty="0">
              <a:solidFill>
                <a:srgbClr val="000000"/>
              </a:solidFill>
            </a:endParaRPr>
          </a:p>
          <a:p>
            <a:r>
              <a:rPr lang="fr-FR" sz="2000" dirty="0">
                <a:solidFill>
                  <a:srgbClr val="000000"/>
                </a:solidFill>
              </a:rPr>
              <a:t>Au Marché des agricultures, 1 kg de raisins coûte 2,40$.</a:t>
            </a:r>
          </a:p>
          <a:p>
            <a:r>
              <a:rPr lang="fr-FR" sz="2000" dirty="0">
                <a:solidFill>
                  <a:srgbClr val="000000"/>
                </a:solidFill>
              </a:rPr>
              <a:t>Combien coûte 1,2 kg de raisins?</a:t>
            </a:r>
            <a:endParaRPr lang="en-CA" sz="2000" dirty="0">
              <a:solidFill>
                <a:srgbClr val="000000"/>
              </a:solidFill>
            </a:endParaRPr>
          </a:p>
        </p:txBody>
      </p:sp>
      <p:cxnSp>
        <p:nvCxnSpPr>
          <p:cNvPr id="8" name="Straight Connector 7">
            <a:extLst>
              <a:ext uri="{FF2B5EF4-FFF2-40B4-BE49-F238E27FC236}">
                <a16:creationId xmlns:a16="http://schemas.microsoft.com/office/drawing/2014/main" id="{76B7E197-452F-491C-9BF1-E4D446BFB1B6}"/>
              </a:ext>
            </a:extLst>
          </p:cNvPr>
          <p:cNvCxnSpPr>
            <a:cxnSpLocks/>
          </p:cNvCxnSpPr>
          <p:nvPr/>
        </p:nvCxnSpPr>
        <p:spPr>
          <a:xfrm>
            <a:off x="181420" y="2965409"/>
            <a:ext cx="57113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5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1459" y="1965960"/>
            <a:ext cx="8657082" cy="4093428"/>
          </a:xfrm>
          <a:prstGeom prst="rect">
            <a:avLst/>
          </a:prstGeom>
          <a:noFill/>
        </p:spPr>
        <p:txBody>
          <a:bodyPr vert="horz" rtlCol="0">
            <a:spAutoFit/>
          </a:bodyPr>
          <a:lstStyle/>
          <a:p>
            <a:r>
              <a:rPr lang="fr-FR" sz="2000" b="1" dirty="0">
                <a:solidFill>
                  <a:srgbClr val="000000"/>
                </a:solidFill>
              </a:rPr>
              <a:t>Slide 12</a:t>
            </a:r>
            <a:r>
              <a:rPr lang="fr-FR" sz="2000" dirty="0">
                <a:solidFill>
                  <a:srgbClr val="000000"/>
                </a:solidFill>
              </a:rPr>
              <a:t>: Practice - In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 </a:t>
            </a:r>
            <a:r>
              <a:rPr lang="fr-FR" sz="2000" dirty="0" err="1">
                <a:solidFill>
                  <a:srgbClr val="000000"/>
                </a:solidFill>
              </a:rPr>
              <a:t>complete</a:t>
            </a:r>
            <a:r>
              <a:rPr lang="fr-FR" sz="2000" dirty="0">
                <a:solidFill>
                  <a:srgbClr val="000000"/>
                </a:solidFill>
              </a:rPr>
              <a:t> the </a:t>
            </a:r>
            <a:r>
              <a:rPr lang="fr-FR" sz="2000" dirty="0" err="1">
                <a:solidFill>
                  <a:srgbClr val="000000"/>
                </a:solidFill>
              </a:rPr>
              <a:t>following</a:t>
            </a:r>
            <a:r>
              <a:rPr lang="fr-FR" sz="2000" dirty="0">
                <a:solidFill>
                  <a:srgbClr val="000000"/>
                </a:solidFill>
              </a:rPr>
              <a:t> questions</a:t>
            </a:r>
          </a:p>
          <a:p>
            <a:r>
              <a:rPr lang="fr-FR" sz="2000" dirty="0">
                <a:solidFill>
                  <a:srgbClr val="000000"/>
                </a:solidFill>
              </a:rPr>
              <a:t>                                   on page 102.</a:t>
            </a:r>
          </a:p>
          <a:p>
            <a:r>
              <a:rPr lang="fr-FR" sz="2000" dirty="0">
                <a:solidFill>
                  <a:srgbClr val="000000"/>
                </a:solidFill>
              </a:rPr>
              <a:t>        	</a:t>
            </a:r>
            <a:r>
              <a:rPr lang="fr-FR" sz="2000" b="1" dirty="0">
                <a:solidFill>
                  <a:srgbClr val="000000"/>
                </a:solidFill>
              </a:rPr>
              <a:t> #1 and #2 in Math Book</a:t>
            </a: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Pratiquer - Dans ton cahier, compléter les questions suivantes à la page 102.</a:t>
            </a:r>
          </a:p>
          <a:p>
            <a:r>
              <a:rPr lang="fr-FR" sz="2000" dirty="0">
                <a:solidFill>
                  <a:srgbClr val="000000"/>
                </a:solidFill>
              </a:rPr>
              <a:t>	   #1 et </a:t>
            </a:r>
            <a:r>
              <a:rPr lang="en-CA" sz="2000" dirty="0">
                <a:solidFill>
                  <a:srgbClr val="000000"/>
                </a:solidFill>
              </a:rPr>
              <a:t>#2</a:t>
            </a:r>
            <a:endParaRPr lang="fr-FR" sz="2000" dirty="0">
              <a:solidFill>
                <a:srgbClr val="000000"/>
              </a:solidFill>
            </a:endParaRPr>
          </a:p>
          <a:p>
            <a:pPr marL="457200" indent="-457200">
              <a:buAutoNum type="arabicPeriod"/>
            </a:pPr>
            <a:endParaRPr lang="fr-FR" sz="2000" dirty="0">
              <a:solidFill>
                <a:srgbClr val="000000"/>
              </a:solidFill>
              <a:latin typeface="Times New Roman - 34"/>
            </a:endParaRPr>
          </a:p>
          <a:p>
            <a:endParaRPr lang="en-CA" sz="2000" dirty="0">
              <a:solidFill>
                <a:srgbClr val="000000"/>
              </a:solidFill>
              <a:latin typeface="Times New Roman - 34"/>
            </a:endParaRPr>
          </a:p>
          <a:p>
            <a:endParaRPr lang="en-CA" sz="2000" dirty="0">
              <a:solidFill>
                <a:srgbClr val="000000"/>
              </a:solidFill>
              <a:latin typeface="Times New Roman - 34"/>
            </a:endParaRPr>
          </a:p>
        </p:txBody>
      </p:sp>
      <p:cxnSp>
        <p:nvCxnSpPr>
          <p:cNvPr id="3" name="Straight Connector 2">
            <a:extLst>
              <a:ext uri="{FF2B5EF4-FFF2-40B4-BE49-F238E27FC236}">
                <a16:creationId xmlns:a16="http://schemas.microsoft.com/office/drawing/2014/main" id="{222D0300-C08E-4943-A09C-322C1285E431}"/>
              </a:ext>
            </a:extLst>
          </p:cNvPr>
          <p:cNvCxnSpPr/>
          <p:nvPr/>
        </p:nvCxnSpPr>
        <p:spPr>
          <a:xfrm>
            <a:off x="326008" y="353436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0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66060" y="3053080"/>
            <a:ext cx="6464300" cy="523220"/>
          </a:xfrm>
          <a:prstGeom prst="rect">
            <a:avLst/>
          </a:prstGeom>
          <a:noFill/>
        </p:spPr>
        <p:txBody>
          <a:bodyPr vert="horz" wrap="square" rtlCol="0">
            <a:spAutoFit/>
          </a:bodyPr>
          <a:lstStyle/>
          <a:p>
            <a:r>
              <a:rPr lang="en-CA" sz="2800" dirty="0">
                <a:solidFill>
                  <a:srgbClr val="000000"/>
                </a:solidFill>
              </a:rPr>
              <a:t>Slide 13 : N2- Journal Question # 3</a:t>
            </a:r>
          </a:p>
        </p:txBody>
      </p:sp>
    </p:spTree>
    <p:extLst>
      <p:ext uri="{BB962C8B-B14F-4D97-AF65-F5344CB8AC3E}">
        <p14:creationId xmlns:p14="http://schemas.microsoft.com/office/powerpoint/2010/main" val="49301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844F1-CEC9-4E72-8A39-AC9B352B582D}"/>
              </a:ext>
            </a:extLst>
          </p:cNvPr>
          <p:cNvSpPr txBox="1"/>
          <p:nvPr/>
        </p:nvSpPr>
        <p:spPr>
          <a:xfrm>
            <a:off x="670560" y="1097280"/>
            <a:ext cx="4658185" cy="6463308"/>
          </a:xfrm>
          <a:prstGeom prst="rect">
            <a:avLst/>
          </a:prstGeom>
          <a:noFill/>
        </p:spPr>
        <p:txBody>
          <a:bodyPr wrap="square" rtlCol="0">
            <a:spAutoFit/>
          </a:bodyPr>
          <a:lstStyle/>
          <a:p>
            <a:r>
              <a:rPr lang="fr-CA" sz="2000" b="1" dirty="0"/>
              <a:t>Slide 14</a:t>
            </a:r>
            <a:r>
              <a:rPr lang="fr-CA" sz="2000" dirty="0"/>
              <a:t>: Note: </a:t>
            </a:r>
            <a:r>
              <a:rPr lang="fr-CA" sz="2000" dirty="0" err="1"/>
              <a:t>Multiplying</a:t>
            </a:r>
            <a:r>
              <a:rPr lang="fr-CA" sz="2000" dirty="0"/>
              <a:t> a </a:t>
            </a:r>
            <a:r>
              <a:rPr lang="fr-CA" sz="2000" dirty="0" err="1"/>
              <a:t>two</a:t>
            </a:r>
            <a:r>
              <a:rPr lang="fr-CA" sz="2000" dirty="0"/>
              <a:t>-digit number by a </a:t>
            </a:r>
          </a:p>
          <a:p>
            <a:r>
              <a:rPr lang="fr-CA" sz="2000" dirty="0" err="1"/>
              <a:t>two</a:t>
            </a:r>
            <a:r>
              <a:rPr lang="fr-CA" sz="2000" dirty="0"/>
              <a:t>-digit </a:t>
            </a:r>
            <a:r>
              <a:rPr lang="fr-CA" sz="2000" dirty="0" err="1"/>
              <a:t>number</a:t>
            </a:r>
            <a:r>
              <a:rPr lang="fr-CA" sz="2000" dirty="0"/>
              <a:t> </a:t>
            </a:r>
            <a:r>
              <a:rPr lang="fr-CA" sz="2000" dirty="0" err="1"/>
              <a:t>using</a:t>
            </a:r>
            <a:r>
              <a:rPr lang="fr-CA" sz="2000" dirty="0"/>
              <a:t> the area model </a:t>
            </a:r>
          </a:p>
          <a:p>
            <a:r>
              <a:rPr lang="fr-CA" sz="2000" dirty="0"/>
              <a:t>(</a:t>
            </a:r>
            <a:r>
              <a:rPr lang="fr-CA" sz="2000" dirty="0" err="1"/>
              <a:t>review</a:t>
            </a:r>
            <a:r>
              <a:rPr lang="fr-CA" sz="2000" dirty="0"/>
              <a:t> </a:t>
            </a:r>
            <a:r>
              <a:rPr lang="fr-CA" sz="2000" dirty="0" err="1"/>
              <a:t>from</a:t>
            </a:r>
            <a:r>
              <a:rPr lang="fr-CA" sz="2000" dirty="0"/>
              <a:t> grade 5)</a:t>
            </a:r>
          </a:p>
          <a:p>
            <a:endParaRPr lang="fr-CA" sz="2000" dirty="0"/>
          </a:p>
          <a:p>
            <a:r>
              <a:rPr lang="fr-CA" sz="2000" b="1" dirty="0"/>
              <a:t>Copy</a:t>
            </a:r>
            <a:r>
              <a:rPr lang="fr-CA" sz="2000" dirty="0"/>
              <a:t> the </a:t>
            </a:r>
            <a:r>
              <a:rPr lang="fr-CA" sz="2000" dirty="0" err="1"/>
              <a:t>following</a:t>
            </a:r>
            <a:r>
              <a:rPr lang="fr-CA" sz="2000" dirty="0"/>
              <a:t> </a:t>
            </a:r>
            <a:r>
              <a:rPr lang="fr-CA" sz="2000" dirty="0" err="1"/>
              <a:t>grid</a:t>
            </a:r>
            <a:r>
              <a:rPr lang="fr-CA" sz="2000" dirty="0"/>
              <a:t> in </a:t>
            </a:r>
            <a:r>
              <a:rPr lang="fr-CA" sz="2000" dirty="0" err="1"/>
              <a:t>your</a:t>
            </a:r>
            <a:r>
              <a:rPr lang="fr-CA" sz="2000" dirty="0"/>
              <a:t> </a:t>
            </a:r>
            <a:r>
              <a:rPr lang="fr-CA" sz="2000" dirty="0" err="1"/>
              <a:t>scribbler</a:t>
            </a:r>
            <a:r>
              <a:rPr lang="fr-CA" sz="2000" dirty="0"/>
              <a:t> </a:t>
            </a:r>
          </a:p>
          <a:p>
            <a:r>
              <a:rPr lang="fr-CA" sz="2000" dirty="0"/>
              <a:t>and </a:t>
            </a:r>
            <a:r>
              <a:rPr lang="fr-CA" sz="2000" b="1" dirty="0"/>
              <a:t>solve</a:t>
            </a:r>
            <a:r>
              <a:rPr lang="fr-CA" sz="2000" dirty="0"/>
              <a:t> 24 x 53 </a:t>
            </a:r>
            <a:r>
              <a:rPr lang="fr-CA" sz="2000" dirty="0" err="1"/>
              <a:t>using</a:t>
            </a:r>
            <a:r>
              <a:rPr lang="fr-CA" sz="2000" dirty="0"/>
              <a:t> the area model.</a:t>
            </a:r>
          </a:p>
          <a:p>
            <a:endParaRPr lang="fr-CA" sz="2000" dirty="0"/>
          </a:p>
          <a:p>
            <a:endParaRPr lang="fr-CA" sz="2000" dirty="0"/>
          </a:p>
          <a:p>
            <a:endParaRPr lang="fr-FR" sz="2000" dirty="0">
              <a:solidFill>
                <a:srgbClr val="000000"/>
              </a:solidFill>
            </a:endParaRPr>
          </a:p>
          <a:p>
            <a:endParaRPr lang="fr-FR" sz="2000" dirty="0">
              <a:solidFill>
                <a:srgbClr val="000000"/>
              </a:solidFill>
            </a:endParaRPr>
          </a:p>
          <a:p>
            <a:r>
              <a:rPr lang="fr-FR" sz="2000" dirty="0">
                <a:solidFill>
                  <a:srgbClr val="000000"/>
                </a:solidFill>
              </a:rPr>
              <a:t>Note: Multiplier deux nombres à deux </a:t>
            </a:r>
          </a:p>
          <a:p>
            <a:r>
              <a:rPr lang="fr-FR" sz="2000" dirty="0">
                <a:solidFill>
                  <a:srgbClr val="000000"/>
                </a:solidFill>
              </a:rPr>
              <a:t>chiffres </a:t>
            </a:r>
            <a:r>
              <a:rPr lang="en-CA" sz="2000" dirty="0">
                <a:solidFill>
                  <a:srgbClr val="000000"/>
                </a:solidFill>
              </a:rPr>
              <a:t>avec le </a:t>
            </a:r>
            <a:r>
              <a:rPr lang="en-CA" sz="2000" dirty="0" err="1">
                <a:solidFill>
                  <a:srgbClr val="000000"/>
                </a:solidFill>
              </a:rPr>
              <a:t>modèle</a:t>
            </a:r>
            <a:r>
              <a:rPr lang="en-CA" sz="2000" dirty="0">
                <a:solidFill>
                  <a:srgbClr val="000000"/>
                </a:solidFill>
              </a:rPr>
              <a:t> </a:t>
            </a:r>
            <a:r>
              <a:rPr lang="en-CA" sz="2000" dirty="0" err="1">
                <a:solidFill>
                  <a:srgbClr val="000000"/>
                </a:solidFill>
              </a:rPr>
              <a:t>rectangulaire</a:t>
            </a:r>
            <a:r>
              <a:rPr lang="en-CA" sz="2000" dirty="0">
                <a:solidFill>
                  <a:srgbClr val="000000"/>
                </a:solidFill>
              </a:rPr>
              <a:t> </a:t>
            </a:r>
          </a:p>
          <a:p>
            <a:r>
              <a:rPr lang="en-CA" sz="2000" dirty="0">
                <a:solidFill>
                  <a:srgbClr val="000000"/>
                </a:solidFill>
              </a:rPr>
              <a:t>(</a:t>
            </a:r>
            <a:r>
              <a:rPr lang="en-CA" sz="2000" dirty="0" err="1">
                <a:solidFill>
                  <a:srgbClr val="000000"/>
                </a:solidFill>
              </a:rPr>
              <a:t>révision</a:t>
            </a:r>
            <a:r>
              <a:rPr lang="en-CA" sz="2000" dirty="0">
                <a:solidFill>
                  <a:srgbClr val="000000"/>
                </a:solidFill>
              </a:rPr>
              <a:t> de 5e </a:t>
            </a:r>
            <a:r>
              <a:rPr lang="en-CA" sz="2000" dirty="0" err="1">
                <a:solidFill>
                  <a:srgbClr val="000000"/>
                </a:solidFill>
              </a:rPr>
              <a:t>année</a:t>
            </a:r>
            <a:r>
              <a:rPr lang="en-CA" sz="2000" dirty="0">
                <a:solidFill>
                  <a:srgbClr val="000000"/>
                </a:solidFill>
              </a:rPr>
              <a:t>)</a:t>
            </a:r>
          </a:p>
          <a:p>
            <a:endParaRPr lang="en-CA" sz="2000" dirty="0">
              <a:solidFill>
                <a:srgbClr val="000000"/>
              </a:solidFill>
            </a:endParaRPr>
          </a:p>
          <a:p>
            <a:r>
              <a:rPr lang="en-CA" sz="2000" b="1" dirty="0">
                <a:solidFill>
                  <a:srgbClr val="000000"/>
                </a:solidFill>
              </a:rPr>
              <a:t>Copier</a:t>
            </a:r>
            <a:r>
              <a:rPr lang="en-CA" sz="2000" dirty="0">
                <a:solidFill>
                  <a:srgbClr val="000000"/>
                </a:solidFill>
              </a:rPr>
              <a:t> </a:t>
            </a:r>
            <a:r>
              <a:rPr lang="en-CA" sz="2000" dirty="0" err="1">
                <a:solidFill>
                  <a:srgbClr val="000000"/>
                </a:solidFill>
              </a:rPr>
              <a:t>l’exemple</a:t>
            </a:r>
            <a:r>
              <a:rPr lang="en-CA" sz="2000" dirty="0">
                <a:solidFill>
                  <a:srgbClr val="000000"/>
                </a:solidFill>
              </a:rPr>
              <a:t> </a:t>
            </a:r>
            <a:r>
              <a:rPr lang="en-CA" sz="2000" dirty="0" err="1">
                <a:solidFill>
                  <a:srgbClr val="000000"/>
                </a:solidFill>
              </a:rPr>
              <a:t>suivant</a:t>
            </a:r>
            <a:r>
              <a:rPr lang="en-CA" sz="2000" dirty="0">
                <a:solidFill>
                  <a:srgbClr val="000000"/>
                </a:solidFill>
              </a:rPr>
              <a:t> dans ton cahier </a:t>
            </a:r>
          </a:p>
          <a:p>
            <a:r>
              <a:rPr lang="en-CA" sz="2000" dirty="0">
                <a:solidFill>
                  <a:srgbClr val="000000"/>
                </a:solidFill>
              </a:rPr>
              <a:t>et </a:t>
            </a:r>
            <a:r>
              <a:rPr lang="en-CA" sz="2000" b="1" dirty="0" err="1">
                <a:solidFill>
                  <a:srgbClr val="000000"/>
                </a:solidFill>
              </a:rPr>
              <a:t>résoudre</a:t>
            </a:r>
            <a:r>
              <a:rPr lang="en-CA" sz="2000" dirty="0">
                <a:solidFill>
                  <a:srgbClr val="000000"/>
                </a:solidFill>
              </a:rPr>
              <a:t> 24 x 53 </a:t>
            </a:r>
            <a:r>
              <a:rPr lang="en-CA" sz="2000" dirty="0" err="1">
                <a:solidFill>
                  <a:srgbClr val="000000"/>
                </a:solidFill>
              </a:rPr>
              <a:t>en</a:t>
            </a:r>
            <a:r>
              <a:rPr lang="en-CA" sz="2000" dirty="0">
                <a:solidFill>
                  <a:srgbClr val="000000"/>
                </a:solidFill>
              </a:rPr>
              <a:t> </a:t>
            </a:r>
            <a:r>
              <a:rPr lang="en-CA" sz="2000" dirty="0" err="1">
                <a:solidFill>
                  <a:srgbClr val="000000"/>
                </a:solidFill>
              </a:rPr>
              <a:t>utilisant</a:t>
            </a:r>
            <a:r>
              <a:rPr lang="en-CA" sz="2000" dirty="0">
                <a:solidFill>
                  <a:srgbClr val="000000"/>
                </a:solidFill>
              </a:rPr>
              <a:t> le </a:t>
            </a:r>
            <a:r>
              <a:rPr lang="en-CA" sz="2000" dirty="0" err="1">
                <a:solidFill>
                  <a:srgbClr val="000000"/>
                </a:solidFill>
              </a:rPr>
              <a:t>modèle</a:t>
            </a:r>
            <a:r>
              <a:rPr lang="en-CA" sz="2000" dirty="0">
                <a:solidFill>
                  <a:srgbClr val="000000"/>
                </a:solidFill>
              </a:rPr>
              <a:t> </a:t>
            </a:r>
          </a:p>
          <a:p>
            <a:r>
              <a:rPr lang="en-CA" sz="2000" dirty="0" err="1">
                <a:solidFill>
                  <a:srgbClr val="000000"/>
                </a:solidFill>
              </a:rPr>
              <a:t>rectangulaire</a:t>
            </a:r>
            <a:r>
              <a:rPr lang="en-CA" sz="2000" dirty="0">
                <a:solidFill>
                  <a:srgbClr val="000000"/>
                </a:solidFill>
              </a:rPr>
              <a:t>. </a:t>
            </a:r>
          </a:p>
          <a:p>
            <a:endParaRPr lang="fr-CA" dirty="0"/>
          </a:p>
          <a:p>
            <a:endParaRPr lang="fr-CA" dirty="0"/>
          </a:p>
          <a:p>
            <a:endParaRPr lang="en-US" dirty="0"/>
          </a:p>
        </p:txBody>
      </p:sp>
      <p:cxnSp>
        <p:nvCxnSpPr>
          <p:cNvPr id="4" name="Straight Connector 3">
            <a:extLst>
              <a:ext uri="{FF2B5EF4-FFF2-40B4-BE49-F238E27FC236}">
                <a16:creationId xmlns:a16="http://schemas.microsoft.com/office/drawing/2014/main" id="{8E2F3665-834E-4C0D-94CC-437A2B51BA8D}"/>
              </a:ext>
            </a:extLst>
          </p:cNvPr>
          <p:cNvCxnSpPr>
            <a:cxnSpLocks/>
          </p:cNvCxnSpPr>
          <p:nvPr/>
        </p:nvCxnSpPr>
        <p:spPr>
          <a:xfrm>
            <a:off x="670560" y="3584342"/>
            <a:ext cx="41536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397561C-9A7F-4D26-9318-034952150420}"/>
              </a:ext>
            </a:extLst>
          </p:cNvPr>
          <p:cNvSpPr/>
          <p:nvPr/>
        </p:nvSpPr>
        <p:spPr>
          <a:xfrm>
            <a:off x="6001407" y="2469931"/>
            <a:ext cx="3289738" cy="23017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080AE40-EDE6-4071-BA29-0BE8580C5A24}"/>
              </a:ext>
            </a:extLst>
          </p:cNvPr>
          <p:cNvCxnSpPr>
            <a:stCxn id="6" idx="1"/>
            <a:endCxn id="6" idx="3"/>
          </p:cNvCxnSpPr>
          <p:nvPr/>
        </p:nvCxnSpPr>
        <p:spPr>
          <a:xfrm>
            <a:off x="6001407" y="3620789"/>
            <a:ext cx="3289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796A71-7DE0-4858-80D1-8634F6ACA2F0}"/>
              </a:ext>
            </a:extLst>
          </p:cNvPr>
          <p:cNvCxnSpPr>
            <a:stCxn id="6" idx="0"/>
            <a:endCxn id="6" idx="2"/>
          </p:cNvCxnSpPr>
          <p:nvPr/>
        </p:nvCxnSpPr>
        <p:spPr>
          <a:xfrm>
            <a:off x="7646276" y="2469931"/>
            <a:ext cx="0" cy="2301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2760BC-C870-4B76-B519-12285BA98C02}"/>
              </a:ext>
            </a:extLst>
          </p:cNvPr>
          <p:cNvSpPr txBox="1"/>
          <p:nvPr/>
        </p:nvSpPr>
        <p:spPr>
          <a:xfrm>
            <a:off x="6295697" y="1996966"/>
            <a:ext cx="2816772" cy="369332"/>
          </a:xfrm>
          <a:prstGeom prst="rect">
            <a:avLst/>
          </a:prstGeom>
          <a:noFill/>
        </p:spPr>
        <p:txBody>
          <a:bodyPr wrap="square" rtlCol="0">
            <a:spAutoFit/>
          </a:bodyPr>
          <a:lstStyle/>
          <a:p>
            <a:r>
              <a:rPr lang="fr-CA" dirty="0"/>
              <a:t>    50         		3</a:t>
            </a:r>
            <a:endParaRPr lang="en-US" dirty="0"/>
          </a:p>
        </p:txBody>
      </p:sp>
      <p:sp>
        <p:nvSpPr>
          <p:cNvPr id="12" name="TextBox 11">
            <a:extLst>
              <a:ext uri="{FF2B5EF4-FFF2-40B4-BE49-F238E27FC236}">
                <a16:creationId xmlns:a16="http://schemas.microsoft.com/office/drawing/2014/main" id="{5F217378-1521-4594-96B9-982D16626599}"/>
              </a:ext>
            </a:extLst>
          </p:cNvPr>
          <p:cNvSpPr txBox="1"/>
          <p:nvPr/>
        </p:nvSpPr>
        <p:spPr>
          <a:xfrm>
            <a:off x="5402318" y="2858813"/>
            <a:ext cx="493986" cy="369332"/>
          </a:xfrm>
          <a:prstGeom prst="rect">
            <a:avLst/>
          </a:prstGeom>
          <a:noFill/>
        </p:spPr>
        <p:txBody>
          <a:bodyPr wrap="square" rtlCol="0">
            <a:spAutoFit/>
          </a:bodyPr>
          <a:lstStyle/>
          <a:p>
            <a:r>
              <a:rPr lang="fr-CA" dirty="0"/>
              <a:t>20</a:t>
            </a:r>
            <a:endParaRPr lang="en-US" dirty="0"/>
          </a:p>
        </p:txBody>
      </p:sp>
      <p:sp>
        <p:nvSpPr>
          <p:cNvPr id="13" name="TextBox 12">
            <a:extLst>
              <a:ext uri="{FF2B5EF4-FFF2-40B4-BE49-F238E27FC236}">
                <a16:creationId xmlns:a16="http://schemas.microsoft.com/office/drawing/2014/main" id="{E2000AE2-0DEC-4EE9-A3A3-64ED81E2C976}"/>
              </a:ext>
            </a:extLst>
          </p:cNvPr>
          <p:cNvSpPr txBox="1"/>
          <p:nvPr/>
        </p:nvSpPr>
        <p:spPr>
          <a:xfrm>
            <a:off x="5528441" y="4025462"/>
            <a:ext cx="472966" cy="366394"/>
          </a:xfrm>
          <a:prstGeom prst="rect">
            <a:avLst/>
          </a:prstGeom>
          <a:noFill/>
        </p:spPr>
        <p:txBody>
          <a:bodyPr wrap="square" rtlCol="0">
            <a:spAutoFit/>
          </a:bodyPr>
          <a:lstStyle/>
          <a:p>
            <a:r>
              <a:rPr lang="fr-CA" dirty="0"/>
              <a:t>4</a:t>
            </a:r>
            <a:endParaRPr lang="en-US" dirty="0"/>
          </a:p>
        </p:txBody>
      </p:sp>
      <p:sp>
        <p:nvSpPr>
          <p:cNvPr id="14" name="TextBox 13">
            <a:extLst>
              <a:ext uri="{FF2B5EF4-FFF2-40B4-BE49-F238E27FC236}">
                <a16:creationId xmlns:a16="http://schemas.microsoft.com/office/drawing/2014/main" id="{65375EA2-CE84-42D0-A40E-ECDA9AB4A5BD}"/>
              </a:ext>
            </a:extLst>
          </p:cNvPr>
          <p:cNvSpPr txBox="1"/>
          <p:nvPr/>
        </p:nvSpPr>
        <p:spPr>
          <a:xfrm>
            <a:off x="6369270" y="2846785"/>
            <a:ext cx="1644869" cy="369332"/>
          </a:xfrm>
          <a:prstGeom prst="rect">
            <a:avLst/>
          </a:prstGeom>
          <a:noFill/>
        </p:spPr>
        <p:txBody>
          <a:bodyPr wrap="square" rtlCol="0">
            <a:spAutoFit/>
          </a:bodyPr>
          <a:lstStyle/>
          <a:p>
            <a:r>
              <a:rPr lang="fr-CA" dirty="0"/>
              <a:t>20 x 50 </a:t>
            </a:r>
            <a:endParaRPr lang="en-US" dirty="0"/>
          </a:p>
        </p:txBody>
      </p:sp>
      <p:sp>
        <p:nvSpPr>
          <p:cNvPr id="15" name="TextBox 14">
            <a:extLst>
              <a:ext uri="{FF2B5EF4-FFF2-40B4-BE49-F238E27FC236}">
                <a16:creationId xmlns:a16="http://schemas.microsoft.com/office/drawing/2014/main" id="{32501D6F-EDD9-46C4-BFED-1C1336CFE665}"/>
              </a:ext>
            </a:extLst>
          </p:cNvPr>
          <p:cNvSpPr txBox="1"/>
          <p:nvPr/>
        </p:nvSpPr>
        <p:spPr>
          <a:xfrm>
            <a:off x="8008888" y="2864497"/>
            <a:ext cx="1292768" cy="369304"/>
          </a:xfrm>
          <a:prstGeom prst="rect">
            <a:avLst/>
          </a:prstGeom>
          <a:noFill/>
        </p:spPr>
        <p:txBody>
          <a:bodyPr wrap="square" rtlCol="0">
            <a:spAutoFit/>
          </a:bodyPr>
          <a:lstStyle/>
          <a:p>
            <a:r>
              <a:rPr lang="fr-CA" dirty="0"/>
              <a:t>20 x 3</a:t>
            </a:r>
            <a:endParaRPr lang="en-US" dirty="0"/>
          </a:p>
        </p:txBody>
      </p:sp>
      <p:sp>
        <p:nvSpPr>
          <p:cNvPr id="16" name="TextBox 15">
            <a:extLst>
              <a:ext uri="{FF2B5EF4-FFF2-40B4-BE49-F238E27FC236}">
                <a16:creationId xmlns:a16="http://schemas.microsoft.com/office/drawing/2014/main" id="{40905097-1787-49ED-AEA9-F7C90659D2E6}"/>
              </a:ext>
            </a:extLst>
          </p:cNvPr>
          <p:cNvSpPr txBox="1"/>
          <p:nvPr/>
        </p:nvSpPr>
        <p:spPr>
          <a:xfrm>
            <a:off x="6410019" y="4014945"/>
            <a:ext cx="1368965" cy="366379"/>
          </a:xfrm>
          <a:prstGeom prst="rect">
            <a:avLst/>
          </a:prstGeom>
          <a:noFill/>
        </p:spPr>
        <p:txBody>
          <a:bodyPr wrap="square" rtlCol="0">
            <a:spAutoFit/>
          </a:bodyPr>
          <a:lstStyle/>
          <a:p>
            <a:r>
              <a:rPr lang="fr-CA" dirty="0"/>
              <a:t>4 x 50 </a:t>
            </a:r>
            <a:endParaRPr lang="en-US" dirty="0"/>
          </a:p>
        </p:txBody>
      </p:sp>
      <p:sp>
        <p:nvSpPr>
          <p:cNvPr id="17" name="TextBox 16">
            <a:extLst>
              <a:ext uri="{FF2B5EF4-FFF2-40B4-BE49-F238E27FC236}">
                <a16:creationId xmlns:a16="http://schemas.microsoft.com/office/drawing/2014/main" id="{A5FDAB49-F1BD-435F-98F0-470C5116773C}"/>
              </a:ext>
            </a:extLst>
          </p:cNvPr>
          <p:cNvSpPr txBox="1"/>
          <p:nvPr/>
        </p:nvSpPr>
        <p:spPr>
          <a:xfrm>
            <a:off x="8090370" y="4013468"/>
            <a:ext cx="1328228" cy="369332"/>
          </a:xfrm>
          <a:prstGeom prst="rect">
            <a:avLst/>
          </a:prstGeom>
          <a:noFill/>
        </p:spPr>
        <p:txBody>
          <a:bodyPr wrap="square" rtlCol="0">
            <a:spAutoFit/>
          </a:bodyPr>
          <a:lstStyle/>
          <a:p>
            <a:r>
              <a:rPr lang="fr-CA" dirty="0"/>
              <a:t>4 x 3</a:t>
            </a:r>
            <a:endParaRPr lang="en-US" dirty="0"/>
          </a:p>
        </p:txBody>
      </p:sp>
    </p:spTree>
    <p:extLst>
      <p:ext uri="{BB962C8B-B14F-4D97-AF65-F5344CB8AC3E}">
        <p14:creationId xmlns:p14="http://schemas.microsoft.com/office/powerpoint/2010/main" val="22876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0CDEC-5A57-4536-8664-C5FBA1A56764}"/>
              </a:ext>
            </a:extLst>
          </p:cNvPr>
          <p:cNvSpPr txBox="1"/>
          <p:nvPr/>
        </p:nvSpPr>
        <p:spPr>
          <a:xfrm>
            <a:off x="602593" y="340511"/>
            <a:ext cx="4477407" cy="2585323"/>
          </a:xfrm>
          <a:prstGeom prst="rect">
            <a:avLst/>
          </a:prstGeom>
          <a:noFill/>
        </p:spPr>
        <p:txBody>
          <a:bodyPr wrap="square">
            <a:spAutoFit/>
          </a:bodyPr>
          <a:lstStyle/>
          <a:p>
            <a:r>
              <a:rPr lang="fr-FR" sz="1800" b="1" dirty="0">
                <a:solidFill>
                  <a:srgbClr val="000000"/>
                </a:solidFill>
              </a:rPr>
              <a:t>Slide 15</a:t>
            </a:r>
            <a:r>
              <a:rPr lang="fr-FR" sz="1800" dirty="0">
                <a:solidFill>
                  <a:srgbClr val="000000"/>
                </a:solidFill>
              </a:rPr>
              <a:t>:  </a:t>
            </a:r>
            <a:r>
              <a:rPr lang="fr-FR" sz="1800" b="1" dirty="0">
                <a:solidFill>
                  <a:srgbClr val="000000"/>
                </a:solidFill>
              </a:rPr>
              <a:t>Copy the </a:t>
            </a:r>
            <a:r>
              <a:rPr lang="fr-FR" sz="1800" b="1" dirty="0" err="1">
                <a:solidFill>
                  <a:srgbClr val="000000"/>
                </a:solidFill>
              </a:rPr>
              <a:t>examples</a:t>
            </a:r>
            <a:r>
              <a:rPr lang="fr-FR" sz="1800" b="1" dirty="0">
                <a:solidFill>
                  <a:srgbClr val="000000"/>
                </a:solidFill>
              </a:rPr>
              <a:t> in </a:t>
            </a:r>
            <a:r>
              <a:rPr lang="fr-FR" sz="1800" b="1" dirty="0" err="1">
                <a:solidFill>
                  <a:srgbClr val="000000"/>
                </a:solidFill>
              </a:rPr>
              <a:t>scribbler</a:t>
            </a:r>
            <a:endParaRPr lang="fr-FR" sz="1800" b="1" dirty="0">
              <a:solidFill>
                <a:srgbClr val="000000"/>
              </a:solidFill>
            </a:endParaRPr>
          </a:p>
          <a:p>
            <a:r>
              <a:rPr lang="en-CA" u="sng" dirty="0">
                <a:solidFill>
                  <a:srgbClr val="000000"/>
                </a:solidFill>
              </a:rPr>
              <a:t>B. </a:t>
            </a:r>
            <a:r>
              <a:rPr lang="fr-CA" u="sng" dirty="0">
                <a:solidFill>
                  <a:srgbClr val="000000"/>
                </a:solidFill>
              </a:rPr>
              <a:t>Rectangle Model and Estimation</a:t>
            </a:r>
          </a:p>
          <a:p>
            <a:pPr algn="ctr"/>
            <a:endParaRPr lang="fr-CA" u="sng" dirty="0">
              <a:solidFill>
                <a:srgbClr val="000000"/>
              </a:solidFill>
            </a:endParaRPr>
          </a:p>
          <a:p>
            <a:pPr marL="342900" indent="-342900">
              <a:buAutoNum type="arabicParenR"/>
            </a:pPr>
            <a:r>
              <a:rPr lang="fr-CA" b="1" dirty="0">
                <a:solidFill>
                  <a:srgbClr val="000000"/>
                </a:solidFill>
              </a:rPr>
              <a:t>Use </a:t>
            </a:r>
            <a:r>
              <a:rPr lang="fr-CA" b="1" dirty="0" err="1">
                <a:solidFill>
                  <a:srgbClr val="000000"/>
                </a:solidFill>
              </a:rPr>
              <a:t>Front-End</a:t>
            </a:r>
            <a:r>
              <a:rPr lang="fr-CA" b="1" dirty="0">
                <a:solidFill>
                  <a:srgbClr val="000000"/>
                </a:solidFill>
              </a:rPr>
              <a:t> Estimation </a:t>
            </a:r>
            <a:r>
              <a:rPr lang="fr-CA" dirty="0">
                <a:solidFill>
                  <a:srgbClr val="000000"/>
                </a:solidFill>
              </a:rPr>
              <a:t>to </a:t>
            </a:r>
            <a:r>
              <a:rPr lang="fr-CA" dirty="0" err="1">
                <a:solidFill>
                  <a:srgbClr val="000000"/>
                </a:solidFill>
              </a:rPr>
              <a:t>estimate</a:t>
            </a:r>
            <a:r>
              <a:rPr lang="fr-CA" dirty="0">
                <a:solidFill>
                  <a:srgbClr val="000000"/>
                </a:solidFill>
              </a:rPr>
              <a:t> </a:t>
            </a:r>
          </a:p>
          <a:p>
            <a:r>
              <a:rPr lang="fr-CA" dirty="0">
                <a:solidFill>
                  <a:srgbClr val="000000"/>
                </a:solidFill>
              </a:rPr>
              <a:t>the </a:t>
            </a:r>
            <a:r>
              <a:rPr lang="fr-CA" dirty="0" err="1">
                <a:solidFill>
                  <a:srgbClr val="000000"/>
                </a:solidFill>
              </a:rPr>
              <a:t>product</a:t>
            </a:r>
            <a:r>
              <a:rPr lang="fr-CA" dirty="0">
                <a:solidFill>
                  <a:srgbClr val="000000"/>
                </a:solidFill>
              </a:rPr>
              <a:t>. </a:t>
            </a:r>
          </a:p>
          <a:p>
            <a:pPr marL="342900" indent="-342900">
              <a:buAutoNum type="arabicParenR" startAt="2"/>
            </a:pPr>
            <a:r>
              <a:rPr lang="fr-CA" dirty="0" err="1">
                <a:solidFill>
                  <a:srgbClr val="000000"/>
                </a:solidFill>
              </a:rPr>
              <a:t>Multiply</a:t>
            </a:r>
            <a:r>
              <a:rPr lang="fr-CA" dirty="0">
                <a:solidFill>
                  <a:srgbClr val="000000"/>
                </a:solidFill>
              </a:rPr>
              <a:t> the </a:t>
            </a:r>
            <a:r>
              <a:rPr lang="fr-CA" dirty="0" err="1">
                <a:solidFill>
                  <a:srgbClr val="000000"/>
                </a:solidFill>
              </a:rPr>
              <a:t>two</a:t>
            </a:r>
            <a:r>
              <a:rPr lang="fr-CA" dirty="0">
                <a:solidFill>
                  <a:srgbClr val="000000"/>
                </a:solidFill>
              </a:rPr>
              <a:t> </a:t>
            </a:r>
            <a:r>
              <a:rPr lang="fr-CA" dirty="0" err="1">
                <a:solidFill>
                  <a:srgbClr val="000000"/>
                </a:solidFill>
              </a:rPr>
              <a:t>numbers</a:t>
            </a:r>
            <a:r>
              <a:rPr lang="fr-CA" dirty="0">
                <a:solidFill>
                  <a:srgbClr val="000000"/>
                </a:solidFill>
              </a:rPr>
              <a:t> </a:t>
            </a:r>
            <a:r>
              <a:rPr lang="fr-CA" dirty="0" err="1">
                <a:solidFill>
                  <a:srgbClr val="000000"/>
                </a:solidFill>
              </a:rPr>
              <a:t>without</a:t>
            </a:r>
            <a:r>
              <a:rPr lang="fr-CA" dirty="0">
                <a:solidFill>
                  <a:srgbClr val="000000"/>
                </a:solidFill>
              </a:rPr>
              <a:t> the </a:t>
            </a:r>
          </a:p>
          <a:p>
            <a:r>
              <a:rPr lang="fr-CA" dirty="0" err="1">
                <a:solidFill>
                  <a:srgbClr val="000000"/>
                </a:solidFill>
              </a:rPr>
              <a:t>decimals</a:t>
            </a:r>
            <a:r>
              <a:rPr lang="fr-CA" dirty="0">
                <a:solidFill>
                  <a:srgbClr val="000000"/>
                </a:solidFill>
              </a:rPr>
              <a:t> </a:t>
            </a:r>
            <a:r>
              <a:rPr lang="fr-CA" dirty="0" err="1">
                <a:solidFill>
                  <a:srgbClr val="000000"/>
                </a:solidFill>
              </a:rPr>
              <a:t>using</a:t>
            </a:r>
            <a:r>
              <a:rPr lang="fr-CA" dirty="0">
                <a:solidFill>
                  <a:srgbClr val="000000"/>
                </a:solidFill>
              </a:rPr>
              <a:t> the </a:t>
            </a:r>
            <a:r>
              <a:rPr lang="fr-CA" b="1" dirty="0">
                <a:solidFill>
                  <a:srgbClr val="000000"/>
                </a:solidFill>
              </a:rPr>
              <a:t>area model. </a:t>
            </a:r>
          </a:p>
          <a:p>
            <a:r>
              <a:rPr lang="fr-CA" dirty="0">
                <a:solidFill>
                  <a:srgbClr val="000000"/>
                </a:solidFill>
              </a:rPr>
              <a:t>3) </a:t>
            </a:r>
            <a:r>
              <a:rPr lang="fr-CA" b="1" dirty="0">
                <a:solidFill>
                  <a:srgbClr val="000000"/>
                </a:solidFill>
              </a:rPr>
              <a:t>Place the </a:t>
            </a:r>
            <a:r>
              <a:rPr lang="fr-CA" b="1" dirty="0" err="1">
                <a:solidFill>
                  <a:srgbClr val="000000"/>
                </a:solidFill>
              </a:rPr>
              <a:t>decimal</a:t>
            </a:r>
            <a:r>
              <a:rPr lang="fr-CA" b="1" dirty="0">
                <a:solidFill>
                  <a:srgbClr val="000000"/>
                </a:solidFill>
              </a:rPr>
              <a:t> </a:t>
            </a:r>
            <a:r>
              <a:rPr lang="fr-CA" dirty="0">
                <a:solidFill>
                  <a:srgbClr val="000000"/>
                </a:solidFill>
              </a:rPr>
              <a:t>in the </a:t>
            </a:r>
            <a:r>
              <a:rPr lang="fr-CA" b="1" dirty="0" err="1">
                <a:solidFill>
                  <a:srgbClr val="000000"/>
                </a:solidFill>
              </a:rPr>
              <a:t>product</a:t>
            </a:r>
            <a:r>
              <a:rPr lang="fr-CA" b="1" dirty="0">
                <a:solidFill>
                  <a:srgbClr val="000000"/>
                </a:solidFill>
              </a:rPr>
              <a:t> </a:t>
            </a:r>
            <a:r>
              <a:rPr lang="fr-CA" b="1" dirty="0" err="1">
                <a:solidFill>
                  <a:srgbClr val="000000"/>
                </a:solidFill>
              </a:rPr>
              <a:t>using</a:t>
            </a:r>
            <a:r>
              <a:rPr lang="fr-CA" b="1" dirty="0">
                <a:solidFill>
                  <a:srgbClr val="000000"/>
                </a:solidFill>
              </a:rPr>
              <a:t> </a:t>
            </a:r>
          </a:p>
          <a:p>
            <a:r>
              <a:rPr lang="fr-CA" b="1" dirty="0">
                <a:solidFill>
                  <a:srgbClr val="000000"/>
                </a:solidFill>
              </a:rPr>
              <a:t>the </a:t>
            </a:r>
            <a:r>
              <a:rPr lang="fr-CA" b="1" dirty="0" err="1">
                <a:solidFill>
                  <a:srgbClr val="000000"/>
                </a:solidFill>
              </a:rPr>
              <a:t>estimate</a:t>
            </a:r>
            <a:r>
              <a:rPr lang="fr-CA" b="1" dirty="0">
                <a:solidFill>
                  <a:srgbClr val="000000"/>
                </a:solidFill>
              </a:rPr>
              <a:t>. </a:t>
            </a:r>
            <a:endParaRPr lang="fr-FR" b="1" dirty="0">
              <a:solidFill>
                <a:srgbClr val="000000"/>
              </a:solidFill>
            </a:endParaRPr>
          </a:p>
        </p:txBody>
      </p:sp>
      <p:cxnSp>
        <p:nvCxnSpPr>
          <p:cNvPr id="4" name="Straight Connector 3">
            <a:extLst>
              <a:ext uri="{FF2B5EF4-FFF2-40B4-BE49-F238E27FC236}">
                <a16:creationId xmlns:a16="http://schemas.microsoft.com/office/drawing/2014/main" id="{AB8B984D-373A-4D3A-80A1-16B60AA36135}"/>
              </a:ext>
            </a:extLst>
          </p:cNvPr>
          <p:cNvCxnSpPr>
            <a:cxnSpLocks/>
          </p:cNvCxnSpPr>
          <p:nvPr/>
        </p:nvCxnSpPr>
        <p:spPr>
          <a:xfrm>
            <a:off x="336519" y="3492327"/>
            <a:ext cx="45507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B04238-19F6-42A5-AFD4-AE6D1B50C246}"/>
              </a:ext>
            </a:extLst>
          </p:cNvPr>
          <p:cNvSpPr txBox="1"/>
          <p:nvPr/>
        </p:nvSpPr>
        <p:spPr>
          <a:xfrm>
            <a:off x="520355" y="3810000"/>
            <a:ext cx="4162097" cy="3139321"/>
          </a:xfrm>
          <a:prstGeom prst="rect">
            <a:avLst/>
          </a:prstGeom>
          <a:noFill/>
        </p:spPr>
        <p:txBody>
          <a:bodyPr wrap="square" rtlCol="0">
            <a:spAutoFit/>
          </a:bodyPr>
          <a:lstStyle/>
          <a:p>
            <a:r>
              <a:rPr lang="en-CA" sz="1800" b="1" dirty="0">
                <a:solidFill>
                  <a:srgbClr val="000000"/>
                </a:solidFill>
              </a:rPr>
              <a:t>Copier</a:t>
            </a:r>
            <a:r>
              <a:rPr lang="en-CA" sz="1800" dirty="0">
                <a:solidFill>
                  <a:srgbClr val="000000"/>
                </a:solidFill>
              </a:rPr>
              <a:t> les </a:t>
            </a:r>
            <a:r>
              <a:rPr lang="en-CA" sz="1800" dirty="0" err="1">
                <a:solidFill>
                  <a:srgbClr val="000000"/>
                </a:solidFill>
              </a:rPr>
              <a:t>exemples</a:t>
            </a:r>
            <a:r>
              <a:rPr lang="en-CA" sz="1800" dirty="0">
                <a:solidFill>
                  <a:srgbClr val="000000"/>
                </a:solidFill>
              </a:rPr>
              <a:t> </a:t>
            </a:r>
            <a:r>
              <a:rPr lang="en-CA" sz="1800" dirty="0" err="1">
                <a:solidFill>
                  <a:srgbClr val="000000"/>
                </a:solidFill>
              </a:rPr>
              <a:t>suivant</a:t>
            </a:r>
            <a:r>
              <a:rPr lang="en-CA" sz="1800" dirty="0">
                <a:solidFill>
                  <a:srgbClr val="000000"/>
                </a:solidFill>
              </a:rPr>
              <a:t> dans ton cahier et </a:t>
            </a:r>
            <a:r>
              <a:rPr lang="en-CA" sz="1800" b="1" dirty="0" err="1">
                <a:solidFill>
                  <a:srgbClr val="000000"/>
                </a:solidFill>
              </a:rPr>
              <a:t>résoudre</a:t>
            </a:r>
            <a:r>
              <a:rPr lang="en-CA" sz="1800" b="1" dirty="0">
                <a:solidFill>
                  <a:srgbClr val="000000"/>
                </a:solidFill>
              </a:rPr>
              <a:t>.</a:t>
            </a:r>
            <a:r>
              <a:rPr lang="en-CA" sz="1800" dirty="0">
                <a:solidFill>
                  <a:srgbClr val="000000"/>
                </a:solidFill>
              </a:rPr>
              <a:t> </a:t>
            </a:r>
          </a:p>
          <a:p>
            <a:r>
              <a:rPr lang="fr-CA" u="sng" dirty="0"/>
              <a:t>B. Le modèle rectangulaire et l’estimation</a:t>
            </a:r>
          </a:p>
          <a:p>
            <a:endParaRPr lang="fr-CA" dirty="0"/>
          </a:p>
          <a:p>
            <a:pPr marL="342900" indent="-342900">
              <a:buAutoNum type="arabicParenR"/>
            </a:pPr>
            <a:r>
              <a:rPr lang="fr-CA" dirty="0"/>
              <a:t>Utilise </a:t>
            </a:r>
            <a:r>
              <a:rPr lang="fr-CA" b="1" dirty="0"/>
              <a:t>l’estimation selon le premier chiffre</a:t>
            </a:r>
            <a:r>
              <a:rPr lang="fr-CA" dirty="0"/>
              <a:t> pour estimer le produit.</a:t>
            </a:r>
          </a:p>
          <a:p>
            <a:pPr marL="342900" indent="-342900">
              <a:buAutoNum type="arabicParenR"/>
            </a:pPr>
            <a:r>
              <a:rPr lang="fr-CA" dirty="0"/>
              <a:t>Multiplie les deux chiffres sans la </a:t>
            </a:r>
            <a:r>
              <a:rPr lang="fr-CA" b="1" dirty="0"/>
              <a:t>virgule décimal avec le modèle rectangulaire.</a:t>
            </a:r>
          </a:p>
          <a:p>
            <a:pPr marL="342900" indent="-342900">
              <a:buAutoNum type="arabicParenR"/>
            </a:pPr>
            <a:r>
              <a:rPr lang="fr-CA" dirty="0"/>
              <a:t>Place la </a:t>
            </a:r>
            <a:r>
              <a:rPr lang="fr-CA" b="1" dirty="0"/>
              <a:t>virgule dans le produit en utilisant l’estimation</a:t>
            </a:r>
            <a:r>
              <a:rPr lang="fr-CA" dirty="0"/>
              <a:t>.</a:t>
            </a:r>
            <a:endParaRPr lang="en-US" dirty="0"/>
          </a:p>
        </p:txBody>
      </p:sp>
      <p:sp>
        <p:nvSpPr>
          <p:cNvPr id="7" name="Rectangle 6">
            <a:extLst>
              <a:ext uri="{FF2B5EF4-FFF2-40B4-BE49-F238E27FC236}">
                <a16:creationId xmlns:a16="http://schemas.microsoft.com/office/drawing/2014/main" id="{BCDC3388-23D2-427C-AAFE-0F32F62420EE}"/>
              </a:ext>
            </a:extLst>
          </p:cNvPr>
          <p:cNvSpPr/>
          <p:nvPr/>
        </p:nvSpPr>
        <p:spPr>
          <a:xfrm>
            <a:off x="6001407" y="2469931"/>
            <a:ext cx="3289738" cy="230171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8CFC7675-242D-4954-8C7D-34BB1E5B0997}"/>
              </a:ext>
            </a:extLst>
          </p:cNvPr>
          <p:cNvCxnSpPr>
            <a:stCxn id="7" idx="1"/>
            <a:endCxn id="7" idx="3"/>
          </p:cNvCxnSpPr>
          <p:nvPr/>
        </p:nvCxnSpPr>
        <p:spPr>
          <a:xfrm>
            <a:off x="6001407" y="3620789"/>
            <a:ext cx="32897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0245D5-6419-4273-88D0-16D81D2903B0}"/>
              </a:ext>
            </a:extLst>
          </p:cNvPr>
          <p:cNvCxnSpPr>
            <a:stCxn id="7" idx="0"/>
            <a:endCxn id="7" idx="2"/>
          </p:cNvCxnSpPr>
          <p:nvPr/>
        </p:nvCxnSpPr>
        <p:spPr>
          <a:xfrm>
            <a:off x="7646276" y="2469931"/>
            <a:ext cx="0" cy="2301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48628A4-48E0-47CD-9C92-5850291F3F3B}"/>
              </a:ext>
            </a:extLst>
          </p:cNvPr>
          <p:cNvSpPr txBox="1"/>
          <p:nvPr/>
        </p:nvSpPr>
        <p:spPr>
          <a:xfrm>
            <a:off x="5528441" y="1996966"/>
            <a:ext cx="3584028" cy="369332"/>
          </a:xfrm>
          <a:prstGeom prst="rect">
            <a:avLst/>
          </a:prstGeom>
          <a:noFill/>
        </p:spPr>
        <p:txBody>
          <a:bodyPr wrap="square" rtlCol="0">
            <a:spAutoFit/>
          </a:bodyPr>
          <a:lstStyle/>
          <a:p>
            <a:r>
              <a:rPr lang="fr-CA" dirty="0"/>
              <a:t> </a:t>
            </a:r>
            <a:r>
              <a:rPr lang="fr-CA" b="1" dirty="0"/>
              <a:t>2)               </a:t>
            </a:r>
            <a:r>
              <a:rPr lang="fr-CA" dirty="0"/>
              <a:t>20         		3</a:t>
            </a:r>
            <a:endParaRPr lang="en-US" dirty="0"/>
          </a:p>
        </p:txBody>
      </p:sp>
      <p:sp>
        <p:nvSpPr>
          <p:cNvPr id="11" name="TextBox 10">
            <a:extLst>
              <a:ext uri="{FF2B5EF4-FFF2-40B4-BE49-F238E27FC236}">
                <a16:creationId xmlns:a16="http://schemas.microsoft.com/office/drawing/2014/main" id="{5E93173D-E60D-4740-87A6-9AFB82F2242F}"/>
              </a:ext>
            </a:extLst>
          </p:cNvPr>
          <p:cNvSpPr txBox="1"/>
          <p:nvPr/>
        </p:nvSpPr>
        <p:spPr>
          <a:xfrm>
            <a:off x="5402318" y="2858813"/>
            <a:ext cx="493986" cy="369332"/>
          </a:xfrm>
          <a:prstGeom prst="rect">
            <a:avLst/>
          </a:prstGeom>
          <a:noFill/>
        </p:spPr>
        <p:txBody>
          <a:bodyPr wrap="square" rtlCol="0">
            <a:spAutoFit/>
          </a:bodyPr>
          <a:lstStyle/>
          <a:p>
            <a:r>
              <a:rPr lang="fr-CA" dirty="0"/>
              <a:t>10</a:t>
            </a:r>
            <a:endParaRPr lang="en-US" dirty="0"/>
          </a:p>
        </p:txBody>
      </p:sp>
      <p:sp>
        <p:nvSpPr>
          <p:cNvPr id="12" name="TextBox 11">
            <a:extLst>
              <a:ext uri="{FF2B5EF4-FFF2-40B4-BE49-F238E27FC236}">
                <a16:creationId xmlns:a16="http://schemas.microsoft.com/office/drawing/2014/main" id="{3503ED34-5996-4A96-946E-F185731BBDD1}"/>
              </a:ext>
            </a:extLst>
          </p:cNvPr>
          <p:cNvSpPr txBox="1"/>
          <p:nvPr/>
        </p:nvSpPr>
        <p:spPr>
          <a:xfrm>
            <a:off x="5528441" y="4025462"/>
            <a:ext cx="472966" cy="366394"/>
          </a:xfrm>
          <a:prstGeom prst="rect">
            <a:avLst/>
          </a:prstGeom>
          <a:noFill/>
        </p:spPr>
        <p:txBody>
          <a:bodyPr wrap="square" rtlCol="0">
            <a:spAutoFit/>
          </a:bodyPr>
          <a:lstStyle/>
          <a:p>
            <a:r>
              <a:rPr lang="fr-CA" dirty="0"/>
              <a:t>7</a:t>
            </a:r>
            <a:endParaRPr lang="en-US" dirty="0"/>
          </a:p>
        </p:txBody>
      </p:sp>
      <p:sp>
        <p:nvSpPr>
          <p:cNvPr id="13" name="TextBox 12">
            <a:extLst>
              <a:ext uri="{FF2B5EF4-FFF2-40B4-BE49-F238E27FC236}">
                <a16:creationId xmlns:a16="http://schemas.microsoft.com/office/drawing/2014/main" id="{9E5F24F8-BE82-447C-A8F8-9D79696FC1BF}"/>
              </a:ext>
            </a:extLst>
          </p:cNvPr>
          <p:cNvSpPr txBox="1"/>
          <p:nvPr/>
        </p:nvSpPr>
        <p:spPr>
          <a:xfrm>
            <a:off x="6059214" y="2846785"/>
            <a:ext cx="1644869" cy="369332"/>
          </a:xfrm>
          <a:prstGeom prst="rect">
            <a:avLst/>
          </a:prstGeom>
          <a:noFill/>
        </p:spPr>
        <p:txBody>
          <a:bodyPr wrap="square" rtlCol="0">
            <a:spAutoFit/>
          </a:bodyPr>
          <a:lstStyle/>
          <a:p>
            <a:r>
              <a:rPr lang="fr-CA" dirty="0"/>
              <a:t>10 x 20 = 200 </a:t>
            </a:r>
            <a:endParaRPr lang="en-US" dirty="0"/>
          </a:p>
        </p:txBody>
      </p:sp>
      <p:sp>
        <p:nvSpPr>
          <p:cNvPr id="14" name="TextBox 13">
            <a:extLst>
              <a:ext uri="{FF2B5EF4-FFF2-40B4-BE49-F238E27FC236}">
                <a16:creationId xmlns:a16="http://schemas.microsoft.com/office/drawing/2014/main" id="{4344CC90-3C44-4F6C-8D6A-16F34FB4B35F}"/>
              </a:ext>
            </a:extLst>
          </p:cNvPr>
          <p:cNvSpPr txBox="1"/>
          <p:nvPr/>
        </p:nvSpPr>
        <p:spPr>
          <a:xfrm>
            <a:off x="7851230" y="2853945"/>
            <a:ext cx="1292768" cy="369304"/>
          </a:xfrm>
          <a:prstGeom prst="rect">
            <a:avLst/>
          </a:prstGeom>
          <a:noFill/>
        </p:spPr>
        <p:txBody>
          <a:bodyPr wrap="square" rtlCol="0">
            <a:spAutoFit/>
          </a:bodyPr>
          <a:lstStyle/>
          <a:p>
            <a:r>
              <a:rPr lang="fr-CA" dirty="0"/>
              <a:t>10 x 3 = 30</a:t>
            </a:r>
            <a:endParaRPr lang="en-US" dirty="0"/>
          </a:p>
        </p:txBody>
      </p:sp>
      <p:sp>
        <p:nvSpPr>
          <p:cNvPr id="15" name="TextBox 14">
            <a:extLst>
              <a:ext uri="{FF2B5EF4-FFF2-40B4-BE49-F238E27FC236}">
                <a16:creationId xmlns:a16="http://schemas.microsoft.com/office/drawing/2014/main" id="{7E6FD5A3-67C7-419F-A6EC-AA816CA4EFDC}"/>
              </a:ext>
            </a:extLst>
          </p:cNvPr>
          <p:cNvSpPr txBox="1"/>
          <p:nvPr/>
        </p:nvSpPr>
        <p:spPr>
          <a:xfrm>
            <a:off x="6197165" y="4025477"/>
            <a:ext cx="1368965" cy="366379"/>
          </a:xfrm>
          <a:prstGeom prst="rect">
            <a:avLst/>
          </a:prstGeom>
          <a:noFill/>
        </p:spPr>
        <p:txBody>
          <a:bodyPr wrap="square" rtlCol="0">
            <a:spAutoFit/>
          </a:bodyPr>
          <a:lstStyle/>
          <a:p>
            <a:r>
              <a:rPr lang="fr-CA" dirty="0"/>
              <a:t>7 x 20 = 140 </a:t>
            </a:r>
            <a:endParaRPr lang="en-US" dirty="0"/>
          </a:p>
        </p:txBody>
      </p:sp>
      <p:sp>
        <p:nvSpPr>
          <p:cNvPr id="16" name="TextBox 15">
            <a:extLst>
              <a:ext uri="{FF2B5EF4-FFF2-40B4-BE49-F238E27FC236}">
                <a16:creationId xmlns:a16="http://schemas.microsoft.com/office/drawing/2014/main" id="{CCF46BC2-01A4-4A83-BE42-7E14489DA06C}"/>
              </a:ext>
            </a:extLst>
          </p:cNvPr>
          <p:cNvSpPr txBox="1"/>
          <p:nvPr/>
        </p:nvSpPr>
        <p:spPr>
          <a:xfrm>
            <a:off x="7905111" y="4013817"/>
            <a:ext cx="1328228" cy="369332"/>
          </a:xfrm>
          <a:prstGeom prst="rect">
            <a:avLst/>
          </a:prstGeom>
          <a:noFill/>
        </p:spPr>
        <p:txBody>
          <a:bodyPr wrap="square" rtlCol="0">
            <a:spAutoFit/>
          </a:bodyPr>
          <a:lstStyle/>
          <a:p>
            <a:r>
              <a:rPr lang="fr-CA" dirty="0"/>
              <a:t>7 x 3 = 21</a:t>
            </a:r>
            <a:endParaRPr lang="en-US" dirty="0"/>
          </a:p>
        </p:txBody>
      </p:sp>
      <p:sp>
        <p:nvSpPr>
          <p:cNvPr id="17" name="TextBox 16">
            <a:extLst>
              <a:ext uri="{FF2B5EF4-FFF2-40B4-BE49-F238E27FC236}">
                <a16:creationId xmlns:a16="http://schemas.microsoft.com/office/drawing/2014/main" id="{97578289-E7AF-49B8-AD30-0BF747B3A16A}"/>
              </a:ext>
            </a:extLst>
          </p:cNvPr>
          <p:cNvSpPr txBox="1"/>
          <p:nvPr/>
        </p:nvSpPr>
        <p:spPr>
          <a:xfrm>
            <a:off x="6128860" y="632091"/>
            <a:ext cx="3289738" cy="923330"/>
          </a:xfrm>
          <a:prstGeom prst="rect">
            <a:avLst/>
          </a:prstGeom>
          <a:noFill/>
        </p:spPr>
        <p:txBody>
          <a:bodyPr wrap="square" rtlCol="0">
            <a:spAutoFit/>
          </a:bodyPr>
          <a:lstStyle/>
          <a:p>
            <a:r>
              <a:rPr lang="fr-CA" b="1" dirty="0"/>
              <a:t>         1.7 x 2.3 = </a:t>
            </a:r>
            <a:r>
              <a:rPr lang="fr-CA" b="1" u="sng" dirty="0"/>
              <a:t>3.91</a:t>
            </a:r>
          </a:p>
          <a:p>
            <a:endParaRPr lang="fr-CA" dirty="0"/>
          </a:p>
          <a:p>
            <a:r>
              <a:rPr lang="fr-CA" b="1" dirty="0"/>
              <a:t>1) </a:t>
            </a:r>
            <a:r>
              <a:rPr lang="fr-CA" dirty="0"/>
              <a:t>1 x 2 = 2 (Estimation)</a:t>
            </a:r>
            <a:endParaRPr lang="en-US" dirty="0"/>
          </a:p>
        </p:txBody>
      </p:sp>
      <p:sp>
        <p:nvSpPr>
          <p:cNvPr id="18" name="TextBox 17">
            <a:extLst>
              <a:ext uri="{FF2B5EF4-FFF2-40B4-BE49-F238E27FC236}">
                <a16:creationId xmlns:a16="http://schemas.microsoft.com/office/drawing/2014/main" id="{44726B7D-4B53-466E-A458-E27000516A63}"/>
              </a:ext>
            </a:extLst>
          </p:cNvPr>
          <p:cNvSpPr txBox="1"/>
          <p:nvPr/>
        </p:nvSpPr>
        <p:spPr>
          <a:xfrm>
            <a:off x="6374530" y="5281785"/>
            <a:ext cx="2123084" cy="1477328"/>
          </a:xfrm>
          <a:prstGeom prst="rect">
            <a:avLst/>
          </a:prstGeom>
          <a:noFill/>
        </p:spPr>
        <p:txBody>
          <a:bodyPr wrap="square" rtlCol="0">
            <a:spAutoFit/>
          </a:bodyPr>
          <a:lstStyle/>
          <a:p>
            <a:r>
              <a:rPr lang="fr-CA" b="1" dirty="0"/>
              <a:t>3) </a:t>
            </a:r>
            <a:r>
              <a:rPr lang="fr-CA" dirty="0"/>
              <a:t>	200</a:t>
            </a:r>
          </a:p>
          <a:p>
            <a:r>
              <a:rPr lang="fr-CA" dirty="0"/>
              <a:t>	140</a:t>
            </a:r>
          </a:p>
          <a:p>
            <a:r>
              <a:rPr lang="fr-CA" dirty="0"/>
              <a:t>  	  30</a:t>
            </a:r>
            <a:endParaRPr lang="en-US" dirty="0"/>
          </a:p>
          <a:p>
            <a:r>
              <a:rPr lang="en-US" dirty="0"/>
              <a:t>	</a:t>
            </a:r>
            <a:r>
              <a:rPr lang="en-US" u="sng" dirty="0"/>
              <a:t>+21</a:t>
            </a:r>
          </a:p>
          <a:p>
            <a:r>
              <a:rPr lang="en-US" dirty="0"/>
              <a:t>	391</a:t>
            </a:r>
            <a:endParaRPr lang="fr-CA" dirty="0"/>
          </a:p>
        </p:txBody>
      </p:sp>
    </p:spTree>
    <p:extLst>
      <p:ext uri="{BB962C8B-B14F-4D97-AF65-F5344CB8AC3E}">
        <p14:creationId xmlns:p14="http://schemas.microsoft.com/office/powerpoint/2010/main" val="264724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65A03-AEBB-4ABB-A4A6-DFDD3C492E52}"/>
              </a:ext>
            </a:extLst>
          </p:cNvPr>
          <p:cNvSpPr txBox="1"/>
          <p:nvPr/>
        </p:nvSpPr>
        <p:spPr>
          <a:xfrm>
            <a:off x="428297" y="592759"/>
            <a:ext cx="4802608" cy="3785652"/>
          </a:xfrm>
          <a:prstGeom prst="rect">
            <a:avLst/>
          </a:prstGeom>
          <a:noFill/>
        </p:spPr>
        <p:txBody>
          <a:bodyPr wrap="square">
            <a:spAutoFit/>
          </a:bodyPr>
          <a:lstStyle/>
          <a:p>
            <a:r>
              <a:rPr lang="en-CA" sz="1800" b="1" dirty="0">
                <a:solidFill>
                  <a:srgbClr val="000000"/>
                </a:solidFill>
              </a:rPr>
              <a:t>Slide 16</a:t>
            </a:r>
            <a:r>
              <a:rPr lang="en-CA" sz="1800" dirty="0">
                <a:solidFill>
                  <a:srgbClr val="000000"/>
                </a:solidFill>
              </a:rPr>
              <a:t>: Now</a:t>
            </a:r>
            <a:r>
              <a:rPr lang="en-CA" sz="1800" b="1" dirty="0">
                <a:solidFill>
                  <a:srgbClr val="000000"/>
                </a:solidFill>
              </a:rPr>
              <a:t> try </a:t>
            </a:r>
            <a:r>
              <a:rPr lang="en-CA" sz="1800" dirty="0">
                <a:solidFill>
                  <a:srgbClr val="000000"/>
                </a:solidFill>
              </a:rPr>
              <a:t>one on your own using </a:t>
            </a:r>
            <a:r>
              <a:rPr lang="en-CA" sz="1800" b="1" dirty="0">
                <a:solidFill>
                  <a:srgbClr val="000000"/>
                </a:solidFill>
              </a:rPr>
              <a:t>the </a:t>
            </a:r>
            <a:r>
              <a:rPr lang="en-CA" b="1" dirty="0">
                <a:solidFill>
                  <a:srgbClr val="000000"/>
                </a:solidFill>
              </a:rPr>
              <a:t>rectangle</a:t>
            </a:r>
            <a:r>
              <a:rPr lang="en-CA" sz="1800" b="1" dirty="0">
                <a:solidFill>
                  <a:srgbClr val="000000"/>
                </a:solidFill>
              </a:rPr>
              <a:t> model</a:t>
            </a:r>
            <a:r>
              <a:rPr lang="en-CA" sz="1800" dirty="0">
                <a:solidFill>
                  <a:srgbClr val="000000"/>
                </a:solidFill>
              </a:rPr>
              <a:t>.</a:t>
            </a:r>
          </a:p>
          <a:p>
            <a:r>
              <a:rPr lang="en-CA" sz="1800" b="1" dirty="0">
                <a:solidFill>
                  <a:srgbClr val="000000"/>
                </a:solidFill>
              </a:rPr>
              <a:t>Copy</a:t>
            </a:r>
            <a:r>
              <a:rPr lang="en-CA" sz="1800" dirty="0">
                <a:solidFill>
                  <a:srgbClr val="000000"/>
                </a:solidFill>
              </a:rPr>
              <a:t> and </a:t>
            </a:r>
            <a:r>
              <a:rPr lang="en-CA" sz="1800" b="1" dirty="0">
                <a:solidFill>
                  <a:srgbClr val="000000"/>
                </a:solidFill>
              </a:rPr>
              <a:t>solve</a:t>
            </a:r>
            <a:r>
              <a:rPr lang="en-CA" sz="1800" dirty="0">
                <a:solidFill>
                  <a:srgbClr val="000000"/>
                </a:solidFill>
              </a:rPr>
              <a:t> the following multiplication question </a:t>
            </a:r>
          </a:p>
          <a:p>
            <a:r>
              <a:rPr lang="en-CA" sz="1800" dirty="0">
                <a:solidFill>
                  <a:srgbClr val="000000"/>
                </a:solidFill>
              </a:rPr>
              <a:t>into your math scribbler.</a:t>
            </a:r>
          </a:p>
          <a:p>
            <a:endParaRPr lang="en-CA" dirty="0">
              <a:solidFill>
                <a:srgbClr val="000000"/>
              </a:solidFill>
            </a:endParaRPr>
          </a:p>
          <a:p>
            <a:r>
              <a:rPr lang="en-CA" sz="1800" dirty="0">
                <a:solidFill>
                  <a:srgbClr val="000000"/>
                </a:solidFill>
              </a:rPr>
              <a:t>3.2 x 4.8</a:t>
            </a:r>
          </a:p>
          <a:p>
            <a:endParaRPr lang="en-CA" dirty="0">
              <a:solidFill>
                <a:srgbClr val="000000"/>
              </a:solidFill>
            </a:endParaRPr>
          </a:p>
          <a:p>
            <a:r>
              <a:rPr lang="en-CA" sz="2400" dirty="0">
                <a:solidFill>
                  <a:srgbClr val="000000"/>
                </a:solidFill>
              </a:rPr>
              <a:t>Then, complete </a:t>
            </a:r>
            <a:r>
              <a:rPr lang="en-CA" sz="2400" b="1" dirty="0">
                <a:solidFill>
                  <a:srgbClr val="000000"/>
                </a:solidFill>
              </a:rPr>
              <a:t>Slide 16 Handout- </a:t>
            </a:r>
            <a:endParaRPr lang="en-CA" sz="2400" dirty="0">
              <a:solidFill>
                <a:srgbClr val="000000"/>
              </a:solidFill>
            </a:endParaRPr>
          </a:p>
          <a:p>
            <a:endParaRPr lang="en-CA" sz="1800" dirty="0">
              <a:solidFill>
                <a:srgbClr val="000000"/>
              </a:solidFill>
            </a:endParaRPr>
          </a:p>
          <a:p>
            <a:endParaRPr lang="en-CA" dirty="0">
              <a:solidFill>
                <a:srgbClr val="000000"/>
              </a:solidFill>
            </a:endParaRPr>
          </a:p>
          <a:p>
            <a:endParaRPr lang="en-CA" sz="1800" dirty="0">
              <a:solidFill>
                <a:srgbClr val="000000"/>
              </a:solidFill>
            </a:endParaRPr>
          </a:p>
          <a:p>
            <a:endParaRPr lang="en-CA" sz="1800" dirty="0">
              <a:solidFill>
                <a:srgbClr val="000000"/>
              </a:solidFill>
            </a:endParaRPr>
          </a:p>
        </p:txBody>
      </p:sp>
      <p:sp>
        <p:nvSpPr>
          <p:cNvPr id="5" name="TextBox 4">
            <a:extLst>
              <a:ext uri="{FF2B5EF4-FFF2-40B4-BE49-F238E27FC236}">
                <a16:creationId xmlns:a16="http://schemas.microsoft.com/office/drawing/2014/main" id="{E4B56447-5715-44CB-816C-8DA53F0A1F0E}"/>
              </a:ext>
            </a:extLst>
          </p:cNvPr>
          <p:cNvSpPr txBox="1"/>
          <p:nvPr/>
        </p:nvSpPr>
        <p:spPr>
          <a:xfrm>
            <a:off x="428297" y="3726707"/>
            <a:ext cx="5081750" cy="2308324"/>
          </a:xfrm>
          <a:prstGeom prst="rect">
            <a:avLst/>
          </a:prstGeom>
          <a:noFill/>
        </p:spPr>
        <p:txBody>
          <a:bodyPr wrap="square">
            <a:spAutoFit/>
          </a:bodyPr>
          <a:lstStyle/>
          <a:p>
            <a:r>
              <a:rPr lang="en-CA" sz="1800" b="1" dirty="0">
                <a:solidFill>
                  <a:srgbClr val="000000"/>
                </a:solidFill>
              </a:rPr>
              <a:t>Essayer</a:t>
            </a:r>
            <a:r>
              <a:rPr lang="en-CA" sz="1800" dirty="0">
                <a:solidFill>
                  <a:srgbClr val="000000"/>
                </a:solidFill>
              </a:rPr>
              <a:t> </a:t>
            </a:r>
            <a:r>
              <a:rPr lang="en-CA" sz="1800" dirty="0" err="1">
                <a:solidFill>
                  <a:srgbClr val="000000"/>
                </a:solidFill>
              </a:rPr>
              <a:t>toi-même</a:t>
            </a:r>
            <a:r>
              <a:rPr lang="en-CA" sz="1800" dirty="0">
                <a:solidFill>
                  <a:srgbClr val="000000"/>
                </a:solidFill>
              </a:rPr>
              <a:t> – </a:t>
            </a:r>
            <a:r>
              <a:rPr lang="en-CA" sz="1800" dirty="0" err="1">
                <a:solidFill>
                  <a:srgbClr val="000000"/>
                </a:solidFill>
              </a:rPr>
              <a:t>utiliser</a:t>
            </a:r>
            <a:r>
              <a:rPr lang="en-CA" sz="1800" dirty="0">
                <a:solidFill>
                  <a:srgbClr val="000000"/>
                </a:solidFill>
              </a:rPr>
              <a:t> </a:t>
            </a:r>
            <a:r>
              <a:rPr lang="en-CA" sz="1800" b="1" dirty="0">
                <a:solidFill>
                  <a:srgbClr val="000000"/>
                </a:solidFill>
              </a:rPr>
              <a:t>le </a:t>
            </a:r>
            <a:r>
              <a:rPr lang="en-CA" sz="1800" b="1" dirty="0" err="1">
                <a:solidFill>
                  <a:srgbClr val="000000"/>
                </a:solidFill>
              </a:rPr>
              <a:t>modèle</a:t>
            </a:r>
            <a:r>
              <a:rPr lang="en-CA" sz="1800" b="1" dirty="0">
                <a:solidFill>
                  <a:srgbClr val="000000"/>
                </a:solidFill>
              </a:rPr>
              <a:t> </a:t>
            </a:r>
            <a:r>
              <a:rPr lang="en-CA" sz="1800" b="1" dirty="0" err="1">
                <a:solidFill>
                  <a:srgbClr val="000000"/>
                </a:solidFill>
              </a:rPr>
              <a:t>rectangulaire</a:t>
            </a:r>
            <a:r>
              <a:rPr lang="en-CA" sz="1800" dirty="0">
                <a:solidFill>
                  <a:srgbClr val="000000"/>
                </a:solidFill>
              </a:rPr>
              <a:t>.</a:t>
            </a:r>
          </a:p>
          <a:p>
            <a:r>
              <a:rPr lang="en-CA" sz="1800" b="1" dirty="0">
                <a:solidFill>
                  <a:srgbClr val="000000"/>
                </a:solidFill>
              </a:rPr>
              <a:t>Copier</a:t>
            </a:r>
            <a:r>
              <a:rPr lang="en-CA" sz="1800" dirty="0">
                <a:solidFill>
                  <a:srgbClr val="000000"/>
                </a:solidFill>
              </a:rPr>
              <a:t> et </a:t>
            </a:r>
            <a:r>
              <a:rPr lang="en-CA" sz="1800" b="1" dirty="0" err="1">
                <a:solidFill>
                  <a:srgbClr val="000000"/>
                </a:solidFill>
              </a:rPr>
              <a:t>résoudre</a:t>
            </a:r>
            <a:r>
              <a:rPr lang="en-CA" sz="1800" dirty="0">
                <a:solidFill>
                  <a:srgbClr val="000000"/>
                </a:solidFill>
              </a:rPr>
              <a:t> la multiplication </a:t>
            </a:r>
            <a:r>
              <a:rPr lang="en-CA" sz="1800" dirty="0" err="1">
                <a:solidFill>
                  <a:srgbClr val="000000"/>
                </a:solidFill>
              </a:rPr>
              <a:t>suivante</a:t>
            </a:r>
            <a:r>
              <a:rPr lang="en-CA" sz="1800" dirty="0">
                <a:solidFill>
                  <a:srgbClr val="000000"/>
                </a:solidFill>
              </a:rPr>
              <a:t> dans </a:t>
            </a:r>
          </a:p>
          <a:p>
            <a:r>
              <a:rPr lang="en-CA" sz="1800" dirty="0">
                <a:solidFill>
                  <a:srgbClr val="000000"/>
                </a:solidFill>
              </a:rPr>
              <a:t>ton cahier de maths.</a:t>
            </a:r>
          </a:p>
          <a:p>
            <a:endParaRPr lang="en-CA" dirty="0">
              <a:solidFill>
                <a:srgbClr val="000000"/>
              </a:solidFill>
            </a:endParaRPr>
          </a:p>
          <a:p>
            <a:r>
              <a:rPr lang="en-CA" sz="1800" dirty="0">
                <a:solidFill>
                  <a:srgbClr val="000000"/>
                </a:solidFill>
              </a:rPr>
              <a:t>3,2 x 4,8</a:t>
            </a:r>
          </a:p>
          <a:p>
            <a:endParaRPr lang="en-CA" dirty="0">
              <a:solidFill>
                <a:srgbClr val="000000"/>
              </a:solidFill>
            </a:endParaRPr>
          </a:p>
          <a:p>
            <a:endParaRPr lang="en-CA" sz="1800" dirty="0">
              <a:solidFill>
                <a:srgbClr val="000000"/>
              </a:solidFill>
            </a:endParaRPr>
          </a:p>
          <a:p>
            <a:r>
              <a:rPr lang="en-CA" b="1" dirty="0">
                <a:solidFill>
                  <a:srgbClr val="000000"/>
                </a:solidFill>
              </a:rPr>
              <a:t>Completer Slide 16 Handout</a:t>
            </a:r>
            <a:endParaRPr lang="en-CA" sz="1800" b="1" dirty="0">
              <a:solidFill>
                <a:srgbClr val="000000"/>
              </a:solidFill>
            </a:endParaRPr>
          </a:p>
        </p:txBody>
      </p:sp>
      <p:cxnSp>
        <p:nvCxnSpPr>
          <p:cNvPr id="6" name="Straight Connector 5">
            <a:extLst>
              <a:ext uri="{FF2B5EF4-FFF2-40B4-BE49-F238E27FC236}">
                <a16:creationId xmlns:a16="http://schemas.microsoft.com/office/drawing/2014/main" id="{134C8781-74DB-4E2B-B380-1EA410E79389}"/>
              </a:ext>
            </a:extLst>
          </p:cNvPr>
          <p:cNvCxnSpPr>
            <a:cxnSpLocks/>
          </p:cNvCxnSpPr>
          <p:nvPr/>
        </p:nvCxnSpPr>
        <p:spPr>
          <a:xfrm>
            <a:off x="428297" y="3229568"/>
            <a:ext cx="53944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F8AD025-6EB1-4B3D-879E-232ED9A65E87}"/>
              </a:ext>
            </a:extLst>
          </p:cNvPr>
          <p:cNvSpPr/>
          <p:nvPr/>
        </p:nvSpPr>
        <p:spPr>
          <a:xfrm>
            <a:off x="6441965" y="2217682"/>
            <a:ext cx="3289738" cy="23017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B2DE55E-448D-49A7-B011-72725551D263}"/>
              </a:ext>
            </a:extLst>
          </p:cNvPr>
          <p:cNvCxnSpPr>
            <a:stCxn id="8" idx="1"/>
            <a:endCxn id="8" idx="3"/>
          </p:cNvCxnSpPr>
          <p:nvPr/>
        </p:nvCxnSpPr>
        <p:spPr>
          <a:xfrm>
            <a:off x="6441965" y="3368540"/>
            <a:ext cx="3289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3071C5-7E62-4C86-8EB6-C53641EF8188}"/>
              </a:ext>
            </a:extLst>
          </p:cNvPr>
          <p:cNvCxnSpPr>
            <a:stCxn id="8" idx="0"/>
            <a:endCxn id="8" idx="2"/>
          </p:cNvCxnSpPr>
          <p:nvPr/>
        </p:nvCxnSpPr>
        <p:spPr>
          <a:xfrm>
            <a:off x="8086834" y="2217682"/>
            <a:ext cx="0" cy="2301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6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1459" y="1965960"/>
            <a:ext cx="8657082" cy="4093428"/>
          </a:xfrm>
          <a:prstGeom prst="rect">
            <a:avLst/>
          </a:prstGeom>
          <a:noFill/>
        </p:spPr>
        <p:txBody>
          <a:bodyPr vert="horz" rtlCol="0">
            <a:spAutoFit/>
          </a:bodyPr>
          <a:lstStyle/>
          <a:p>
            <a:r>
              <a:rPr lang="fr-FR" sz="2000" b="1" dirty="0">
                <a:solidFill>
                  <a:srgbClr val="000000"/>
                </a:solidFill>
              </a:rPr>
              <a:t>Slide 17: </a:t>
            </a:r>
            <a:r>
              <a:rPr lang="fr-FR" sz="2000" dirty="0">
                <a:solidFill>
                  <a:srgbClr val="000000"/>
                </a:solidFill>
              </a:rPr>
              <a:t>Practice - In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 </a:t>
            </a:r>
            <a:r>
              <a:rPr lang="fr-FR" sz="2000" dirty="0" err="1">
                <a:solidFill>
                  <a:srgbClr val="000000"/>
                </a:solidFill>
              </a:rPr>
              <a:t>complete</a:t>
            </a:r>
            <a:r>
              <a:rPr lang="fr-FR" sz="2000" dirty="0">
                <a:solidFill>
                  <a:srgbClr val="000000"/>
                </a:solidFill>
              </a:rPr>
              <a:t> the </a:t>
            </a:r>
            <a:r>
              <a:rPr lang="fr-FR" sz="2000" dirty="0" err="1">
                <a:solidFill>
                  <a:srgbClr val="000000"/>
                </a:solidFill>
              </a:rPr>
              <a:t>following</a:t>
            </a:r>
            <a:r>
              <a:rPr lang="fr-FR" sz="2000" dirty="0">
                <a:solidFill>
                  <a:srgbClr val="000000"/>
                </a:solidFill>
              </a:rPr>
              <a:t> </a:t>
            </a:r>
          </a:p>
          <a:p>
            <a:r>
              <a:rPr lang="fr-FR" sz="2000" dirty="0">
                <a:solidFill>
                  <a:srgbClr val="000000"/>
                </a:solidFill>
              </a:rPr>
              <a:t>                  questions on page 102  in Math  Book.</a:t>
            </a:r>
          </a:p>
          <a:p>
            <a:r>
              <a:rPr lang="fr-FR" sz="2000" dirty="0">
                <a:solidFill>
                  <a:srgbClr val="000000"/>
                </a:solidFill>
              </a:rPr>
              <a:t>        	 #4, #5, #6, #7 (</a:t>
            </a:r>
            <a:r>
              <a:rPr lang="fr-FR" sz="2000" dirty="0" err="1">
                <a:solidFill>
                  <a:srgbClr val="000000"/>
                </a:solidFill>
              </a:rPr>
              <a:t>preferred</a:t>
            </a:r>
            <a:r>
              <a:rPr lang="fr-FR" sz="2000" dirty="0">
                <a:solidFill>
                  <a:srgbClr val="000000"/>
                </a:solidFill>
              </a:rPr>
              <a:t> </a:t>
            </a:r>
            <a:r>
              <a:rPr lang="fr-FR" sz="2000" dirty="0" err="1">
                <a:solidFill>
                  <a:srgbClr val="000000"/>
                </a:solidFill>
              </a:rPr>
              <a:t>strategy</a:t>
            </a:r>
            <a:r>
              <a:rPr lang="fr-FR" sz="2000" dirty="0">
                <a:solidFill>
                  <a:srgbClr val="000000"/>
                </a:solidFill>
              </a:rPr>
              <a:t>) and #8</a:t>
            </a: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Pratiquer - Dans ton cahier, compléter les questions suivantes à la page 102.</a:t>
            </a:r>
          </a:p>
          <a:p>
            <a:r>
              <a:rPr lang="fr-FR" sz="2000" dirty="0">
                <a:solidFill>
                  <a:srgbClr val="000000"/>
                </a:solidFill>
              </a:rPr>
              <a:t>	   #4, #5, #6, #7 (stratégie préférée) et </a:t>
            </a:r>
            <a:r>
              <a:rPr lang="en-CA" sz="2000" dirty="0">
                <a:solidFill>
                  <a:srgbClr val="000000"/>
                </a:solidFill>
              </a:rPr>
              <a:t>#8</a:t>
            </a:r>
            <a:endParaRPr lang="fr-FR" sz="2000" dirty="0">
              <a:solidFill>
                <a:srgbClr val="000000"/>
              </a:solidFill>
            </a:endParaRPr>
          </a:p>
          <a:p>
            <a:pPr marL="457200" indent="-457200">
              <a:buAutoNum type="arabicPeriod"/>
            </a:pPr>
            <a:endParaRPr lang="fr-FR" sz="2000" dirty="0">
              <a:solidFill>
                <a:srgbClr val="000000"/>
              </a:solidFill>
              <a:latin typeface="Times New Roman - 34"/>
            </a:endParaRPr>
          </a:p>
          <a:p>
            <a:endParaRPr lang="en-CA" sz="2000" dirty="0">
              <a:solidFill>
                <a:srgbClr val="000000"/>
              </a:solidFill>
              <a:latin typeface="Times New Roman - 34"/>
            </a:endParaRPr>
          </a:p>
          <a:p>
            <a:endParaRPr lang="en-CA" sz="2000" dirty="0">
              <a:solidFill>
                <a:srgbClr val="000000"/>
              </a:solidFill>
              <a:latin typeface="Times New Roman - 34"/>
            </a:endParaRPr>
          </a:p>
        </p:txBody>
      </p:sp>
      <p:cxnSp>
        <p:nvCxnSpPr>
          <p:cNvPr id="3" name="Straight Connector 2">
            <a:extLst>
              <a:ext uri="{FF2B5EF4-FFF2-40B4-BE49-F238E27FC236}">
                <a16:creationId xmlns:a16="http://schemas.microsoft.com/office/drawing/2014/main" id="{222D0300-C08E-4943-A09C-322C1285E431}"/>
              </a:ext>
            </a:extLst>
          </p:cNvPr>
          <p:cNvCxnSpPr/>
          <p:nvPr/>
        </p:nvCxnSpPr>
        <p:spPr>
          <a:xfrm>
            <a:off x="326008" y="353436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9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25CA71-0C09-4746-91C4-5ED08C253641}"/>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E621BB-9CED-4777-9E16-6DE44050AE49}"/>
              </a:ext>
            </a:extLst>
          </p:cNvPr>
          <p:cNvSpPr txBox="1"/>
          <p:nvPr/>
        </p:nvSpPr>
        <p:spPr>
          <a:xfrm>
            <a:off x="957943" y="2167652"/>
            <a:ext cx="8663577" cy="646331"/>
          </a:xfrm>
          <a:prstGeom prst="rect">
            <a:avLst/>
          </a:prstGeom>
          <a:noFill/>
        </p:spPr>
        <p:txBody>
          <a:bodyPr wrap="square" rtlCol="0">
            <a:spAutoFit/>
          </a:bodyPr>
          <a:lstStyle/>
          <a:p>
            <a:r>
              <a:rPr lang="fr-CA" b="1" dirty="0"/>
              <a:t>Slide 18: 3.4 </a:t>
            </a:r>
            <a:r>
              <a:rPr lang="fr-CA" dirty="0"/>
              <a:t> </a:t>
            </a:r>
            <a:r>
              <a:rPr lang="fr-CA" b="1" dirty="0" err="1"/>
              <a:t>Worksheet</a:t>
            </a:r>
            <a:r>
              <a:rPr lang="fr-CA" b="1" dirty="0"/>
              <a:t> – Hand out</a:t>
            </a:r>
          </a:p>
          <a:p>
            <a:r>
              <a:rPr lang="fr-CA" dirty="0"/>
              <a:t>                       </a:t>
            </a:r>
            <a:r>
              <a:rPr lang="fr-CA" dirty="0" err="1"/>
              <a:t>Mulitplying</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57-59)</a:t>
            </a:r>
            <a:endParaRPr lang="en-US" dirty="0"/>
          </a:p>
        </p:txBody>
      </p:sp>
      <p:sp>
        <p:nvSpPr>
          <p:cNvPr id="5" name="TextBox 4">
            <a:extLst>
              <a:ext uri="{FF2B5EF4-FFF2-40B4-BE49-F238E27FC236}">
                <a16:creationId xmlns:a16="http://schemas.microsoft.com/office/drawing/2014/main" id="{ABBCA2C3-EFCC-484A-9BE6-55975D303E9B}"/>
              </a:ext>
            </a:extLst>
          </p:cNvPr>
          <p:cNvSpPr txBox="1"/>
          <p:nvPr/>
        </p:nvSpPr>
        <p:spPr>
          <a:xfrm>
            <a:off x="699224" y="4953891"/>
            <a:ext cx="8761549" cy="646331"/>
          </a:xfrm>
          <a:prstGeom prst="rect">
            <a:avLst/>
          </a:prstGeom>
          <a:noFill/>
        </p:spPr>
        <p:txBody>
          <a:bodyPr wrap="square">
            <a:spAutoFit/>
          </a:bodyPr>
          <a:lstStyle/>
          <a:p>
            <a:r>
              <a:rPr lang="fr-CA" b="1" dirty="0"/>
              <a:t>3.4</a:t>
            </a:r>
            <a:r>
              <a:rPr lang="fr-CA" dirty="0"/>
              <a:t> </a:t>
            </a:r>
            <a:r>
              <a:rPr lang="fr-CA" b="1" dirty="0"/>
              <a:t>Feuille de travail –</a:t>
            </a:r>
            <a:r>
              <a:rPr lang="fr-CA" b="1" dirty="0" err="1"/>
              <a:t>Handout</a:t>
            </a:r>
            <a:r>
              <a:rPr lang="fr-CA" b="1" dirty="0"/>
              <a:t> </a:t>
            </a:r>
          </a:p>
          <a:p>
            <a:r>
              <a:rPr lang="fr-CA" dirty="0"/>
              <a:t>                          </a:t>
            </a:r>
            <a:r>
              <a:rPr lang="fr-CA" dirty="0" err="1"/>
              <a:t>Mulitplying</a:t>
            </a:r>
            <a:r>
              <a:rPr lang="fr-CA" dirty="0"/>
              <a:t> </a:t>
            </a:r>
            <a:r>
              <a:rPr lang="fr-CA" dirty="0" err="1"/>
              <a:t>Decimals</a:t>
            </a:r>
            <a:r>
              <a:rPr lang="fr-CA" dirty="0"/>
              <a:t> (</a:t>
            </a:r>
            <a:r>
              <a:rPr lang="fr-CA" dirty="0" err="1"/>
              <a:t>Student</a:t>
            </a:r>
            <a:r>
              <a:rPr lang="fr-CA" dirty="0"/>
              <a:t> Practice and Homework Book </a:t>
            </a:r>
            <a:r>
              <a:rPr lang="fr-CA" dirty="0" err="1"/>
              <a:t>pg</a:t>
            </a:r>
            <a:r>
              <a:rPr lang="fr-CA" dirty="0"/>
              <a:t>. 57-59</a:t>
            </a:r>
            <a:endParaRPr lang="en-US" dirty="0"/>
          </a:p>
        </p:txBody>
      </p:sp>
    </p:spTree>
    <p:extLst>
      <p:ext uri="{BB962C8B-B14F-4D97-AF65-F5344CB8AC3E}">
        <p14:creationId xmlns:p14="http://schemas.microsoft.com/office/powerpoint/2010/main" val="4263811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6060" y="3053080"/>
            <a:ext cx="6464300" cy="523220"/>
          </a:xfrm>
          <a:prstGeom prst="rect">
            <a:avLst/>
          </a:prstGeom>
          <a:noFill/>
        </p:spPr>
        <p:txBody>
          <a:bodyPr vert="horz" wrap="square" rtlCol="0">
            <a:spAutoFit/>
          </a:bodyPr>
          <a:lstStyle/>
          <a:p>
            <a:r>
              <a:rPr lang="en-CA" sz="2800">
                <a:solidFill>
                  <a:srgbClr val="000000"/>
                </a:solidFill>
              </a:rPr>
              <a:t>Slide 19: N2- </a:t>
            </a:r>
            <a:r>
              <a:rPr lang="en-CA" sz="2800" dirty="0">
                <a:solidFill>
                  <a:srgbClr val="000000"/>
                </a:solidFill>
              </a:rPr>
              <a:t>Journal Question # 4</a:t>
            </a:r>
          </a:p>
        </p:txBody>
      </p:sp>
    </p:spTree>
    <p:extLst>
      <p:ext uri="{BB962C8B-B14F-4D97-AF65-F5344CB8AC3E}">
        <p14:creationId xmlns:p14="http://schemas.microsoft.com/office/powerpoint/2010/main" val="262075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36600" y="647700"/>
            <a:ext cx="7315200" cy="400110"/>
          </a:xfrm>
          <a:prstGeom prst="rect">
            <a:avLst/>
          </a:prstGeom>
          <a:noFill/>
        </p:spPr>
        <p:txBody>
          <a:bodyPr vert="horz" rtlCol="0">
            <a:spAutoFit/>
          </a:bodyPr>
          <a:lstStyle/>
          <a:p>
            <a:r>
              <a:rPr lang="fr-FR" sz="2000" b="1" dirty="0">
                <a:solidFill>
                  <a:srgbClr val="000000"/>
                </a:solidFill>
              </a:rPr>
              <a:t>Slide 2 </a:t>
            </a:r>
            <a:r>
              <a:rPr lang="fr-FR" sz="2000" dirty="0">
                <a:solidFill>
                  <a:srgbClr val="000000"/>
                </a:solidFill>
              </a:rPr>
              <a:t>: </a:t>
            </a:r>
            <a:r>
              <a:rPr lang="fr-FR" sz="2000" dirty="0" err="1">
                <a:solidFill>
                  <a:srgbClr val="000000"/>
                </a:solidFill>
              </a:rPr>
              <a:t>Multiplying</a:t>
            </a:r>
            <a:r>
              <a:rPr lang="fr-FR" sz="2000" dirty="0">
                <a:solidFill>
                  <a:srgbClr val="000000"/>
                </a:solidFill>
              </a:rPr>
              <a:t> </a:t>
            </a:r>
            <a:r>
              <a:rPr lang="fr-FR" sz="2000" dirty="0" err="1">
                <a:solidFill>
                  <a:srgbClr val="000000"/>
                </a:solidFill>
              </a:rPr>
              <a:t>Decimals</a:t>
            </a:r>
            <a:r>
              <a:rPr lang="fr-FR" sz="2000" dirty="0">
                <a:solidFill>
                  <a:srgbClr val="000000"/>
                </a:solidFill>
              </a:rPr>
              <a:t> (money/estimation)</a:t>
            </a:r>
            <a:endParaRPr lang="en-CA" sz="2000" dirty="0">
              <a:solidFill>
                <a:srgbClr val="000000"/>
              </a:solidFill>
            </a:endParaRPr>
          </a:p>
        </p:txBody>
      </p:sp>
      <p:sp>
        <p:nvSpPr>
          <p:cNvPr id="4" name="Rectangle 3"/>
          <p:cNvSpPr/>
          <p:nvPr/>
        </p:nvSpPr>
        <p:spPr>
          <a:xfrm>
            <a:off x="736600" y="963805"/>
            <a:ext cx="8864600" cy="2585323"/>
          </a:xfrm>
          <a:prstGeom prst="rect">
            <a:avLst/>
          </a:prstGeom>
        </p:spPr>
        <p:txBody>
          <a:bodyPr wrap="square">
            <a:spAutoFit/>
          </a:bodyPr>
          <a:lstStyle/>
          <a:p>
            <a:endParaRPr lang="fr-FR" dirty="0">
              <a:solidFill>
                <a:srgbClr val="000000"/>
              </a:solidFill>
              <a:latin typeface="Times New Roman - 23"/>
            </a:endParaRPr>
          </a:p>
          <a:p>
            <a:r>
              <a:rPr lang="fr-FR" dirty="0">
                <a:solidFill>
                  <a:srgbClr val="000000"/>
                </a:solidFill>
              </a:rPr>
              <a:t>In </a:t>
            </a:r>
            <a:r>
              <a:rPr lang="fr-FR" dirty="0" err="1">
                <a:solidFill>
                  <a:srgbClr val="000000"/>
                </a:solidFill>
              </a:rPr>
              <a:t>your</a:t>
            </a:r>
            <a:r>
              <a:rPr lang="fr-FR" dirty="0">
                <a:solidFill>
                  <a:srgbClr val="000000"/>
                </a:solidFill>
              </a:rPr>
              <a:t> math </a:t>
            </a:r>
            <a:r>
              <a:rPr lang="fr-FR" dirty="0" err="1">
                <a:solidFill>
                  <a:srgbClr val="000000"/>
                </a:solidFill>
              </a:rPr>
              <a:t>scribbler</a:t>
            </a:r>
            <a:r>
              <a:rPr lang="fr-FR" dirty="0">
                <a:solidFill>
                  <a:srgbClr val="000000"/>
                </a:solidFill>
              </a:rPr>
              <a:t>, </a:t>
            </a:r>
            <a:r>
              <a:rPr lang="fr-FR" b="1" dirty="0">
                <a:solidFill>
                  <a:srgbClr val="000000"/>
                </a:solidFill>
              </a:rPr>
              <a:t>copy</a:t>
            </a:r>
            <a:r>
              <a:rPr lang="fr-FR" dirty="0">
                <a:solidFill>
                  <a:srgbClr val="000000"/>
                </a:solidFill>
              </a:rPr>
              <a:t> and </a:t>
            </a:r>
            <a:r>
              <a:rPr lang="fr-FR" b="1" dirty="0" err="1">
                <a:solidFill>
                  <a:srgbClr val="000000"/>
                </a:solidFill>
              </a:rPr>
              <a:t>explain</a:t>
            </a:r>
            <a:r>
              <a:rPr lang="fr-FR" dirty="0">
                <a:solidFill>
                  <a:srgbClr val="000000"/>
                </a:solidFill>
              </a:rPr>
              <a:t> questions #1 and #2 </a:t>
            </a:r>
            <a:r>
              <a:rPr lang="fr-FR" dirty="0" err="1">
                <a:solidFill>
                  <a:srgbClr val="000000"/>
                </a:solidFill>
              </a:rPr>
              <a:t>below</a:t>
            </a:r>
            <a:r>
              <a:rPr lang="fr-FR" dirty="0">
                <a:solidFill>
                  <a:srgbClr val="000000"/>
                </a:solidFill>
              </a:rPr>
              <a:t>.</a:t>
            </a:r>
          </a:p>
          <a:p>
            <a:endParaRPr lang="fr-FR" dirty="0">
              <a:solidFill>
                <a:srgbClr val="000000"/>
              </a:solidFill>
            </a:endParaRPr>
          </a:p>
          <a:p>
            <a:r>
              <a:rPr lang="fr-FR" dirty="0">
                <a:solidFill>
                  <a:srgbClr val="000000"/>
                </a:solidFill>
              </a:rPr>
              <a:t>1. Philip </a:t>
            </a:r>
            <a:r>
              <a:rPr lang="fr-FR" dirty="0" err="1">
                <a:solidFill>
                  <a:srgbClr val="000000"/>
                </a:solidFill>
              </a:rPr>
              <a:t>knows</a:t>
            </a:r>
            <a:r>
              <a:rPr lang="fr-FR" dirty="0">
                <a:solidFill>
                  <a:srgbClr val="000000"/>
                </a:solidFill>
              </a:rPr>
              <a:t> </a:t>
            </a:r>
            <a:r>
              <a:rPr lang="fr-FR" dirty="0" err="1">
                <a:solidFill>
                  <a:srgbClr val="000000"/>
                </a:solidFill>
              </a:rPr>
              <a:t>that</a:t>
            </a:r>
            <a:r>
              <a:rPr lang="fr-FR" dirty="0">
                <a:solidFill>
                  <a:srgbClr val="000000"/>
                </a:solidFill>
              </a:rPr>
              <a:t> the </a:t>
            </a:r>
            <a:r>
              <a:rPr lang="fr-FR" dirty="0" err="1">
                <a:solidFill>
                  <a:srgbClr val="000000"/>
                </a:solidFill>
              </a:rPr>
              <a:t>product</a:t>
            </a:r>
            <a:r>
              <a:rPr lang="fr-FR" dirty="0">
                <a:solidFill>
                  <a:srgbClr val="000000"/>
                </a:solidFill>
              </a:rPr>
              <a:t> of 26 x 0.98 </a:t>
            </a:r>
            <a:r>
              <a:rPr lang="fr-FR" dirty="0" err="1">
                <a:solidFill>
                  <a:srgbClr val="000000"/>
                </a:solidFill>
              </a:rPr>
              <a:t>is</a:t>
            </a:r>
            <a:r>
              <a:rPr lang="fr-FR" dirty="0">
                <a:solidFill>
                  <a:srgbClr val="000000"/>
                </a:solidFill>
              </a:rPr>
              <a:t> </a:t>
            </a:r>
            <a:r>
              <a:rPr lang="fr-FR" dirty="0" err="1">
                <a:solidFill>
                  <a:srgbClr val="000000"/>
                </a:solidFill>
              </a:rPr>
              <a:t>going</a:t>
            </a:r>
            <a:r>
              <a:rPr lang="fr-FR" dirty="0">
                <a:solidFill>
                  <a:srgbClr val="000000"/>
                </a:solidFill>
              </a:rPr>
              <a:t> to </a:t>
            </a:r>
            <a:r>
              <a:rPr lang="fr-FR" dirty="0" err="1">
                <a:solidFill>
                  <a:srgbClr val="000000"/>
                </a:solidFill>
              </a:rPr>
              <a:t>be</a:t>
            </a:r>
            <a:r>
              <a:rPr lang="fr-FR" dirty="0">
                <a:solidFill>
                  <a:srgbClr val="000000"/>
                </a:solidFill>
              </a:rPr>
              <a:t> a </a:t>
            </a:r>
            <a:r>
              <a:rPr lang="fr-FR" dirty="0" err="1">
                <a:solidFill>
                  <a:srgbClr val="000000"/>
                </a:solidFill>
              </a:rPr>
              <a:t>little</a:t>
            </a:r>
            <a:r>
              <a:rPr lang="fr-FR" dirty="0">
                <a:solidFill>
                  <a:srgbClr val="000000"/>
                </a:solidFill>
              </a:rPr>
              <a:t> </a:t>
            </a:r>
            <a:r>
              <a:rPr lang="fr-FR" dirty="0" err="1">
                <a:solidFill>
                  <a:srgbClr val="000000"/>
                </a:solidFill>
              </a:rPr>
              <a:t>less</a:t>
            </a:r>
            <a:r>
              <a:rPr lang="fr-FR" dirty="0">
                <a:solidFill>
                  <a:srgbClr val="000000"/>
                </a:solidFill>
              </a:rPr>
              <a:t> </a:t>
            </a:r>
            <a:r>
              <a:rPr lang="fr-FR" dirty="0" err="1">
                <a:solidFill>
                  <a:srgbClr val="000000"/>
                </a:solidFill>
              </a:rPr>
              <a:t>than</a:t>
            </a:r>
            <a:r>
              <a:rPr lang="fr-FR" dirty="0">
                <a:solidFill>
                  <a:srgbClr val="000000"/>
                </a:solidFill>
              </a:rPr>
              <a:t> 26. </a:t>
            </a:r>
            <a:r>
              <a:rPr lang="fr-FR" dirty="0" err="1">
                <a:solidFill>
                  <a:srgbClr val="000000"/>
                </a:solidFill>
              </a:rPr>
              <a:t>Explain</a:t>
            </a:r>
            <a:r>
              <a:rPr lang="fr-FR" dirty="0">
                <a:solidFill>
                  <a:srgbClr val="000000"/>
                </a:solidFill>
              </a:rPr>
              <a:t> how </a:t>
            </a:r>
            <a:r>
              <a:rPr lang="fr-FR" dirty="0" err="1">
                <a:solidFill>
                  <a:srgbClr val="000000"/>
                </a:solidFill>
              </a:rPr>
              <a:t>he</a:t>
            </a:r>
            <a:r>
              <a:rPr lang="fr-FR" dirty="0">
                <a:solidFill>
                  <a:srgbClr val="000000"/>
                </a:solidFill>
              </a:rPr>
              <a:t>  </a:t>
            </a:r>
            <a:r>
              <a:rPr lang="fr-FR" dirty="0" err="1">
                <a:solidFill>
                  <a:srgbClr val="000000"/>
                </a:solidFill>
              </a:rPr>
              <a:t>knows</a:t>
            </a:r>
            <a:r>
              <a:rPr lang="fr-FR" dirty="0">
                <a:solidFill>
                  <a:srgbClr val="000000"/>
                </a:solidFill>
              </a:rPr>
              <a:t> </a:t>
            </a:r>
            <a:r>
              <a:rPr lang="fr-FR" dirty="0" err="1">
                <a:solidFill>
                  <a:srgbClr val="000000"/>
                </a:solidFill>
              </a:rPr>
              <a:t>this</a:t>
            </a:r>
            <a:r>
              <a:rPr lang="fr-FR" dirty="0">
                <a:solidFill>
                  <a:srgbClr val="000000"/>
                </a:solidFill>
              </a:rPr>
              <a:t>.</a:t>
            </a:r>
          </a:p>
          <a:p>
            <a:endParaRPr lang="fr-FR" dirty="0">
              <a:solidFill>
                <a:srgbClr val="000000"/>
              </a:solidFill>
            </a:endParaRPr>
          </a:p>
          <a:p>
            <a:r>
              <a:rPr lang="fr-FR" dirty="0">
                <a:solidFill>
                  <a:srgbClr val="000000"/>
                </a:solidFill>
              </a:rPr>
              <a:t>2.    </a:t>
            </a:r>
            <a:r>
              <a:rPr lang="fr-FR" dirty="0" err="1">
                <a:solidFill>
                  <a:srgbClr val="000000"/>
                </a:solidFill>
              </a:rPr>
              <a:t>Estimate</a:t>
            </a:r>
            <a:r>
              <a:rPr lang="fr-FR" dirty="0">
                <a:solidFill>
                  <a:srgbClr val="000000"/>
                </a:solidFill>
              </a:rPr>
              <a:t> 3 x 1.25</a:t>
            </a:r>
            <a:endParaRPr lang="en-CA" dirty="0">
              <a:solidFill>
                <a:srgbClr val="000000"/>
              </a:solidFill>
            </a:endParaRPr>
          </a:p>
          <a:p>
            <a:endParaRPr lang="fr-FR" dirty="0">
              <a:solidFill>
                <a:srgbClr val="000000"/>
              </a:solidFill>
              <a:latin typeface="Times New Roman - 23"/>
            </a:endParaRPr>
          </a:p>
          <a:p>
            <a:endParaRPr lang="en-CA" dirty="0">
              <a:solidFill>
                <a:srgbClr val="000000"/>
              </a:solidFill>
              <a:latin typeface="Times New Roman - 23"/>
            </a:endParaRPr>
          </a:p>
        </p:txBody>
      </p:sp>
      <p:cxnSp>
        <p:nvCxnSpPr>
          <p:cNvPr id="5" name="Straight Connector 4">
            <a:extLst>
              <a:ext uri="{FF2B5EF4-FFF2-40B4-BE49-F238E27FC236}">
                <a16:creationId xmlns:a16="http://schemas.microsoft.com/office/drawing/2014/main" id="{090B362D-F57A-479E-A10D-5B79B835572A}"/>
              </a:ext>
            </a:extLst>
          </p:cNvPr>
          <p:cNvCxnSpPr/>
          <p:nvPr/>
        </p:nvCxnSpPr>
        <p:spPr>
          <a:xfrm>
            <a:off x="431800" y="3496715"/>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1DA528-1AE6-4D8B-84FB-2726335C437C}"/>
              </a:ext>
            </a:extLst>
          </p:cNvPr>
          <p:cNvSpPr txBox="1"/>
          <p:nvPr/>
        </p:nvSpPr>
        <p:spPr>
          <a:xfrm>
            <a:off x="601437" y="4752092"/>
            <a:ext cx="9296400" cy="1754326"/>
          </a:xfrm>
          <a:prstGeom prst="rect">
            <a:avLst/>
          </a:prstGeom>
          <a:noFill/>
        </p:spPr>
        <p:txBody>
          <a:bodyPr wrap="square">
            <a:spAutoFit/>
          </a:bodyPr>
          <a:lstStyle/>
          <a:p>
            <a:r>
              <a:rPr lang="fr-FR" sz="1800" dirty="0">
                <a:solidFill>
                  <a:srgbClr val="000000"/>
                </a:solidFill>
              </a:rPr>
              <a:t>Dans ton </a:t>
            </a:r>
            <a:r>
              <a:rPr lang="fr-FR" dirty="0">
                <a:solidFill>
                  <a:srgbClr val="000000"/>
                </a:solidFill>
              </a:rPr>
              <a:t>cahier</a:t>
            </a:r>
            <a:r>
              <a:rPr lang="fr-FR" sz="1800" dirty="0">
                <a:solidFill>
                  <a:srgbClr val="000000"/>
                </a:solidFill>
              </a:rPr>
              <a:t> de maths </a:t>
            </a:r>
            <a:r>
              <a:rPr lang="fr-FR" sz="1800" b="1" dirty="0">
                <a:solidFill>
                  <a:srgbClr val="000000"/>
                </a:solidFill>
              </a:rPr>
              <a:t>copier</a:t>
            </a:r>
            <a:r>
              <a:rPr lang="fr-FR" sz="1800" dirty="0">
                <a:solidFill>
                  <a:srgbClr val="000000"/>
                </a:solidFill>
              </a:rPr>
              <a:t> et </a:t>
            </a:r>
            <a:r>
              <a:rPr lang="fr-FR" sz="1800" b="1" dirty="0">
                <a:solidFill>
                  <a:srgbClr val="000000"/>
                </a:solidFill>
              </a:rPr>
              <a:t>expliquer</a:t>
            </a:r>
            <a:r>
              <a:rPr lang="fr-FR" sz="1800" dirty="0">
                <a:solidFill>
                  <a:srgbClr val="000000"/>
                </a:solidFill>
              </a:rPr>
              <a:t> questions #1 et #2 ci-dessous.</a:t>
            </a:r>
          </a:p>
          <a:p>
            <a:endParaRPr lang="fr-FR" sz="1800" dirty="0">
              <a:solidFill>
                <a:srgbClr val="000000"/>
              </a:solidFill>
            </a:endParaRPr>
          </a:p>
          <a:p>
            <a:r>
              <a:rPr lang="fr-FR" sz="1800" dirty="0">
                <a:solidFill>
                  <a:srgbClr val="000000"/>
                </a:solidFill>
              </a:rPr>
              <a:t>1. Philippe savait que le produit de 26 x 0,98 allait être un peu moins que 26 avant qu`il a fait la </a:t>
            </a:r>
            <a:r>
              <a:rPr lang="fr-FR" sz="1800" dirty="0" err="1">
                <a:solidFill>
                  <a:srgbClr val="000000"/>
                </a:solidFill>
              </a:rPr>
              <a:t>calculation</a:t>
            </a:r>
            <a:r>
              <a:rPr lang="fr-FR" sz="1800" dirty="0">
                <a:solidFill>
                  <a:srgbClr val="000000"/>
                </a:solidFill>
              </a:rPr>
              <a:t>. Comment savait-il?</a:t>
            </a:r>
          </a:p>
          <a:p>
            <a:endParaRPr lang="en-CA" sz="1800" dirty="0">
              <a:solidFill>
                <a:srgbClr val="000000"/>
              </a:solidFill>
            </a:endParaRPr>
          </a:p>
          <a:p>
            <a:r>
              <a:rPr lang="fr-FR" sz="1800" dirty="0">
                <a:solidFill>
                  <a:srgbClr val="000000"/>
                </a:solidFill>
              </a:rPr>
              <a:t>2. Estimer 3 x 1,25.</a:t>
            </a:r>
            <a:endParaRPr lang="en-CA" sz="1800" dirty="0">
              <a:solidFill>
                <a:srgbClr val="000000"/>
              </a:solidFill>
            </a:endParaRPr>
          </a:p>
        </p:txBody>
      </p:sp>
      <p:sp>
        <p:nvSpPr>
          <p:cNvPr id="8" name="TextBox 7">
            <a:extLst>
              <a:ext uri="{FF2B5EF4-FFF2-40B4-BE49-F238E27FC236}">
                <a16:creationId xmlns:a16="http://schemas.microsoft.com/office/drawing/2014/main" id="{40B13CA0-9822-459E-BF2A-AEE334C8F33B}"/>
              </a:ext>
            </a:extLst>
          </p:cNvPr>
          <p:cNvSpPr txBox="1"/>
          <p:nvPr/>
        </p:nvSpPr>
        <p:spPr>
          <a:xfrm>
            <a:off x="601437" y="3976761"/>
            <a:ext cx="6880677" cy="400110"/>
          </a:xfrm>
          <a:prstGeom prst="rect">
            <a:avLst/>
          </a:prstGeom>
          <a:noFill/>
        </p:spPr>
        <p:txBody>
          <a:bodyPr wrap="square">
            <a:spAutoFit/>
          </a:bodyPr>
          <a:lstStyle/>
          <a:p>
            <a:r>
              <a:rPr lang="fr-FR" sz="2000" dirty="0">
                <a:solidFill>
                  <a:srgbClr val="000000"/>
                </a:solidFill>
              </a:rPr>
              <a:t>La multiplication des nombres décimaux (l’argent/estimation)</a:t>
            </a:r>
            <a:endParaRPr lang="en-CA" sz="2000" dirty="0">
              <a:solidFill>
                <a:srgbClr val="000000"/>
              </a:solidFill>
            </a:endParaRPr>
          </a:p>
        </p:txBody>
      </p:sp>
    </p:spTree>
    <p:extLst>
      <p:ext uri="{BB962C8B-B14F-4D97-AF65-F5344CB8AC3E}">
        <p14:creationId xmlns:p14="http://schemas.microsoft.com/office/powerpoint/2010/main" val="15587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465D3-41E6-4A95-99B1-51F6691C3665}"/>
              </a:ext>
            </a:extLst>
          </p:cNvPr>
          <p:cNvSpPr txBox="1"/>
          <p:nvPr/>
        </p:nvSpPr>
        <p:spPr>
          <a:xfrm>
            <a:off x="740229" y="1328057"/>
            <a:ext cx="7103313" cy="1877437"/>
          </a:xfrm>
          <a:prstGeom prst="rect">
            <a:avLst/>
          </a:prstGeom>
          <a:noFill/>
        </p:spPr>
        <p:txBody>
          <a:bodyPr vert="horz" rtlCol="0">
            <a:spAutoFit/>
          </a:bodyPr>
          <a:lstStyle/>
          <a:p>
            <a:r>
              <a:rPr lang="fr-FR" sz="2000" b="1" dirty="0">
                <a:solidFill>
                  <a:srgbClr val="000000"/>
                </a:solidFill>
              </a:rPr>
              <a:t>Slide 3: </a:t>
            </a:r>
            <a:r>
              <a:rPr lang="fr-FR" sz="2000" dirty="0" err="1">
                <a:solidFill>
                  <a:srgbClr val="000000"/>
                </a:solidFill>
              </a:rPr>
              <a:t>Front-end</a:t>
            </a:r>
            <a:r>
              <a:rPr lang="fr-FR" sz="2000" dirty="0">
                <a:solidFill>
                  <a:srgbClr val="000000"/>
                </a:solidFill>
              </a:rPr>
              <a:t> estimation – Watch the </a:t>
            </a:r>
            <a:r>
              <a:rPr lang="fr-FR" sz="2000" dirty="0" err="1">
                <a:solidFill>
                  <a:srgbClr val="000000"/>
                </a:solidFill>
              </a:rPr>
              <a:t>following</a:t>
            </a:r>
            <a:r>
              <a:rPr lang="fr-FR" sz="2000" dirty="0">
                <a:solidFill>
                  <a:srgbClr val="000000"/>
                </a:solidFill>
              </a:rPr>
              <a:t> </a:t>
            </a:r>
            <a:r>
              <a:rPr lang="fr-FR" sz="2000" dirty="0" err="1">
                <a:solidFill>
                  <a:srgbClr val="000000"/>
                </a:solidFill>
              </a:rPr>
              <a:t>video</a:t>
            </a:r>
            <a:r>
              <a:rPr lang="fr-FR" sz="2000" dirty="0">
                <a:solidFill>
                  <a:srgbClr val="000000"/>
                </a:solidFill>
              </a:rPr>
              <a:t> to </a:t>
            </a:r>
            <a:r>
              <a:rPr lang="fr-FR" sz="2000" dirty="0" err="1">
                <a:solidFill>
                  <a:srgbClr val="000000"/>
                </a:solidFill>
              </a:rPr>
              <a:t>understand</a:t>
            </a:r>
            <a:r>
              <a:rPr lang="fr-FR" sz="2000" dirty="0">
                <a:solidFill>
                  <a:srgbClr val="000000"/>
                </a:solidFill>
              </a:rPr>
              <a:t> how to use </a:t>
            </a:r>
            <a:r>
              <a:rPr lang="fr-FR" sz="2000" dirty="0" err="1">
                <a:solidFill>
                  <a:srgbClr val="000000"/>
                </a:solidFill>
              </a:rPr>
              <a:t>front-end</a:t>
            </a:r>
            <a:r>
              <a:rPr lang="fr-FR" sz="2000" dirty="0">
                <a:solidFill>
                  <a:srgbClr val="000000"/>
                </a:solidFill>
              </a:rPr>
              <a:t> estimation to </a:t>
            </a:r>
            <a:r>
              <a:rPr lang="fr-FR" sz="2000" dirty="0" err="1">
                <a:solidFill>
                  <a:srgbClr val="000000"/>
                </a:solidFill>
              </a:rPr>
              <a:t>multiply</a:t>
            </a:r>
            <a:r>
              <a:rPr lang="fr-FR" sz="2000" dirty="0">
                <a:solidFill>
                  <a:srgbClr val="000000"/>
                </a:solidFill>
              </a:rPr>
              <a:t> </a:t>
            </a:r>
            <a:r>
              <a:rPr lang="fr-FR" sz="2000" dirty="0" err="1">
                <a:solidFill>
                  <a:srgbClr val="000000"/>
                </a:solidFill>
              </a:rPr>
              <a:t>decimals</a:t>
            </a:r>
            <a:r>
              <a:rPr lang="fr-FR" sz="2000" dirty="0">
                <a:solidFill>
                  <a:srgbClr val="000000"/>
                </a:solidFill>
              </a:rPr>
              <a:t>.</a:t>
            </a:r>
          </a:p>
          <a:p>
            <a:endParaRPr lang="fr-FR" sz="2000" dirty="0">
              <a:solidFill>
                <a:srgbClr val="000000"/>
              </a:solidFill>
            </a:endParaRPr>
          </a:p>
          <a:p>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https://www.youtube.com/watch?v=B7XFhqJwweY</a:t>
            </a:r>
            <a:endPar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000000"/>
              </a:solidFill>
            </a:endParaRPr>
          </a:p>
        </p:txBody>
      </p:sp>
      <p:cxnSp>
        <p:nvCxnSpPr>
          <p:cNvPr id="3" name="Straight Connector 2">
            <a:extLst>
              <a:ext uri="{FF2B5EF4-FFF2-40B4-BE49-F238E27FC236}">
                <a16:creationId xmlns:a16="http://schemas.microsoft.com/office/drawing/2014/main" id="{61B5FAE7-79A5-49BB-A67D-6AD1E54881D2}"/>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37BA47-AB80-4A06-82AC-1B9A5AFA2426}"/>
              </a:ext>
            </a:extLst>
          </p:cNvPr>
          <p:cNvSpPr txBox="1"/>
          <p:nvPr/>
        </p:nvSpPr>
        <p:spPr>
          <a:xfrm>
            <a:off x="740229" y="4172635"/>
            <a:ext cx="8512628" cy="1846659"/>
          </a:xfrm>
          <a:prstGeom prst="rect">
            <a:avLst/>
          </a:prstGeom>
          <a:noFill/>
        </p:spPr>
        <p:txBody>
          <a:bodyPr wrap="square">
            <a:spAutoFit/>
          </a:bodyPr>
          <a:lstStyle/>
          <a:p>
            <a:r>
              <a:rPr lang="fr-FR" sz="2000" dirty="0">
                <a:solidFill>
                  <a:srgbClr val="000000"/>
                </a:solidFill>
              </a:rPr>
              <a:t>Arrondir les nombres décimaux selon les premiers chiffres – Visionner la vidéo suivante pour comprendre comment utiliser cette stratégie avec la multiplication des nombres décimaux. </a:t>
            </a:r>
          </a:p>
          <a:p>
            <a:endParaRPr lang="fr-FR" dirty="0">
              <a:solidFill>
                <a:srgbClr val="000000"/>
              </a:solidFill>
            </a:endParaRPr>
          </a:p>
          <a:p>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https://www.youtube.com/watch?v=B7XFhqJwweY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ndParaRPr>
          </a:p>
        </p:txBody>
      </p:sp>
    </p:spTree>
    <p:extLst>
      <p:ext uri="{BB962C8B-B14F-4D97-AF65-F5344CB8AC3E}">
        <p14:creationId xmlns:p14="http://schemas.microsoft.com/office/powerpoint/2010/main" val="57276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955C20-5C4F-4F92-8F66-91350D5A930F}"/>
              </a:ext>
            </a:extLst>
          </p:cNvPr>
          <p:cNvSpPr txBox="1"/>
          <p:nvPr/>
        </p:nvSpPr>
        <p:spPr>
          <a:xfrm>
            <a:off x="2002971" y="778775"/>
            <a:ext cx="8490857" cy="2893100"/>
          </a:xfrm>
          <a:prstGeom prst="rect">
            <a:avLst/>
          </a:prstGeom>
          <a:noFill/>
        </p:spPr>
        <p:txBody>
          <a:bodyPr vert="horz" wrap="square" rtlCol="0">
            <a:spAutoFit/>
          </a:bodyPr>
          <a:lstStyle/>
          <a:p>
            <a:r>
              <a:rPr lang="fr-FR" sz="1400" dirty="0">
                <a:solidFill>
                  <a:srgbClr val="000000"/>
                </a:solidFill>
              </a:rPr>
              <a:t>Place the </a:t>
            </a:r>
            <a:r>
              <a:rPr lang="fr-FR" sz="1400" dirty="0" err="1">
                <a:solidFill>
                  <a:srgbClr val="000000"/>
                </a:solidFill>
              </a:rPr>
              <a:t>decimal</a:t>
            </a:r>
            <a:r>
              <a:rPr lang="fr-FR" sz="1400" dirty="0">
                <a:solidFill>
                  <a:srgbClr val="000000"/>
                </a:solidFill>
              </a:rPr>
              <a:t> point in a </a:t>
            </a:r>
            <a:r>
              <a:rPr lang="fr-FR" sz="1400" dirty="0" err="1">
                <a:solidFill>
                  <a:srgbClr val="000000"/>
                </a:solidFill>
              </a:rPr>
              <a:t>product</a:t>
            </a:r>
            <a:r>
              <a:rPr lang="fr-FR" sz="1400" dirty="0">
                <a:solidFill>
                  <a:srgbClr val="000000"/>
                </a:solidFill>
              </a:rPr>
              <a:t> </a:t>
            </a:r>
            <a:r>
              <a:rPr lang="fr-FR" sz="1400" dirty="0" err="1">
                <a:solidFill>
                  <a:srgbClr val="000000"/>
                </a:solidFill>
              </a:rPr>
              <a:t>using</a:t>
            </a:r>
            <a:r>
              <a:rPr lang="fr-FR" sz="1400" dirty="0">
                <a:solidFill>
                  <a:srgbClr val="000000"/>
                </a:solidFill>
              </a:rPr>
              <a:t> </a:t>
            </a:r>
            <a:r>
              <a:rPr lang="fr-FR" sz="1400" dirty="0" err="1">
                <a:solidFill>
                  <a:srgbClr val="000000"/>
                </a:solidFill>
              </a:rPr>
              <a:t>front-end</a:t>
            </a:r>
            <a:r>
              <a:rPr lang="fr-FR" sz="1400" dirty="0">
                <a:solidFill>
                  <a:srgbClr val="000000"/>
                </a:solidFill>
              </a:rPr>
              <a:t> estimation</a:t>
            </a:r>
            <a:endParaRPr lang="en-US" sz="1400" dirty="0">
              <a:solidFill>
                <a:srgbClr val="000000"/>
              </a:solidFill>
            </a:endParaRPr>
          </a:p>
          <a:p>
            <a:endParaRPr lang="en-US" sz="1400" dirty="0">
              <a:solidFill>
                <a:srgbClr val="000000"/>
              </a:solidFill>
            </a:endParaRPr>
          </a:p>
          <a:p>
            <a:r>
              <a:rPr lang="en-US" sz="1400" dirty="0">
                <a:solidFill>
                  <a:srgbClr val="000000"/>
                </a:solidFill>
              </a:rPr>
              <a:t>	</a:t>
            </a:r>
            <a:r>
              <a:rPr lang="fr-FR" sz="1400" dirty="0">
                <a:solidFill>
                  <a:srgbClr val="000000"/>
                </a:solidFill>
              </a:rPr>
              <a:t>For </a:t>
            </a:r>
            <a:r>
              <a:rPr lang="fr-FR" sz="1400" dirty="0" err="1">
                <a:solidFill>
                  <a:srgbClr val="000000"/>
                </a:solidFill>
              </a:rPr>
              <a:t>example</a:t>
            </a:r>
            <a:r>
              <a:rPr lang="fr-FR" sz="1400" dirty="0">
                <a:solidFill>
                  <a:srgbClr val="000000"/>
                </a:solidFill>
              </a:rPr>
              <a:t>: 15.2 m x 4.7 = 7144</a:t>
            </a:r>
          </a:p>
          <a:p>
            <a:endParaRPr lang="en-US" sz="1400" dirty="0">
              <a:solidFill>
                <a:srgbClr val="000000"/>
              </a:solidFill>
            </a:endParaRPr>
          </a:p>
          <a:p>
            <a:r>
              <a:rPr lang="en-US" sz="1400" dirty="0">
                <a:solidFill>
                  <a:srgbClr val="000000"/>
                </a:solidFill>
              </a:rPr>
              <a:t>	</a:t>
            </a:r>
            <a:r>
              <a:rPr lang="fr-FR" sz="1400" dirty="0">
                <a:solidFill>
                  <a:srgbClr val="000000"/>
                </a:solidFill>
              </a:rPr>
              <a:t> </a:t>
            </a:r>
            <a:r>
              <a:rPr lang="fr-FR" sz="1400" dirty="0" err="1">
                <a:solidFill>
                  <a:srgbClr val="000000"/>
                </a:solidFill>
              </a:rPr>
              <a:t>think</a:t>
            </a:r>
            <a:r>
              <a:rPr lang="fr-FR" sz="1400" dirty="0">
                <a:solidFill>
                  <a:srgbClr val="000000"/>
                </a:solidFill>
              </a:rPr>
              <a:t> of 15 m x 4 = 60 m</a:t>
            </a:r>
          </a:p>
          <a:p>
            <a:r>
              <a:rPr lang="en-US" sz="1400" dirty="0">
                <a:solidFill>
                  <a:srgbClr val="000000"/>
                </a:solidFill>
              </a:rPr>
              <a:t>		</a:t>
            </a:r>
          </a:p>
          <a:p>
            <a:r>
              <a:rPr lang="en-US" sz="1400" dirty="0">
                <a:solidFill>
                  <a:srgbClr val="000000"/>
                </a:solidFill>
              </a:rPr>
              <a:t>	therefore the product is greater than 60 m so 15.2 m x 4.7 = 71.44 </a:t>
            </a:r>
            <a:endParaRPr lang="fr-FR" sz="1400" dirty="0">
              <a:solidFill>
                <a:srgbClr val="000000"/>
              </a:solidFill>
            </a:endParaRPr>
          </a:p>
          <a:p>
            <a:endParaRPr lang="en-US" sz="1400" dirty="0">
              <a:solidFill>
                <a:srgbClr val="000000"/>
              </a:solidFill>
            </a:endParaRPr>
          </a:p>
          <a:p>
            <a:r>
              <a:rPr lang="pt-BR" sz="1400" b="1" dirty="0">
                <a:solidFill>
                  <a:srgbClr val="000000"/>
                </a:solidFill>
              </a:rPr>
              <a:t>a) </a:t>
            </a:r>
            <a:r>
              <a:rPr lang="pt-BR" sz="1400" dirty="0">
                <a:solidFill>
                  <a:srgbClr val="000000"/>
                </a:solidFill>
              </a:rPr>
              <a:t>3.4 x 9.5 = 323</a:t>
            </a:r>
          </a:p>
          <a:p>
            <a:endParaRPr lang="en-US" sz="1400" dirty="0">
              <a:solidFill>
                <a:srgbClr val="000000"/>
              </a:solidFill>
            </a:endParaRPr>
          </a:p>
          <a:p>
            <a:r>
              <a:rPr lang="pl-PL" sz="1400" b="1" dirty="0">
                <a:solidFill>
                  <a:srgbClr val="000000"/>
                </a:solidFill>
              </a:rPr>
              <a:t>b) </a:t>
            </a:r>
            <a:r>
              <a:rPr lang="pl-PL" sz="1400" dirty="0">
                <a:solidFill>
                  <a:srgbClr val="000000"/>
                </a:solidFill>
              </a:rPr>
              <a:t>20</a:t>
            </a:r>
            <a:r>
              <a:rPr lang="fr-CA" sz="1400" dirty="0">
                <a:solidFill>
                  <a:srgbClr val="000000"/>
                </a:solidFill>
              </a:rPr>
              <a:t>.89</a:t>
            </a:r>
            <a:r>
              <a:rPr lang="pl-PL" sz="1400" dirty="0">
                <a:solidFill>
                  <a:srgbClr val="000000"/>
                </a:solidFill>
              </a:rPr>
              <a:t> x 5</a:t>
            </a:r>
            <a:r>
              <a:rPr lang="fr-CA" sz="1400" dirty="0">
                <a:solidFill>
                  <a:srgbClr val="000000"/>
                </a:solidFill>
              </a:rPr>
              <a:t>.07</a:t>
            </a:r>
            <a:r>
              <a:rPr lang="pl-PL" sz="1400" dirty="0">
                <a:solidFill>
                  <a:srgbClr val="000000"/>
                </a:solidFill>
              </a:rPr>
              <a:t> = 10</a:t>
            </a:r>
            <a:r>
              <a:rPr lang="fr-CA" sz="1400" dirty="0">
                <a:solidFill>
                  <a:srgbClr val="000000"/>
                </a:solidFill>
              </a:rPr>
              <a:t>59123</a:t>
            </a:r>
            <a:endParaRPr lang="pl-PL" sz="1400" dirty="0">
              <a:solidFill>
                <a:srgbClr val="000000"/>
              </a:solidFill>
            </a:endParaRPr>
          </a:p>
          <a:p>
            <a:endParaRPr lang="en-US" sz="1400" dirty="0">
              <a:solidFill>
                <a:srgbClr val="000000"/>
              </a:solidFill>
            </a:endParaRPr>
          </a:p>
          <a:p>
            <a:r>
              <a:rPr lang="en-US" sz="1400" b="1" dirty="0">
                <a:solidFill>
                  <a:srgbClr val="000000"/>
                </a:solidFill>
              </a:rPr>
              <a:t>c) </a:t>
            </a:r>
            <a:r>
              <a:rPr lang="en-US" sz="1400" dirty="0">
                <a:solidFill>
                  <a:srgbClr val="000000"/>
                </a:solidFill>
              </a:rPr>
              <a:t>7.629 x 8.3 = 633207</a:t>
            </a:r>
          </a:p>
        </p:txBody>
      </p:sp>
      <p:sp>
        <p:nvSpPr>
          <p:cNvPr id="3" name="TextBox 2">
            <a:extLst>
              <a:ext uri="{FF2B5EF4-FFF2-40B4-BE49-F238E27FC236}">
                <a16:creationId xmlns:a16="http://schemas.microsoft.com/office/drawing/2014/main" id="{8B796AA5-259D-46D4-88A0-AD64303C16E4}"/>
              </a:ext>
            </a:extLst>
          </p:cNvPr>
          <p:cNvSpPr txBox="1"/>
          <p:nvPr/>
        </p:nvSpPr>
        <p:spPr>
          <a:xfrm>
            <a:off x="324193" y="3892563"/>
            <a:ext cx="9396124" cy="584775"/>
          </a:xfrm>
          <a:prstGeom prst="rect">
            <a:avLst/>
          </a:prstGeom>
          <a:noFill/>
        </p:spPr>
        <p:txBody>
          <a:bodyPr vert="horz" wrap="square" rtlCol="0">
            <a:spAutoFit/>
          </a:bodyPr>
          <a:lstStyle/>
          <a:p>
            <a:r>
              <a:rPr lang="fr-FR" sz="1600" b="1" dirty="0">
                <a:solidFill>
                  <a:srgbClr val="000000"/>
                </a:solidFill>
              </a:rPr>
              <a:t>Copie</a:t>
            </a:r>
            <a:r>
              <a:rPr lang="fr-FR" sz="1600" dirty="0">
                <a:solidFill>
                  <a:srgbClr val="000000"/>
                </a:solidFill>
              </a:rPr>
              <a:t> les notes suivantes dans ton cahier et </a:t>
            </a:r>
            <a:r>
              <a:rPr lang="fr-FR" sz="1600" b="1" dirty="0">
                <a:solidFill>
                  <a:srgbClr val="000000"/>
                </a:solidFill>
              </a:rPr>
              <a:t>complète</a:t>
            </a:r>
            <a:r>
              <a:rPr lang="fr-FR" sz="1600" dirty="0">
                <a:solidFill>
                  <a:srgbClr val="000000"/>
                </a:solidFill>
              </a:rPr>
              <a:t> les questions à pratiquer ci-dessous.</a:t>
            </a:r>
          </a:p>
          <a:p>
            <a:pPr algn="ctr"/>
            <a:r>
              <a:rPr lang="fr-FR" sz="1600" u="sng" dirty="0">
                <a:solidFill>
                  <a:srgbClr val="000000"/>
                </a:solidFill>
              </a:rPr>
              <a:t>Estimer les produits des nombres décimaux </a:t>
            </a:r>
            <a:endParaRPr lang="en-US" sz="1600" u="sng" dirty="0">
              <a:solidFill>
                <a:srgbClr val="000000"/>
              </a:solidFill>
            </a:endParaRPr>
          </a:p>
        </p:txBody>
      </p:sp>
      <p:cxnSp>
        <p:nvCxnSpPr>
          <p:cNvPr id="4" name="Straight Connector 3">
            <a:extLst>
              <a:ext uri="{FF2B5EF4-FFF2-40B4-BE49-F238E27FC236}">
                <a16:creationId xmlns:a16="http://schemas.microsoft.com/office/drawing/2014/main" id="{EBEBC9A3-2280-4E32-964E-3B00270F6269}"/>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666D64-6C21-4362-A470-B709EE7F13F7}"/>
              </a:ext>
            </a:extLst>
          </p:cNvPr>
          <p:cNvSpPr txBox="1"/>
          <p:nvPr/>
        </p:nvSpPr>
        <p:spPr>
          <a:xfrm>
            <a:off x="555171" y="191329"/>
            <a:ext cx="9280635" cy="584775"/>
          </a:xfrm>
          <a:prstGeom prst="rect">
            <a:avLst/>
          </a:prstGeom>
          <a:noFill/>
        </p:spPr>
        <p:txBody>
          <a:bodyPr wrap="square">
            <a:spAutoFit/>
          </a:bodyPr>
          <a:lstStyle/>
          <a:p>
            <a:r>
              <a:rPr lang="fr-FR" sz="1600" b="1" dirty="0">
                <a:solidFill>
                  <a:srgbClr val="000000"/>
                </a:solidFill>
              </a:rPr>
              <a:t>Slide 4: Copy</a:t>
            </a:r>
            <a:r>
              <a:rPr lang="fr-FR" sz="1600" dirty="0">
                <a:solidFill>
                  <a:srgbClr val="000000"/>
                </a:solidFill>
              </a:rPr>
              <a:t> the </a:t>
            </a:r>
            <a:r>
              <a:rPr lang="fr-FR" sz="1600" dirty="0" err="1">
                <a:solidFill>
                  <a:srgbClr val="000000"/>
                </a:solidFill>
              </a:rPr>
              <a:t>following</a:t>
            </a:r>
            <a:r>
              <a:rPr lang="fr-FR" sz="1600" dirty="0">
                <a:solidFill>
                  <a:srgbClr val="000000"/>
                </a:solidFill>
              </a:rPr>
              <a:t> notes in </a:t>
            </a:r>
            <a:r>
              <a:rPr lang="fr-FR" sz="1600" dirty="0" err="1">
                <a:solidFill>
                  <a:srgbClr val="000000"/>
                </a:solidFill>
              </a:rPr>
              <a:t>your</a:t>
            </a:r>
            <a:r>
              <a:rPr lang="fr-FR" sz="1600" dirty="0">
                <a:solidFill>
                  <a:srgbClr val="000000"/>
                </a:solidFill>
              </a:rPr>
              <a:t> </a:t>
            </a:r>
            <a:r>
              <a:rPr lang="fr-FR" sz="1600" dirty="0" err="1">
                <a:solidFill>
                  <a:srgbClr val="000000"/>
                </a:solidFill>
              </a:rPr>
              <a:t>scribbler</a:t>
            </a:r>
            <a:r>
              <a:rPr lang="fr-FR" sz="1600" dirty="0">
                <a:solidFill>
                  <a:srgbClr val="000000"/>
                </a:solidFill>
              </a:rPr>
              <a:t> and </a:t>
            </a:r>
            <a:r>
              <a:rPr lang="fr-FR" sz="1600" b="1" dirty="0" err="1">
                <a:solidFill>
                  <a:srgbClr val="000000"/>
                </a:solidFill>
              </a:rPr>
              <a:t>complete</a:t>
            </a:r>
            <a:r>
              <a:rPr lang="fr-FR" sz="1600" dirty="0">
                <a:solidFill>
                  <a:srgbClr val="000000"/>
                </a:solidFill>
              </a:rPr>
              <a:t> the practice questions </a:t>
            </a:r>
            <a:r>
              <a:rPr lang="fr-FR" sz="1600" dirty="0" err="1">
                <a:solidFill>
                  <a:srgbClr val="000000"/>
                </a:solidFill>
              </a:rPr>
              <a:t>below</a:t>
            </a:r>
            <a:r>
              <a:rPr lang="fr-FR" sz="1600" dirty="0">
                <a:solidFill>
                  <a:srgbClr val="000000"/>
                </a:solidFill>
              </a:rPr>
              <a:t>.</a:t>
            </a:r>
          </a:p>
          <a:p>
            <a:pPr algn="ctr"/>
            <a:r>
              <a:rPr lang="fr-FR" sz="1600" u="sng" dirty="0" err="1">
                <a:solidFill>
                  <a:srgbClr val="000000"/>
                </a:solidFill>
              </a:rPr>
              <a:t>Estimating</a:t>
            </a:r>
            <a:r>
              <a:rPr lang="fr-FR" sz="1600" u="sng" dirty="0">
                <a:solidFill>
                  <a:srgbClr val="000000"/>
                </a:solidFill>
              </a:rPr>
              <a:t> </a:t>
            </a:r>
            <a:r>
              <a:rPr lang="fr-FR" sz="1600" u="sng" dirty="0" err="1">
                <a:solidFill>
                  <a:srgbClr val="000000"/>
                </a:solidFill>
              </a:rPr>
              <a:t>Products</a:t>
            </a:r>
            <a:r>
              <a:rPr lang="fr-FR" sz="1600" u="sng" dirty="0">
                <a:solidFill>
                  <a:srgbClr val="000000"/>
                </a:solidFill>
              </a:rPr>
              <a:t> of </a:t>
            </a:r>
            <a:r>
              <a:rPr lang="fr-FR" sz="1600" u="sng" dirty="0" err="1">
                <a:solidFill>
                  <a:srgbClr val="000000"/>
                </a:solidFill>
              </a:rPr>
              <a:t>Two</a:t>
            </a:r>
            <a:r>
              <a:rPr lang="fr-FR" sz="1600" u="sng" dirty="0">
                <a:solidFill>
                  <a:srgbClr val="000000"/>
                </a:solidFill>
              </a:rPr>
              <a:t> </a:t>
            </a:r>
            <a:r>
              <a:rPr lang="fr-FR" sz="1600" u="sng" dirty="0" err="1">
                <a:solidFill>
                  <a:srgbClr val="000000"/>
                </a:solidFill>
              </a:rPr>
              <a:t>Decimals</a:t>
            </a:r>
            <a:endParaRPr lang="en-US" sz="1600" u="sng" dirty="0">
              <a:solidFill>
                <a:srgbClr val="000000"/>
              </a:solidFill>
            </a:endParaRPr>
          </a:p>
        </p:txBody>
      </p:sp>
      <p:sp>
        <p:nvSpPr>
          <p:cNvPr id="7" name="TextBox 6">
            <a:extLst>
              <a:ext uri="{FF2B5EF4-FFF2-40B4-BE49-F238E27FC236}">
                <a16:creationId xmlns:a16="http://schemas.microsoft.com/office/drawing/2014/main" id="{5CD053C5-D67F-4D93-96ED-98F2E4215DA3}"/>
              </a:ext>
            </a:extLst>
          </p:cNvPr>
          <p:cNvSpPr txBox="1"/>
          <p:nvPr/>
        </p:nvSpPr>
        <p:spPr>
          <a:xfrm>
            <a:off x="1142999" y="4447990"/>
            <a:ext cx="8490857" cy="2893100"/>
          </a:xfrm>
          <a:prstGeom prst="rect">
            <a:avLst/>
          </a:prstGeom>
          <a:noFill/>
        </p:spPr>
        <p:txBody>
          <a:bodyPr vert="horz" wrap="square" rtlCol="0">
            <a:spAutoFit/>
          </a:bodyPr>
          <a:lstStyle/>
          <a:p>
            <a:r>
              <a:rPr lang="fr-FR" sz="1400" dirty="0">
                <a:solidFill>
                  <a:srgbClr val="000000"/>
                </a:solidFill>
              </a:rPr>
              <a:t> Placer la virgule décimale dans un produit à l'aide de la stratégie </a:t>
            </a:r>
            <a:r>
              <a:rPr lang="en-US" sz="1400" dirty="0">
                <a:solidFill>
                  <a:srgbClr val="000000"/>
                </a:solidFill>
              </a:rPr>
              <a:t>des premiers </a:t>
            </a:r>
            <a:r>
              <a:rPr lang="en-US" sz="1400" dirty="0" err="1">
                <a:solidFill>
                  <a:srgbClr val="000000"/>
                </a:solidFill>
              </a:rPr>
              <a:t>chiffres</a:t>
            </a:r>
            <a:endParaRPr lang="en-US" sz="1400" dirty="0">
              <a:solidFill>
                <a:srgbClr val="000000"/>
              </a:solidFill>
            </a:endParaRPr>
          </a:p>
          <a:p>
            <a:endParaRPr lang="en-US" sz="1400" dirty="0">
              <a:solidFill>
                <a:srgbClr val="000000"/>
              </a:solidFill>
            </a:endParaRPr>
          </a:p>
          <a:p>
            <a:r>
              <a:rPr lang="en-US" sz="1400" dirty="0">
                <a:solidFill>
                  <a:srgbClr val="000000"/>
                </a:solidFill>
              </a:rPr>
              <a:t>	</a:t>
            </a:r>
            <a:r>
              <a:rPr lang="fr-FR" sz="1400" dirty="0">
                <a:solidFill>
                  <a:srgbClr val="000000"/>
                </a:solidFill>
              </a:rPr>
              <a:t>Par exemple: 15,2 m x 4,7 = 7144</a:t>
            </a:r>
          </a:p>
          <a:p>
            <a:endParaRPr lang="en-US" sz="1400" dirty="0">
              <a:solidFill>
                <a:srgbClr val="000000"/>
              </a:solidFill>
            </a:endParaRPr>
          </a:p>
          <a:p>
            <a:r>
              <a:rPr lang="en-US" sz="1400" dirty="0">
                <a:solidFill>
                  <a:srgbClr val="000000"/>
                </a:solidFill>
              </a:rPr>
              <a:t>	</a:t>
            </a:r>
            <a:r>
              <a:rPr lang="fr-FR" sz="1400" dirty="0">
                <a:solidFill>
                  <a:srgbClr val="000000"/>
                </a:solidFill>
              </a:rPr>
              <a:t> penser à 15 m x 4 = 60 m</a:t>
            </a:r>
          </a:p>
          <a:p>
            <a:r>
              <a:rPr lang="en-US" sz="1400" dirty="0">
                <a:solidFill>
                  <a:srgbClr val="000000"/>
                </a:solidFill>
              </a:rPr>
              <a:t>		</a:t>
            </a:r>
          </a:p>
          <a:p>
            <a:r>
              <a:rPr lang="en-US" sz="1400" dirty="0">
                <a:solidFill>
                  <a:srgbClr val="000000"/>
                </a:solidFill>
              </a:rPr>
              <a:t>	</a:t>
            </a:r>
            <a:r>
              <a:rPr lang="fr-FR" sz="1400" dirty="0">
                <a:solidFill>
                  <a:srgbClr val="000000"/>
                </a:solidFill>
              </a:rPr>
              <a:t>alors le produit est supérieur à 60 m  et 15,2 m x 4,7 = 71,44.</a:t>
            </a:r>
          </a:p>
          <a:p>
            <a:endParaRPr lang="en-US" sz="1400" dirty="0">
              <a:solidFill>
                <a:srgbClr val="000000"/>
              </a:solidFill>
            </a:endParaRPr>
          </a:p>
          <a:p>
            <a:r>
              <a:rPr lang="pt-BR" sz="1400" b="1" dirty="0">
                <a:solidFill>
                  <a:srgbClr val="000000"/>
                </a:solidFill>
              </a:rPr>
              <a:t>a) </a:t>
            </a:r>
            <a:r>
              <a:rPr lang="pt-BR" sz="1400" dirty="0">
                <a:solidFill>
                  <a:srgbClr val="000000"/>
                </a:solidFill>
              </a:rPr>
              <a:t>3,4 x 9,5 = 323</a:t>
            </a:r>
          </a:p>
          <a:p>
            <a:endParaRPr lang="en-US" sz="1400" dirty="0">
              <a:solidFill>
                <a:srgbClr val="000000"/>
              </a:solidFill>
            </a:endParaRPr>
          </a:p>
          <a:p>
            <a:r>
              <a:rPr lang="pl-PL" sz="1400" b="1" dirty="0">
                <a:solidFill>
                  <a:srgbClr val="000000"/>
                </a:solidFill>
              </a:rPr>
              <a:t>b) </a:t>
            </a:r>
            <a:r>
              <a:rPr lang="pl-PL" sz="1400" dirty="0">
                <a:solidFill>
                  <a:srgbClr val="000000"/>
                </a:solidFill>
              </a:rPr>
              <a:t>20</a:t>
            </a:r>
            <a:r>
              <a:rPr lang="fr-CA" sz="1400" dirty="0">
                <a:solidFill>
                  <a:srgbClr val="000000"/>
                </a:solidFill>
              </a:rPr>
              <a:t>,89</a:t>
            </a:r>
            <a:r>
              <a:rPr lang="pl-PL" sz="1400" dirty="0">
                <a:solidFill>
                  <a:srgbClr val="000000"/>
                </a:solidFill>
              </a:rPr>
              <a:t> x 5</a:t>
            </a:r>
            <a:r>
              <a:rPr lang="fr-CA" sz="1400" dirty="0">
                <a:solidFill>
                  <a:srgbClr val="000000"/>
                </a:solidFill>
              </a:rPr>
              <a:t>,07</a:t>
            </a:r>
            <a:r>
              <a:rPr lang="pl-PL" sz="1400" dirty="0">
                <a:solidFill>
                  <a:srgbClr val="000000"/>
                </a:solidFill>
              </a:rPr>
              <a:t> = 10</a:t>
            </a:r>
            <a:r>
              <a:rPr lang="fr-CA" sz="1400" dirty="0">
                <a:solidFill>
                  <a:srgbClr val="000000"/>
                </a:solidFill>
              </a:rPr>
              <a:t>59123</a:t>
            </a:r>
            <a:endParaRPr lang="pl-PL" sz="1400" dirty="0">
              <a:solidFill>
                <a:srgbClr val="000000"/>
              </a:solidFill>
            </a:endParaRPr>
          </a:p>
          <a:p>
            <a:endParaRPr lang="en-US" sz="1400" dirty="0">
              <a:solidFill>
                <a:srgbClr val="000000"/>
              </a:solidFill>
            </a:endParaRPr>
          </a:p>
          <a:p>
            <a:r>
              <a:rPr lang="en-US" sz="1400" b="1" dirty="0">
                <a:solidFill>
                  <a:srgbClr val="000000"/>
                </a:solidFill>
              </a:rPr>
              <a:t>c) </a:t>
            </a:r>
            <a:r>
              <a:rPr lang="en-US" sz="1400" dirty="0">
                <a:solidFill>
                  <a:srgbClr val="000000"/>
                </a:solidFill>
              </a:rPr>
              <a:t>7,629 x 8,3 = 633207</a:t>
            </a:r>
          </a:p>
        </p:txBody>
      </p:sp>
    </p:spTree>
    <p:extLst>
      <p:ext uri="{BB962C8B-B14F-4D97-AF65-F5344CB8AC3E}">
        <p14:creationId xmlns:p14="http://schemas.microsoft.com/office/powerpoint/2010/main" val="111712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117" y="326572"/>
            <a:ext cx="8974434" cy="3170099"/>
          </a:xfrm>
          <a:prstGeom prst="rect">
            <a:avLst/>
          </a:prstGeom>
          <a:noFill/>
        </p:spPr>
        <p:txBody>
          <a:bodyPr vert="horz" wrap="square" rtlCol="0">
            <a:spAutoFit/>
          </a:bodyPr>
          <a:lstStyle/>
          <a:p>
            <a:r>
              <a:rPr lang="fr-FR" sz="2000" b="1" dirty="0">
                <a:solidFill>
                  <a:srgbClr val="000000"/>
                </a:solidFill>
              </a:rPr>
              <a:t>Slide 5</a:t>
            </a:r>
            <a:r>
              <a:rPr lang="fr-FR" sz="2000" dirty="0">
                <a:solidFill>
                  <a:srgbClr val="000000"/>
                </a:solidFill>
              </a:rPr>
              <a:t>: As </a:t>
            </a:r>
            <a:r>
              <a:rPr lang="fr-FR" sz="2000" dirty="0" err="1">
                <a:solidFill>
                  <a:srgbClr val="000000"/>
                </a:solidFill>
              </a:rPr>
              <a:t>well</a:t>
            </a:r>
            <a:r>
              <a:rPr lang="fr-FR" sz="2000" dirty="0">
                <a:solidFill>
                  <a:srgbClr val="000000"/>
                </a:solidFill>
              </a:rPr>
              <a:t>, </a:t>
            </a:r>
            <a:r>
              <a:rPr lang="fr-FR" sz="2000" dirty="0" err="1">
                <a:solidFill>
                  <a:srgbClr val="000000"/>
                </a:solidFill>
              </a:rPr>
              <a:t>when</a:t>
            </a:r>
            <a:r>
              <a:rPr lang="fr-FR" sz="2000" dirty="0">
                <a:solidFill>
                  <a:srgbClr val="000000"/>
                </a:solidFill>
              </a:rPr>
              <a:t> </a:t>
            </a:r>
            <a:r>
              <a:rPr lang="fr-FR" sz="2000" dirty="0" err="1">
                <a:solidFill>
                  <a:srgbClr val="000000"/>
                </a:solidFill>
              </a:rPr>
              <a:t>multiplying</a:t>
            </a:r>
            <a:r>
              <a:rPr lang="fr-FR" sz="2000" dirty="0">
                <a:solidFill>
                  <a:srgbClr val="000000"/>
                </a:solidFill>
              </a:rPr>
              <a:t> </a:t>
            </a:r>
            <a:r>
              <a:rPr lang="fr-FR" sz="2000" dirty="0" err="1">
                <a:solidFill>
                  <a:srgbClr val="000000"/>
                </a:solidFill>
              </a:rPr>
              <a:t>decimals</a:t>
            </a:r>
            <a:r>
              <a:rPr lang="fr-FR" sz="2000" dirty="0">
                <a:solidFill>
                  <a:srgbClr val="000000"/>
                </a:solidFill>
              </a:rPr>
              <a:t> </a:t>
            </a:r>
            <a:r>
              <a:rPr lang="fr-FR" sz="2000" dirty="0" err="1">
                <a:solidFill>
                  <a:srgbClr val="000000"/>
                </a:solidFill>
              </a:rPr>
              <a:t>we</a:t>
            </a:r>
            <a:r>
              <a:rPr lang="fr-FR" sz="2000" dirty="0">
                <a:solidFill>
                  <a:srgbClr val="000000"/>
                </a:solidFill>
              </a:rPr>
              <a:t> can use </a:t>
            </a:r>
            <a:r>
              <a:rPr lang="fr-FR" sz="2000" dirty="0" err="1">
                <a:solidFill>
                  <a:srgbClr val="000000"/>
                </a:solidFill>
              </a:rPr>
              <a:t>front-end</a:t>
            </a:r>
            <a:r>
              <a:rPr lang="fr-FR" sz="2000" dirty="0">
                <a:solidFill>
                  <a:srgbClr val="000000"/>
                </a:solidFill>
              </a:rPr>
              <a:t> estimation.</a:t>
            </a:r>
          </a:p>
          <a:p>
            <a:endParaRPr lang="en-CA" sz="2000" dirty="0">
              <a:solidFill>
                <a:srgbClr val="000000"/>
              </a:solidFill>
            </a:endParaRPr>
          </a:p>
          <a:p>
            <a:r>
              <a:rPr lang="en-CA" sz="2000" dirty="0">
                <a:solidFill>
                  <a:srgbClr val="000000"/>
                </a:solidFill>
              </a:rPr>
              <a:t>In your math scribbler,</a:t>
            </a:r>
            <a:r>
              <a:rPr lang="en-CA" sz="2000" b="1" dirty="0">
                <a:solidFill>
                  <a:srgbClr val="000000"/>
                </a:solidFill>
              </a:rPr>
              <a:t> copy </a:t>
            </a:r>
            <a:r>
              <a:rPr lang="en-CA" sz="2000" dirty="0">
                <a:solidFill>
                  <a:srgbClr val="000000"/>
                </a:solidFill>
              </a:rPr>
              <a:t>the example and </a:t>
            </a:r>
            <a:r>
              <a:rPr lang="en-CA" sz="2000" b="1" dirty="0">
                <a:solidFill>
                  <a:srgbClr val="000000"/>
                </a:solidFill>
              </a:rPr>
              <a:t>try to do </a:t>
            </a:r>
            <a:r>
              <a:rPr lang="en-CA" sz="2000" dirty="0">
                <a:solidFill>
                  <a:srgbClr val="000000"/>
                </a:solidFill>
              </a:rPr>
              <a:t>the other 2 independently.</a:t>
            </a:r>
          </a:p>
          <a:p>
            <a:endParaRPr lang="en-CA" sz="2000" dirty="0">
              <a:solidFill>
                <a:srgbClr val="000000"/>
              </a:solidFill>
            </a:endParaRPr>
          </a:p>
          <a:p>
            <a:r>
              <a:rPr lang="en-CA" sz="2000" dirty="0">
                <a:solidFill>
                  <a:srgbClr val="000000"/>
                </a:solidFill>
              </a:rPr>
              <a:t>Example:</a:t>
            </a:r>
          </a:p>
          <a:p>
            <a:r>
              <a:rPr lang="en-CA" sz="2000" dirty="0">
                <a:solidFill>
                  <a:srgbClr val="000000"/>
                </a:solidFill>
              </a:rPr>
              <a:t>4.56 x 7.36 =  28</a:t>
            </a:r>
          </a:p>
          <a:p>
            <a:endParaRPr lang="en-CA" sz="2000" dirty="0">
              <a:solidFill>
                <a:srgbClr val="000000"/>
              </a:solidFill>
            </a:endParaRPr>
          </a:p>
          <a:p>
            <a:r>
              <a:rPr lang="en-CA" sz="2000" dirty="0">
                <a:solidFill>
                  <a:srgbClr val="000000"/>
                </a:solidFill>
              </a:rPr>
              <a:t>2.1 x 1.16 =</a:t>
            </a:r>
          </a:p>
          <a:p>
            <a:endParaRPr lang="en-CA" sz="2000" dirty="0">
              <a:solidFill>
                <a:srgbClr val="000000"/>
              </a:solidFill>
            </a:endParaRPr>
          </a:p>
          <a:p>
            <a:r>
              <a:rPr lang="en-CA" sz="2000" dirty="0">
                <a:solidFill>
                  <a:srgbClr val="000000"/>
                </a:solidFill>
              </a:rPr>
              <a:t>12.33 x 2.4 =</a:t>
            </a:r>
          </a:p>
        </p:txBody>
      </p:sp>
      <p:cxnSp>
        <p:nvCxnSpPr>
          <p:cNvPr id="4" name="Straight Connector 3">
            <a:extLst>
              <a:ext uri="{FF2B5EF4-FFF2-40B4-BE49-F238E27FC236}">
                <a16:creationId xmlns:a16="http://schemas.microsoft.com/office/drawing/2014/main" id="{3BB3A26E-72B0-46CC-99FA-32CEB1C5550E}"/>
              </a:ext>
            </a:extLst>
          </p:cNvPr>
          <p:cNvCxnSpPr/>
          <p:nvPr/>
        </p:nvCxnSpPr>
        <p:spPr>
          <a:xfrm>
            <a:off x="431800" y="3649115"/>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47B43C-7616-4D48-BBDC-61D06D172C56}"/>
              </a:ext>
            </a:extLst>
          </p:cNvPr>
          <p:cNvSpPr txBox="1"/>
          <p:nvPr/>
        </p:nvSpPr>
        <p:spPr>
          <a:xfrm>
            <a:off x="431800" y="3957599"/>
            <a:ext cx="9435193" cy="3262432"/>
          </a:xfrm>
          <a:prstGeom prst="rect">
            <a:avLst/>
          </a:prstGeom>
          <a:noFill/>
        </p:spPr>
        <p:txBody>
          <a:bodyPr wrap="square">
            <a:spAutoFit/>
          </a:bodyPr>
          <a:lstStyle/>
          <a:p>
            <a:r>
              <a:rPr lang="fr-FR" sz="2000" dirty="0">
                <a:solidFill>
                  <a:srgbClr val="000000"/>
                </a:solidFill>
              </a:rPr>
              <a:t>Quand même, quand on multiplie les nombres décimaux on peut utiliser </a:t>
            </a:r>
            <a:r>
              <a:rPr lang="fr-FR" sz="2000" b="1" dirty="0">
                <a:solidFill>
                  <a:srgbClr val="000000"/>
                </a:solidFill>
              </a:rPr>
              <a:t>la stratégie du premier chiffre</a:t>
            </a:r>
            <a:r>
              <a:rPr lang="fr-FR" sz="2000" dirty="0">
                <a:solidFill>
                  <a:srgbClr val="000000"/>
                </a:solidFill>
              </a:rPr>
              <a:t>.</a:t>
            </a:r>
          </a:p>
          <a:p>
            <a:endParaRPr lang="fr-FR" sz="2000" dirty="0">
              <a:solidFill>
                <a:srgbClr val="000000"/>
              </a:solidFill>
            </a:endParaRPr>
          </a:p>
          <a:p>
            <a:r>
              <a:rPr lang="fr-FR" sz="2000" dirty="0">
                <a:solidFill>
                  <a:srgbClr val="000000"/>
                </a:solidFill>
              </a:rPr>
              <a:t>Dans ton cahier, </a:t>
            </a:r>
            <a:r>
              <a:rPr lang="fr-FR" sz="2000" b="1" dirty="0">
                <a:solidFill>
                  <a:srgbClr val="000000"/>
                </a:solidFill>
              </a:rPr>
              <a:t>copier</a:t>
            </a:r>
            <a:r>
              <a:rPr lang="fr-FR" sz="2000" dirty="0">
                <a:solidFill>
                  <a:srgbClr val="000000"/>
                </a:solidFill>
              </a:rPr>
              <a:t> l’exemple et </a:t>
            </a:r>
            <a:r>
              <a:rPr lang="fr-FR" sz="2000" b="1" dirty="0">
                <a:solidFill>
                  <a:srgbClr val="000000"/>
                </a:solidFill>
              </a:rPr>
              <a:t>essayer</a:t>
            </a:r>
            <a:r>
              <a:rPr lang="fr-FR" sz="2000" dirty="0">
                <a:solidFill>
                  <a:srgbClr val="000000"/>
                </a:solidFill>
              </a:rPr>
              <a:t> les deux autres (indépendant). </a:t>
            </a:r>
            <a:endParaRPr lang="en-CA" sz="2000" dirty="0">
              <a:solidFill>
                <a:srgbClr val="000000"/>
              </a:solidFill>
            </a:endParaRPr>
          </a:p>
          <a:p>
            <a:endParaRPr lang="en-CA" sz="1800" dirty="0">
              <a:solidFill>
                <a:srgbClr val="000000"/>
              </a:solidFill>
            </a:endParaRPr>
          </a:p>
          <a:p>
            <a:r>
              <a:rPr lang="en-CA" sz="1800" dirty="0" err="1">
                <a:solidFill>
                  <a:srgbClr val="000000"/>
                </a:solidFill>
              </a:rPr>
              <a:t>Exemple</a:t>
            </a:r>
            <a:r>
              <a:rPr lang="en-CA" sz="1800" dirty="0">
                <a:solidFill>
                  <a:srgbClr val="000000"/>
                </a:solidFill>
              </a:rPr>
              <a:t>:</a:t>
            </a:r>
          </a:p>
          <a:p>
            <a:r>
              <a:rPr lang="en-CA" sz="1800" dirty="0">
                <a:solidFill>
                  <a:srgbClr val="000000"/>
                </a:solidFill>
              </a:rPr>
              <a:t>4,56 x 7,36 = 28</a:t>
            </a:r>
          </a:p>
          <a:p>
            <a:endParaRPr lang="en-CA" sz="1800" dirty="0">
              <a:solidFill>
                <a:srgbClr val="000000"/>
              </a:solidFill>
            </a:endParaRPr>
          </a:p>
          <a:p>
            <a:r>
              <a:rPr lang="en-CA" sz="1800" dirty="0">
                <a:solidFill>
                  <a:srgbClr val="000000"/>
                </a:solidFill>
              </a:rPr>
              <a:t>2,1 x 1,16 = </a:t>
            </a:r>
          </a:p>
          <a:p>
            <a:endParaRPr lang="en-CA" sz="1800" dirty="0">
              <a:solidFill>
                <a:srgbClr val="000000"/>
              </a:solidFill>
            </a:endParaRPr>
          </a:p>
          <a:p>
            <a:r>
              <a:rPr lang="en-CA" sz="1800" dirty="0">
                <a:solidFill>
                  <a:srgbClr val="000000"/>
                </a:solidFill>
              </a:rPr>
              <a:t>12,33 x 2,4 =</a:t>
            </a:r>
          </a:p>
        </p:txBody>
      </p:sp>
    </p:spTree>
    <p:extLst>
      <p:ext uri="{BB962C8B-B14F-4D97-AF65-F5344CB8AC3E}">
        <p14:creationId xmlns:p14="http://schemas.microsoft.com/office/powerpoint/2010/main" val="310876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25CA71-0C09-4746-91C4-5ED08C253641}"/>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E621BB-9CED-4777-9E16-6DE44050AE49}"/>
              </a:ext>
            </a:extLst>
          </p:cNvPr>
          <p:cNvSpPr txBox="1"/>
          <p:nvPr/>
        </p:nvSpPr>
        <p:spPr>
          <a:xfrm>
            <a:off x="1696720" y="2167652"/>
            <a:ext cx="7924800" cy="369332"/>
          </a:xfrm>
          <a:prstGeom prst="rect">
            <a:avLst/>
          </a:prstGeom>
          <a:noFill/>
        </p:spPr>
        <p:txBody>
          <a:bodyPr wrap="square" rtlCol="0">
            <a:spAutoFit/>
          </a:bodyPr>
          <a:lstStyle/>
          <a:p>
            <a:r>
              <a:rPr lang="fr-CA" b="1" dirty="0"/>
              <a:t>Slide 6     </a:t>
            </a:r>
            <a:r>
              <a:rPr lang="fr-CA" dirty="0" err="1"/>
              <a:t>Handout</a:t>
            </a:r>
            <a:r>
              <a:rPr lang="fr-CA" dirty="0"/>
              <a:t> - </a:t>
            </a:r>
            <a:r>
              <a:rPr lang="fr-CA" dirty="0" err="1"/>
              <a:t>Worksheet</a:t>
            </a:r>
            <a:r>
              <a:rPr lang="fr-CA" dirty="0"/>
              <a:t> – </a:t>
            </a:r>
            <a:r>
              <a:rPr lang="fr-CA" dirty="0" err="1"/>
              <a:t>Estimating</a:t>
            </a:r>
            <a:r>
              <a:rPr lang="fr-CA" dirty="0"/>
              <a:t> Product </a:t>
            </a:r>
            <a:r>
              <a:rPr lang="fr-CA" dirty="0" err="1"/>
              <a:t>using</a:t>
            </a:r>
            <a:r>
              <a:rPr lang="fr-CA" dirty="0"/>
              <a:t> </a:t>
            </a:r>
            <a:r>
              <a:rPr lang="fr-CA" dirty="0" err="1"/>
              <a:t>Front-End</a:t>
            </a:r>
            <a:r>
              <a:rPr lang="fr-CA" dirty="0"/>
              <a:t> Estimation</a:t>
            </a:r>
            <a:endParaRPr lang="en-US" dirty="0"/>
          </a:p>
        </p:txBody>
      </p:sp>
      <p:sp>
        <p:nvSpPr>
          <p:cNvPr id="5" name="TextBox 4">
            <a:extLst>
              <a:ext uri="{FF2B5EF4-FFF2-40B4-BE49-F238E27FC236}">
                <a16:creationId xmlns:a16="http://schemas.microsoft.com/office/drawing/2014/main" id="{ABBCA2C3-EFCC-484A-9BE6-55975D303E9B}"/>
              </a:ext>
            </a:extLst>
          </p:cNvPr>
          <p:cNvSpPr txBox="1"/>
          <p:nvPr/>
        </p:nvSpPr>
        <p:spPr>
          <a:xfrm>
            <a:off x="1412240" y="4949257"/>
            <a:ext cx="7620000" cy="369332"/>
          </a:xfrm>
          <a:prstGeom prst="rect">
            <a:avLst/>
          </a:prstGeom>
          <a:noFill/>
        </p:spPr>
        <p:txBody>
          <a:bodyPr wrap="square">
            <a:spAutoFit/>
          </a:bodyPr>
          <a:lstStyle/>
          <a:p>
            <a:r>
              <a:rPr lang="fr-CA" dirty="0"/>
              <a:t>Feuille de travail – Estimer les produits avec la stratégie des premiers chiffres</a:t>
            </a:r>
            <a:endParaRPr lang="en-US" dirty="0"/>
          </a:p>
        </p:txBody>
      </p:sp>
    </p:spTree>
    <p:extLst>
      <p:ext uri="{BB962C8B-B14F-4D97-AF65-F5344CB8AC3E}">
        <p14:creationId xmlns:p14="http://schemas.microsoft.com/office/powerpoint/2010/main" val="222648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18740" y="3286780"/>
            <a:ext cx="5562600" cy="523220"/>
          </a:xfrm>
          <a:prstGeom prst="rect">
            <a:avLst/>
          </a:prstGeom>
          <a:noFill/>
        </p:spPr>
        <p:txBody>
          <a:bodyPr vert="horz" rtlCol="0">
            <a:spAutoFit/>
          </a:bodyPr>
          <a:lstStyle/>
          <a:p>
            <a:r>
              <a:rPr lang="en-CA" sz="2800" dirty="0">
                <a:solidFill>
                  <a:srgbClr val="000000"/>
                </a:solidFill>
              </a:rPr>
              <a:t>Slide 7 : N2-   Journal Question  #2 </a:t>
            </a:r>
          </a:p>
        </p:txBody>
      </p:sp>
    </p:spTree>
    <p:extLst>
      <p:ext uri="{BB962C8B-B14F-4D97-AF65-F5344CB8AC3E}">
        <p14:creationId xmlns:p14="http://schemas.microsoft.com/office/powerpoint/2010/main" val="295791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684873" y="1686710"/>
            <a:ext cx="3166365" cy="3179192"/>
          </a:xfrm>
          <a:custGeom>
            <a:avLst/>
            <a:gdLst/>
            <a:ahLst/>
            <a:cxnLst/>
            <a:rect l="0" t="0" r="0" b="0"/>
            <a:pathLst>
              <a:path w="3166365" h="3179192">
                <a:moveTo>
                  <a:pt x="0" y="0"/>
                </a:moveTo>
                <a:lnTo>
                  <a:pt x="3166364" y="0"/>
                </a:lnTo>
                <a:lnTo>
                  <a:pt x="3166364" y="3179191"/>
                </a:lnTo>
                <a:lnTo>
                  <a:pt x="0" y="3179191"/>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2"/>
          <p:cNvSpPr/>
          <p:nvPr/>
        </p:nvSpPr>
        <p:spPr>
          <a:xfrm>
            <a:off x="8167915" y="2846475"/>
            <a:ext cx="321692" cy="321692"/>
          </a:xfrm>
          <a:custGeom>
            <a:avLst/>
            <a:gdLst/>
            <a:ahLst/>
            <a:cxnLst/>
            <a:rect l="0" t="0" r="0" b="0"/>
            <a:pathLst>
              <a:path w="321692" h="321692">
                <a:moveTo>
                  <a:pt x="0" y="0"/>
                </a:moveTo>
                <a:lnTo>
                  <a:pt x="321691" y="0"/>
                </a:lnTo>
                <a:lnTo>
                  <a:pt x="321691" y="321691"/>
                </a:lnTo>
                <a:lnTo>
                  <a:pt x="0" y="321691"/>
                </a:lnTo>
                <a:close/>
              </a:path>
            </a:pathLst>
          </a:custGeom>
          <a:solidFill>
            <a:srgbClr val="FFFFFF"/>
          </a:solidFill>
          <a:ln w="12700" cap="flat" cmpd="sng" algn="ctr">
            <a:solidFill>
              <a:srgbClr val="80808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rot="5400000">
            <a:off x="4133313" y="3122572"/>
            <a:ext cx="3166365" cy="320295"/>
          </a:xfrm>
          <a:custGeom>
            <a:avLst/>
            <a:gdLst/>
            <a:ahLst/>
            <a:cxnLst/>
            <a:rect l="0" t="0" r="0" b="0"/>
            <a:pathLst>
              <a:path w="3166365" h="320295">
                <a:moveTo>
                  <a:pt x="0" y="0"/>
                </a:moveTo>
                <a:lnTo>
                  <a:pt x="3166364" y="0"/>
                </a:lnTo>
                <a:lnTo>
                  <a:pt x="3166364" y="320294"/>
                </a:lnTo>
                <a:lnTo>
                  <a:pt x="0" y="320294"/>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672082" y="1158996"/>
            <a:ext cx="2413000" cy="338554"/>
          </a:xfrm>
          <a:prstGeom prst="rect">
            <a:avLst/>
          </a:prstGeom>
          <a:noFill/>
        </p:spPr>
        <p:txBody>
          <a:bodyPr vert="horz" rtlCol="0">
            <a:spAutoFit/>
          </a:bodyPr>
          <a:lstStyle/>
          <a:p>
            <a:r>
              <a:rPr lang="en-CA" sz="1600" dirty="0">
                <a:solidFill>
                  <a:srgbClr val="000000"/>
                </a:solidFill>
              </a:rPr>
              <a:t>flat = 1</a:t>
            </a:r>
          </a:p>
        </p:txBody>
      </p:sp>
      <p:sp>
        <p:nvSpPr>
          <p:cNvPr id="6" name="TextBox 5"/>
          <p:cNvSpPr txBox="1"/>
          <p:nvPr/>
        </p:nvSpPr>
        <p:spPr>
          <a:xfrm>
            <a:off x="5283001" y="1210397"/>
            <a:ext cx="2717800" cy="338554"/>
          </a:xfrm>
          <a:prstGeom prst="rect">
            <a:avLst/>
          </a:prstGeom>
          <a:noFill/>
        </p:spPr>
        <p:txBody>
          <a:bodyPr vert="horz" rtlCol="0">
            <a:spAutoFit/>
          </a:bodyPr>
          <a:lstStyle/>
          <a:p>
            <a:r>
              <a:rPr lang="en-CA" sz="1600" dirty="0">
                <a:solidFill>
                  <a:srgbClr val="000000"/>
                </a:solidFill>
              </a:rPr>
              <a:t>rod = 0.1</a:t>
            </a:r>
          </a:p>
        </p:txBody>
      </p:sp>
      <p:sp>
        <p:nvSpPr>
          <p:cNvPr id="7" name="TextBox 6"/>
          <p:cNvSpPr txBox="1"/>
          <p:nvPr/>
        </p:nvSpPr>
        <p:spPr>
          <a:xfrm>
            <a:off x="7581753" y="2189269"/>
            <a:ext cx="2844800" cy="338554"/>
          </a:xfrm>
          <a:prstGeom prst="rect">
            <a:avLst/>
          </a:prstGeom>
          <a:noFill/>
        </p:spPr>
        <p:txBody>
          <a:bodyPr vert="horz" rtlCol="0">
            <a:spAutoFit/>
          </a:bodyPr>
          <a:lstStyle/>
          <a:p>
            <a:r>
              <a:rPr lang="en-CA" sz="1600" dirty="0">
                <a:solidFill>
                  <a:srgbClr val="000000"/>
                </a:solidFill>
              </a:rPr>
              <a:t>unit cube = 0.01</a:t>
            </a:r>
          </a:p>
        </p:txBody>
      </p:sp>
      <p:sp>
        <p:nvSpPr>
          <p:cNvPr id="8" name="TextBox 7"/>
          <p:cNvSpPr txBox="1"/>
          <p:nvPr/>
        </p:nvSpPr>
        <p:spPr>
          <a:xfrm>
            <a:off x="421277" y="359332"/>
            <a:ext cx="9535160" cy="400110"/>
          </a:xfrm>
          <a:prstGeom prst="rect">
            <a:avLst/>
          </a:prstGeom>
          <a:noFill/>
        </p:spPr>
        <p:txBody>
          <a:bodyPr vert="horz" wrap="square" rtlCol="0">
            <a:spAutoFit/>
          </a:bodyPr>
          <a:lstStyle/>
          <a:p>
            <a:r>
              <a:rPr lang="fr-FR" sz="2000" dirty="0">
                <a:solidFill>
                  <a:srgbClr val="000000"/>
                </a:solidFill>
              </a:rPr>
              <a:t>Slide 8: </a:t>
            </a:r>
            <a:r>
              <a:rPr lang="fr-FR" sz="2000" dirty="0" err="1">
                <a:solidFill>
                  <a:srgbClr val="000000"/>
                </a:solidFill>
              </a:rPr>
              <a:t>Multiplying</a:t>
            </a:r>
            <a:r>
              <a:rPr lang="fr-FR" sz="2000" dirty="0">
                <a:solidFill>
                  <a:srgbClr val="000000"/>
                </a:solidFill>
              </a:rPr>
              <a:t> </a:t>
            </a:r>
            <a:r>
              <a:rPr lang="fr-FR" sz="2000" dirty="0" err="1">
                <a:solidFill>
                  <a:srgbClr val="000000"/>
                </a:solidFill>
              </a:rPr>
              <a:t>Decimals</a:t>
            </a:r>
            <a:r>
              <a:rPr lang="fr-FR" sz="2000" dirty="0">
                <a:solidFill>
                  <a:srgbClr val="000000"/>
                </a:solidFill>
              </a:rPr>
              <a:t> </a:t>
            </a:r>
            <a:r>
              <a:rPr lang="fr-FR" sz="2000" dirty="0" err="1">
                <a:solidFill>
                  <a:srgbClr val="000000"/>
                </a:solidFill>
              </a:rPr>
              <a:t>using</a:t>
            </a:r>
            <a:r>
              <a:rPr lang="fr-FR" sz="2000" dirty="0">
                <a:solidFill>
                  <a:srgbClr val="000000"/>
                </a:solidFill>
              </a:rPr>
              <a:t> Base </a:t>
            </a:r>
            <a:r>
              <a:rPr lang="fr-FR" sz="2000" dirty="0" err="1">
                <a:solidFill>
                  <a:srgbClr val="000000"/>
                </a:solidFill>
              </a:rPr>
              <a:t>Ten</a:t>
            </a:r>
            <a:r>
              <a:rPr lang="fr-FR" sz="2000" dirty="0">
                <a:solidFill>
                  <a:srgbClr val="000000"/>
                </a:solidFill>
              </a:rPr>
              <a:t> Blocks</a:t>
            </a:r>
          </a:p>
        </p:txBody>
      </p:sp>
      <p:sp>
        <p:nvSpPr>
          <p:cNvPr id="10" name="TextBox 9">
            <a:extLst>
              <a:ext uri="{FF2B5EF4-FFF2-40B4-BE49-F238E27FC236}">
                <a16:creationId xmlns:a16="http://schemas.microsoft.com/office/drawing/2014/main" id="{E24CD03A-D673-4ACE-9FA6-92D7F27053C3}"/>
              </a:ext>
            </a:extLst>
          </p:cNvPr>
          <p:cNvSpPr txBox="1"/>
          <p:nvPr/>
        </p:nvSpPr>
        <p:spPr>
          <a:xfrm>
            <a:off x="421277" y="6268910"/>
            <a:ext cx="7368132" cy="400110"/>
          </a:xfrm>
          <a:prstGeom prst="rect">
            <a:avLst/>
          </a:prstGeom>
          <a:noFill/>
        </p:spPr>
        <p:txBody>
          <a:bodyPr wrap="square">
            <a:spAutoFit/>
          </a:bodyPr>
          <a:lstStyle/>
          <a:p>
            <a:r>
              <a:rPr lang="fr-FR" sz="2000" dirty="0">
                <a:solidFill>
                  <a:srgbClr val="000000"/>
                </a:solidFill>
              </a:rPr>
              <a:t>Multiplier les nombres décimaux en utilisant les bases 10 </a:t>
            </a:r>
            <a:endParaRPr lang="en-CA" sz="2000" dirty="0">
              <a:solidFill>
                <a:srgbClr val="000000"/>
              </a:solidFill>
            </a:endParaRPr>
          </a:p>
        </p:txBody>
      </p:sp>
      <p:sp>
        <p:nvSpPr>
          <p:cNvPr id="12" name="TextBox 11">
            <a:extLst>
              <a:ext uri="{FF2B5EF4-FFF2-40B4-BE49-F238E27FC236}">
                <a16:creationId xmlns:a16="http://schemas.microsoft.com/office/drawing/2014/main" id="{15019BBB-E28A-40A7-B44E-0F548A6C8EC5}"/>
              </a:ext>
            </a:extLst>
          </p:cNvPr>
          <p:cNvSpPr txBox="1"/>
          <p:nvPr/>
        </p:nvSpPr>
        <p:spPr>
          <a:xfrm>
            <a:off x="1427645" y="5278732"/>
            <a:ext cx="5214256" cy="338554"/>
          </a:xfrm>
          <a:prstGeom prst="rect">
            <a:avLst/>
          </a:prstGeom>
          <a:noFill/>
        </p:spPr>
        <p:txBody>
          <a:bodyPr wrap="square">
            <a:spAutoFit/>
          </a:bodyPr>
          <a:lstStyle/>
          <a:p>
            <a:r>
              <a:rPr lang="en-CA" sz="1600" dirty="0">
                <a:solidFill>
                  <a:srgbClr val="000000"/>
                </a:solidFill>
              </a:rPr>
              <a:t>La planchette = 1</a:t>
            </a:r>
          </a:p>
        </p:txBody>
      </p:sp>
      <p:sp>
        <p:nvSpPr>
          <p:cNvPr id="14" name="TextBox 13">
            <a:extLst>
              <a:ext uri="{FF2B5EF4-FFF2-40B4-BE49-F238E27FC236}">
                <a16:creationId xmlns:a16="http://schemas.microsoft.com/office/drawing/2014/main" id="{7E99A275-AC9C-4B4B-8A58-8EF5FF644BC8}"/>
              </a:ext>
            </a:extLst>
          </p:cNvPr>
          <p:cNvSpPr txBox="1"/>
          <p:nvPr/>
        </p:nvSpPr>
        <p:spPr>
          <a:xfrm>
            <a:off x="5050282" y="5110367"/>
            <a:ext cx="5214256" cy="338554"/>
          </a:xfrm>
          <a:prstGeom prst="rect">
            <a:avLst/>
          </a:prstGeom>
          <a:noFill/>
        </p:spPr>
        <p:txBody>
          <a:bodyPr wrap="square">
            <a:spAutoFit/>
          </a:bodyPr>
          <a:lstStyle/>
          <a:p>
            <a:r>
              <a:rPr lang="en-CA" sz="1600" dirty="0">
                <a:solidFill>
                  <a:srgbClr val="000000"/>
                </a:solidFill>
              </a:rPr>
              <a:t>La </a:t>
            </a:r>
            <a:r>
              <a:rPr lang="en-CA" sz="1600" dirty="0" err="1">
                <a:solidFill>
                  <a:srgbClr val="000000"/>
                </a:solidFill>
              </a:rPr>
              <a:t>réglette</a:t>
            </a:r>
            <a:r>
              <a:rPr lang="en-CA" sz="1600" dirty="0">
                <a:solidFill>
                  <a:srgbClr val="000000"/>
                </a:solidFill>
              </a:rPr>
              <a:t> = 0,1</a:t>
            </a:r>
          </a:p>
        </p:txBody>
      </p:sp>
      <p:sp>
        <p:nvSpPr>
          <p:cNvPr id="16" name="TextBox 15">
            <a:extLst>
              <a:ext uri="{FF2B5EF4-FFF2-40B4-BE49-F238E27FC236}">
                <a16:creationId xmlns:a16="http://schemas.microsoft.com/office/drawing/2014/main" id="{00E75459-CA4C-4F2D-87E0-2F3D26F60B88}"/>
              </a:ext>
            </a:extLst>
          </p:cNvPr>
          <p:cNvSpPr txBox="1"/>
          <p:nvPr/>
        </p:nvSpPr>
        <p:spPr>
          <a:xfrm>
            <a:off x="7458166" y="3480541"/>
            <a:ext cx="5214256" cy="338554"/>
          </a:xfrm>
          <a:prstGeom prst="rect">
            <a:avLst/>
          </a:prstGeom>
          <a:noFill/>
        </p:spPr>
        <p:txBody>
          <a:bodyPr wrap="square">
            <a:spAutoFit/>
          </a:bodyPr>
          <a:lstStyle/>
          <a:p>
            <a:r>
              <a:rPr lang="en-CA" sz="1600" dirty="0">
                <a:solidFill>
                  <a:srgbClr val="000000"/>
                </a:solidFill>
              </a:rPr>
              <a:t>Le cube-</a:t>
            </a:r>
            <a:r>
              <a:rPr lang="en-CA" sz="1600" dirty="0" err="1">
                <a:solidFill>
                  <a:srgbClr val="000000"/>
                </a:solidFill>
              </a:rPr>
              <a:t>unité</a:t>
            </a:r>
            <a:r>
              <a:rPr lang="en-CA" sz="1600" dirty="0">
                <a:solidFill>
                  <a:srgbClr val="000000"/>
                </a:solidFill>
              </a:rPr>
              <a:t> = 0,01</a:t>
            </a:r>
          </a:p>
        </p:txBody>
      </p:sp>
      <p:cxnSp>
        <p:nvCxnSpPr>
          <p:cNvPr id="13" name="Straight Connector 12">
            <a:extLst>
              <a:ext uri="{FF2B5EF4-FFF2-40B4-BE49-F238E27FC236}">
                <a16:creationId xmlns:a16="http://schemas.microsoft.com/office/drawing/2014/main" id="{BFF21469-F147-4CE9-9196-B3933DC5C7DB}"/>
              </a:ext>
            </a:extLst>
          </p:cNvPr>
          <p:cNvCxnSpPr/>
          <p:nvPr/>
        </p:nvCxnSpPr>
        <p:spPr>
          <a:xfrm>
            <a:off x="402082" y="5858915"/>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9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6604" y="996119"/>
            <a:ext cx="4058557" cy="2246769"/>
          </a:xfrm>
          <a:prstGeom prst="rect">
            <a:avLst/>
          </a:prstGeom>
          <a:noFill/>
        </p:spPr>
        <p:txBody>
          <a:bodyPr vert="horz" wrap="square" rtlCol="0">
            <a:spAutoFit/>
          </a:bodyPr>
          <a:lstStyle/>
          <a:p>
            <a:r>
              <a:rPr lang="fr-FR" sz="2000" b="1" dirty="0">
                <a:solidFill>
                  <a:srgbClr val="000000"/>
                </a:solidFill>
              </a:rPr>
              <a:t>Slide 9</a:t>
            </a:r>
            <a:r>
              <a:rPr lang="fr-FR" sz="2000" dirty="0">
                <a:solidFill>
                  <a:srgbClr val="000000"/>
                </a:solidFill>
              </a:rPr>
              <a:t>: Note: </a:t>
            </a:r>
            <a:r>
              <a:rPr lang="fr-FR" sz="2000" dirty="0" err="1">
                <a:solidFill>
                  <a:srgbClr val="000000"/>
                </a:solidFill>
              </a:rPr>
              <a:t>Multipying</a:t>
            </a:r>
            <a:r>
              <a:rPr lang="fr-FR" sz="2000" dirty="0">
                <a:solidFill>
                  <a:srgbClr val="000000"/>
                </a:solidFill>
              </a:rPr>
              <a:t> a </a:t>
            </a:r>
            <a:r>
              <a:rPr lang="fr-FR" sz="2000" dirty="0" err="1">
                <a:solidFill>
                  <a:srgbClr val="000000"/>
                </a:solidFill>
              </a:rPr>
              <a:t>whole</a:t>
            </a:r>
            <a:r>
              <a:rPr lang="fr-FR" sz="2000" dirty="0">
                <a:solidFill>
                  <a:srgbClr val="000000"/>
                </a:solidFill>
              </a:rPr>
              <a:t> number by a </a:t>
            </a:r>
            <a:r>
              <a:rPr lang="fr-FR" sz="2000" dirty="0" err="1">
                <a:solidFill>
                  <a:srgbClr val="000000"/>
                </a:solidFill>
              </a:rPr>
              <a:t>decimal</a:t>
            </a:r>
            <a:r>
              <a:rPr lang="fr-FR" sz="2000" dirty="0">
                <a:solidFill>
                  <a:srgbClr val="000000"/>
                </a:solidFill>
              </a:rPr>
              <a:t> </a:t>
            </a:r>
            <a:r>
              <a:rPr lang="fr-FR" sz="2000" dirty="0" err="1">
                <a:solidFill>
                  <a:srgbClr val="000000"/>
                </a:solidFill>
              </a:rPr>
              <a:t>using</a:t>
            </a:r>
            <a:r>
              <a:rPr lang="fr-FR" sz="2000" dirty="0">
                <a:solidFill>
                  <a:srgbClr val="000000"/>
                </a:solidFill>
              </a:rPr>
              <a:t> base 10 blocks (</a:t>
            </a:r>
            <a:r>
              <a:rPr lang="fr-FR" sz="2000" dirty="0" err="1">
                <a:solidFill>
                  <a:srgbClr val="000000"/>
                </a:solidFill>
              </a:rPr>
              <a:t>Review</a:t>
            </a:r>
            <a:r>
              <a:rPr lang="fr-FR" sz="2000" dirty="0">
                <a:solidFill>
                  <a:srgbClr val="000000"/>
                </a:solidFill>
              </a:rPr>
              <a:t> </a:t>
            </a:r>
            <a:r>
              <a:rPr lang="fr-FR" sz="2000" dirty="0" err="1">
                <a:solidFill>
                  <a:srgbClr val="000000"/>
                </a:solidFill>
              </a:rPr>
              <a:t>from</a:t>
            </a:r>
            <a:r>
              <a:rPr lang="fr-FR" sz="2000" dirty="0">
                <a:solidFill>
                  <a:srgbClr val="000000"/>
                </a:solidFill>
              </a:rPr>
              <a:t> grade 6)</a:t>
            </a:r>
          </a:p>
          <a:p>
            <a:endParaRPr lang="fr-FR" sz="2000" dirty="0">
              <a:solidFill>
                <a:srgbClr val="000000"/>
              </a:solidFill>
            </a:endParaRPr>
          </a:p>
          <a:p>
            <a:r>
              <a:rPr lang="fr-FR" sz="2000" b="1" dirty="0">
                <a:solidFill>
                  <a:srgbClr val="000000"/>
                </a:solidFill>
              </a:rPr>
              <a:t>Copy</a:t>
            </a:r>
            <a:r>
              <a:rPr lang="fr-FR" sz="2000" dirty="0">
                <a:solidFill>
                  <a:srgbClr val="000000"/>
                </a:solidFill>
              </a:rPr>
              <a:t> the </a:t>
            </a:r>
            <a:r>
              <a:rPr lang="fr-FR" sz="2000" dirty="0" err="1">
                <a:solidFill>
                  <a:srgbClr val="000000"/>
                </a:solidFill>
              </a:rPr>
              <a:t>following</a:t>
            </a:r>
            <a:r>
              <a:rPr lang="fr-FR" sz="2000" dirty="0">
                <a:solidFill>
                  <a:srgbClr val="000000"/>
                </a:solidFill>
              </a:rPr>
              <a:t> </a:t>
            </a:r>
            <a:r>
              <a:rPr lang="fr-FR" sz="2000" dirty="0" err="1">
                <a:solidFill>
                  <a:srgbClr val="000000"/>
                </a:solidFill>
              </a:rPr>
              <a:t>grid</a:t>
            </a:r>
            <a:r>
              <a:rPr lang="fr-FR" sz="2000" dirty="0">
                <a:solidFill>
                  <a:srgbClr val="000000"/>
                </a:solidFill>
              </a:rPr>
              <a:t> </a:t>
            </a:r>
            <a:r>
              <a:rPr lang="fr-FR" sz="2000" dirty="0" err="1">
                <a:solidFill>
                  <a:srgbClr val="000000"/>
                </a:solidFill>
              </a:rPr>
              <a:t>into</a:t>
            </a:r>
            <a:r>
              <a:rPr lang="fr-FR" sz="2000" dirty="0">
                <a:solidFill>
                  <a:srgbClr val="000000"/>
                </a:solidFill>
              </a:rPr>
              <a:t> </a:t>
            </a:r>
            <a:r>
              <a:rPr lang="fr-FR" sz="2000" dirty="0" err="1">
                <a:solidFill>
                  <a:srgbClr val="000000"/>
                </a:solidFill>
              </a:rPr>
              <a:t>your</a:t>
            </a:r>
            <a:r>
              <a:rPr lang="fr-FR" sz="2000" dirty="0">
                <a:solidFill>
                  <a:srgbClr val="000000"/>
                </a:solidFill>
              </a:rPr>
              <a:t> math </a:t>
            </a:r>
            <a:r>
              <a:rPr lang="fr-FR" sz="2000" dirty="0" err="1">
                <a:solidFill>
                  <a:srgbClr val="000000"/>
                </a:solidFill>
              </a:rPr>
              <a:t>scribbler</a:t>
            </a:r>
            <a:r>
              <a:rPr lang="fr-FR" sz="2000" dirty="0">
                <a:solidFill>
                  <a:srgbClr val="000000"/>
                </a:solidFill>
              </a:rPr>
              <a:t> and </a:t>
            </a:r>
            <a:r>
              <a:rPr lang="fr-FR" sz="2000" b="1" dirty="0">
                <a:solidFill>
                  <a:srgbClr val="000000"/>
                </a:solidFill>
              </a:rPr>
              <a:t>solve</a:t>
            </a:r>
            <a:r>
              <a:rPr lang="fr-FR" sz="2000" dirty="0">
                <a:solidFill>
                  <a:srgbClr val="000000"/>
                </a:solidFill>
              </a:rPr>
              <a:t> 2 x 1.3 </a:t>
            </a:r>
            <a:r>
              <a:rPr lang="fr-FR" sz="2000" dirty="0" err="1">
                <a:solidFill>
                  <a:srgbClr val="000000"/>
                </a:solidFill>
              </a:rPr>
              <a:t>using</a:t>
            </a:r>
            <a:r>
              <a:rPr lang="fr-FR" sz="2000" dirty="0">
                <a:solidFill>
                  <a:srgbClr val="000000"/>
                </a:solidFill>
              </a:rPr>
              <a:t> the area </a:t>
            </a:r>
            <a:r>
              <a:rPr lang="fr-FR" sz="2000" dirty="0" err="1">
                <a:solidFill>
                  <a:srgbClr val="000000"/>
                </a:solidFill>
              </a:rPr>
              <a:t>grid</a:t>
            </a:r>
            <a:r>
              <a:rPr lang="fr-FR" sz="2000" dirty="0">
                <a:solidFill>
                  <a:srgbClr val="000000"/>
                </a:solidFill>
              </a:rPr>
              <a:t> model.</a:t>
            </a:r>
            <a:endParaRPr lang="en-CA" sz="2000" dirty="0">
              <a:solidFill>
                <a:srgbClr val="000000"/>
              </a:solidFill>
            </a:endParaRPr>
          </a:p>
        </p:txBody>
      </p:sp>
      <p:cxnSp>
        <p:nvCxnSpPr>
          <p:cNvPr id="3" name="Straight Connector 2"/>
          <p:cNvCxnSpPr>
            <a:cxnSpLocks/>
          </p:cNvCxnSpPr>
          <p:nvPr/>
        </p:nvCxnSpPr>
        <p:spPr>
          <a:xfrm>
            <a:off x="5506720" y="2510972"/>
            <a:ext cx="4119880"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086600" y="1228272"/>
            <a:ext cx="0" cy="47752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99200" y="1888672"/>
            <a:ext cx="889000" cy="461665"/>
          </a:xfrm>
          <a:prstGeom prst="rect">
            <a:avLst/>
          </a:prstGeom>
          <a:noFill/>
        </p:spPr>
        <p:txBody>
          <a:bodyPr vert="horz" rtlCol="0">
            <a:spAutoFit/>
          </a:bodyPr>
          <a:lstStyle/>
          <a:p>
            <a:r>
              <a:rPr lang="en-CA" sz="2400">
                <a:solidFill>
                  <a:srgbClr val="000000"/>
                </a:solidFill>
                <a:latin typeface="Times New Roman - 40"/>
              </a:rPr>
              <a:t>x</a:t>
            </a:r>
          </a:p>
        </p:txBody>
      </p:sp>
      <p:grpSp>
        <p:nvGrpSpPr>
          <p:cNvPr id="10" name="Group 9"/>
          <p:cNvGrpSpPr/>
          <p:nvPr/>
        </p:nvGrpSpPr>
        <p:grpSpPr>
          <a:xfrm>
            <a:off x="7193280" y="1014785"/>
            <a:ext cx="1837437" cy="1454913"/>
            <a:chOff x="2329180" y="1755013"/>
            <a:chExt cx="1837437" cy="1454913"/>
          </a:xfrm>
        </p:grpSpPr>
        <p:sp>
          <p:nvSpPr>
            <p:cNvPr id="6" name="Freeform 5"/>
            <p:cNvSpPr/>
            <p:nvPr/>
          </p:nvSpPr>
          <p:spPr>
            <a:xfrm>
              <a:off x="2329180" y="1773682"/>
              <a:ext cx="1446785" cy="1425576"/>
            </a:xfrm>
            <a:custGeom>
              <a:avLst/>
              <a:gdLst/>
              <a:ahLst/>
              <a:cxnLst/>
              <a:rect l="0" t="0" r="0" b="0"/>
              <a:pathLst>
                <a:path w="1446785" h="1425576">
                  <a:moveTo>
                    <a:pt x="0" y="0"/>
                  </a:moveTo>
                  <a:lnTo>
                    <a:pt x="1446784" y="0"/>
                  </a:lnTo>
                  <a:lnTo>
                    <a:pt x="1446784" y="1425575"/>
                  </a:lnTo>
                  <a:lnTo>
                    <a:pt x="0" y="1425575"/>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rot="5400000">
              <a:off x="3123946" y="2427097"/>
              <a:ext cx="1447420" cy="118238"/>
            </a:xfrm>
            <a:custGeom>
              <a:avLst/>
              <a:gdLst/>
              <a:ahLst/>
              <a:cxnLst/>
              <a:rect l="0" t="0" r="0" b="0"/>
              <a:pathLst>
                <a:path w="1447420" h="118238">
                  <a:moveTo>
                    <a:pt x="0" y="0"/>
                  </a:moveTo>
                  <a:lnTo>
                    <a:pt x="1447419" y="0"/>
                  </a:lnTo>
                  <a:lnTo>
                    <a:pt x="1447419" y="118237"/>
                  </a:lnTo>
                  <a:lnTo>
                    <a:pt x="0" y="118237"/>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rot="5400000">
              <a:off x="3253867" y="2427097"/>
              <a:ext cx="1447420" cy="118238"/>
            </a:xfrm>
            <a:custGeom>
              <a:avLst/>
              <a:gdLst/>
              <a:ahLst/>
              <a:cxnLst/>
              <a:rect l="0" t="0" r="0" b="0"/>
              <a:pathLst>
                <a:path w="1447420" h="118238">
                  <a:moveTo>
                    <a:pt x="0" y="0"/>
                  </a:moveTo>
                  <a:lnTo>
                    <a:pt x="1447419" y="0"/>
                  </a:lnTo>
                  <a:lnTo>
                    <a:pt x="1447419" y="118237"/>
                  </a:lnTo>
                  <a:lnTo>
                    <a:pt x="0" y="118237"/>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rot="5400000">
              <a:off x="3383788" y="2419604"/>
              <a:ext cx="1447420" cy="118238"/>
            </a:xfrm>
            <a:custGeom>
              <a:avLst/>
              <a:gdLst/>
              <a:ahLst/>
              <a:cxnLst/>
              <a:rect l="0" t="0" r="0" b="0"/>
              <a:pathLst>
                <a:path w="1447420" h="118238">
                  <a:moveTo>
                    <a:pt x="0" y="0"/>
                  </a:moveTo>
                  <a:lnTo>
                    <a:pt x="1447419" y="0"/>
                  </a:lnTo>
                  <a:lnTo>
                    <a:pt x="1447419" y="118237"/>
                  </a:lnTo>
                  <a:lnTo>
                    <a:pt x="0" y="118237"/>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p:cNvGrpSpPr/>
          <p:nvPr/>
        </p:nvGrpSpPr>
        <p:grpSpPr>
          <a:xfrm>
            <a:off x="5612130" y="2598602"/>
            <a:ext cx="1417702" cy="2958974"/>
            <a:chOff x="748030" y="3338830"/>
            <a:chExt cx="1417702" cy="2958974"/>
          </a:xfrm>
        </p:grpSpPr>
        <p:sp>
          <p:nvSpPr>
            <p:cNvPr id="11" name="Freeform 10"/>
            <p:cNvSpPr/>
            <p:nvPr/>
          </p:nvSpPr>
          <p:spPr>
            <a:xfrm>
              <a:off x="748030" y="3338830"/>
              <a:ext cx="1417702" cy="1482726"/>
            </a:xfrm>
            <a:custGeom>
              <a:avLst/>
              <a:gdLst/>
              <a:ahLst/>
              <a:cxnLst/>
              <a:rect l="0" t="0" r="0" b="0"/>
              <a:pathLst>
                <a:path w="1417702" h="1482726">
                  <a:moveTo>
                    <a:pt x="0" y="0"/>
                  </a:moveTo>
                  <a:lnTo>
                    <a:pt x="1417701" y="0"/>
                  </a:lnTo>
                  <a:lnTo>
                    <a:pt x="1417701" y="1482725"/>
                  </a:lnTo>
                  <a:lnTo>
                    <a:pt x="0" y="1482725"/>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748030" y="4815078"/>
              <a:ext cx="1417702" cy="1482726"/>
            </a:xfrm>
            <a:custGeom>
              <a:avLst/>
              <a:gdLst/>
              <a:ahLst/>
              <a:cxnLst/>
              <a:rect l="0" t="0" r="0" b="0"/>
              <a:pathLst>
                <a:path w="1417702" h="1482726">
                  <a:moveTo>
                    <a:pt x="0" y="0"/>
                  </a:moveTo>
                  <a:lnTo>
                    <a:pt x="1417701" y="0"/>
                  </a:lnTo>
                  <a:lnTo>
                    <a:pt x="1417701" y="1482725"/>
                  </a:lnTo>
                  <a:lnTo>
                    <a:pt x="0" y="1482725"/>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p:cNvGrpSpPr/>
          <p:nvPr/>
        </p:nvGrpSpPr>
        <p:grpSpPr>
          <a:xfrm>
            <a:off x="7193280" y="2592252"/>
            <a:ext cx="1848803" cy="2994788"/>
            <a:chOff x="2329180" y="3332480"/>
            <a:chExt cx="1848803" cy="2994788"/>
          </a:xfrm>
        </p:grpSpPr>
        <p:sp>
          <p:nvSpPr>
            <p:cNvPr id="14" name="Freeform 13"/>
            <p:cNvSpPr/>
            <p:nvPr/>
          </p:nvSpPr>
          <p:spPr>
            <a:xfrm>
              <a:off x="2329180" y="3332480"/>
              <a:ext cx="1453643" cy="1492759"/>
            </a:xfrm>
            <a:custGeom>
              <a:avLst/>
              <a:gdLst/>
              <a:ahLst/>
              <a:cxnLst/>
              <a:rect l="0" t="0" r="0" b="0"/>
              <a:pathLst>
                <a:path w="1453643" h="1492759">
                  <a:moveTo>
                    <a:pt x="0" y="0"/>
                  </a:moveTo>
                  <a:lnTo>
                    <a:pt x="1453642" y="0"/>
                  </a:lnTo>
                  <a:lnTo>
                    <a:pt x="1453642" y="1492758"/>
                  </a:lnTo>
                  <a:lnTo>
                    <a:pt x="0" y="1492758"/>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14"/>
            <p:cNvSpPr/>
            <p:nvPr/>
          </p:nvSpPr>
          <p:spPr>
            <a:xfrm>
              <a:off x="2336927" y="4834509"/>
              <a:ext cx="1453643" cy="1492759"/>
            </a:xfrm>
            <a:custGeom>
              <a:avLst/>
              <a:gdLst/>
              <a:ahLst/>
              <a:cxnLst/>
              <a:rect l="0" t="0" r="0" b="0"/>
              <a:pathLst>
                <a:path w="1453643" h="1492759">
                  <a:moveTo>
                    <a:pt x="0" y="0"/>
                  </a:moveTo>
                  <a:lnTo>
                    <a:pt x="1453642" y="0"/>
                  </a:lnTo>
                  <a:lnTo>
                    <a:pt x="1453642" y="1492758"/>
                  </a:lnTo>
                  <a:lnTo>
                    <a:pt x="0" y="1492758"/>
                  </a:lnTo>
                  <a:close/>
                </a:path>
              </a:pathLst>
            </a:custGeom>
            <a:solidFill>
              <a:srgbClr val="0000FF">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rot="5400000">
              <a:off x="3127756" y="4016756"/>
              <a:ext cx="1454278" cy="123826"/>
            </a:xfrm>
            <a:custGeom>
              <a:avLst/>
              <a:gdLst/>
              <a:ahLst/>
              <a:cxnLst/>
              <a:rect l="0" t="0" r="0" b="0"/>
              <a:pathLst>
                <a:path w="1454278" h="123826">
                  <a:moveTo>
                    <a:pt x="0" y="0"/>
                  </a:moveTo>
                  <a:lnTo>
                    <a:pt x="1454277" y="0"/>
                  </a:lnTo>
                  <a:lnTo>
                    <a:pt x="1454277" y="123825"/>
                  </a:lnTo>
                  <a:lnTo>
                    <a:pt x="0" y="1238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rot="5400000">
              <a:off x="3250692" y="4016756"/>
              <a:ext cx="1454278" cy="123826"/>
            </a:xfrm>
            <a:custGeom>
              <a:avLst/>
              <a:gdLst/>
              <a:ahLst/>
              <a:cxnLst/>
              <a:rect l="0" t="0" r="0" b="0"/>
              <a:pathLst>
                <a:path w="1454278" h="123826">
                  <a:moveTo>
                    <a:pt x="0" y="0"/>
                  </a:moveTo>
                  <a:lnTo>
                    <a:pt x="1454277" y="0"/>
                  </a:lnTo>
                  <a:lnTo>
                    <a:pt x="1454277" y="123825"/>
                  </a:lnTo>
                  <a:lnTo>
                    <a:pt x="0" y="1238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Freeform 17"/>
            <p:cNvSpPr/>
            <p:nvPr/>
          </p:nvSpPr>
          <p:spPr>
            <a:xfrm rot="5400000">
              <a:off x="3381121" y="4016756"/>
              <a:ext cx="1454405" cy="123826"/>
            </a:xfrm>
            <a:custGeom>
              <a:avLst/>
              <a:gdLst/>
              <a:ahLst/>
              <a:cxnLst/>
              <a:rect l="0" t="0" r="0" b="0"/>
              <a:pathLst>
                <a:path w="1454405" h="123826">
                  <a:moveTo>
                    <a:pt x="0" y="0"/>
                  </a:moveTo>
                  <a:lnTo>
                    <a:pt x="1454404" y="0"/>
                  </a:lnTo>
                  <a:lnTo>
                    <a:pt x="1454404" y="123825"/>
                  </a:lnTo>
                  <a:lnTo>
                    <a:pt x="0" y="123825"/>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Freeform 18"/>
            <p:cNvSpPr/>
            <p:nvPr/>
          </p:nvSpPr>
          <p:spPr>
            <a:xfrm rot="5400000">
              <a:off x="3135503" y="5510784"/>
              <a:ext cx="1454278" cy="123953"/>
            </a:xfrm>
            <a:custGeom>
              <a:avLst/>
              <a:gdLst/>
              <a:ahLst/>
              <a:cxnLst/>
              <a:rect l="0" t="0" r="0" b="0"/>
              <a:pathLst>
                <a:path w="1454278" h="123953">
                  <a:moveTo>
                    <a:pt x="0" y="0"/>
                  </a:moveTo>
                  <a:lnTo>
                    <a:pt x="1454277" y="0"/>
                  </a:lnTo>
                  <a:lnTo>
                    <a:pt x="1454277" y="123952"/>
                  </a:lnTo>
                  <a:lnTo>
                    <a:pt x="0" y="123952"/>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Freeform 19"/>
            <p:cNvSpPr/>
            <p:nvPr/>
          </p:nvSpPr>
          <p:spPr>
            <a:xfrm rot="5400000">
              <a:off x="3266059" y="5510784"/>
              <a:ext cx="1454278" cy="123953"/>
            </a:xfrm>
            <a:custGeom>
              <a:avLst/>
              <a:gdLst/>
              <a:ahLst/>
              <a:cxnLst/>
              <a:rect l="0" t="0" r="0" b="0"/>
              <a:pathLst>
                <a:path w="1454278" h="123953">
                  <a:moveTo>
                    <a:pt x="0" y="0"/>
                  </a:moveTo>
                  <a:lnTo>
                    <a:pt x="1454277" y="0"/>
                  </a:lnTo>
                  <a:lnTo>
                    <a:pt x="1454277" y="123952"/>
                  </a:lnTo>
                  <a:lnTo>
                    <a:pt x="0" y="123952"/>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Freeform 20"/>
            <p:cNvSpPr/>
            <p:nvPr/>
          </p:nvSpPr>
          <p:spPr>
            <a:xfrm rot="5400000">
              <a:off x="3388868" y="5510784"/>
              <a:ext cx="1454278" cy="123953"/>
            </a:xfrm>
            <a:custGeom>
              <a:avLst/>
              <a:gdLst/>
              <a:ahLst/>
              <a:cxnLst/>
              <a:rect l="0" t="0" r="0" b="0"/>
              <a:pathLst>
                <a:path w="1454278" h="123953">
                  <a:moveTo>
                    <a:pt x="0" y="0"/>
                  </a:moveTo>
                  <a:lnTo>
                    <a:pt x="1454277" y="0"/>
                  </a:lnTo>
                  <a:lnTo>
                    <a:pt x="1454277" y="123952"/>
                  </a:lnTo>
                  <a:lnTo>
                    <a:pt x="0" y="123952"/>
                  </a:lnTo>
                  <a:close/>
                </a:path>
              </a:pathLst>
            </a:custGeom>
            <a:solidFill>
              <a:srgbClr val="FFFF00">
                <a:alpha val="74902"/>
              </a:srgbClr>
            </a:solidFill>
            <a:ln w="12700" cap="flat" cmpd="sng" algn="ctr">
              <a:solidFill>
                <a:srgbClr val="000000">
                  <a:alpha val="7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TextBox 22"/>
          <p:cNvSpPr txBox="1"/>
          <p:nvPr/>
        </p:nvSpPr>
        <p:spPr>
          <a:xfrm>
            <a:off x="7759700" y="491672"/>
            <a:ext cx="1117600" cy="415498"/>
          </a:xfrm>
          <a:prstGeom prst="rect">
            <a:avLst/>
          </a:prstGeom>
          <a:noFill/>
        </p:spPr>
        <p:txBody>
          <a:bodyPr vert="horz" rtlCol="0">
            <a:spAutoFit/>
          </a:bodyPr>
          <a:lstStyle/>
          <a:p>
            <a:r>
              <a:rPr lang="en-CA" sz="2100" dirty="0">
                <a:solidFill>
                  <a:srgbClr val="000000"/>
                </a:solidFill>
                <a:latin typeface="Times New Roman - 35"/>
              </a:rPr>
              <a:t>1.3</a:t>
            </a:r>
          </a:p>
        </p:txBody>
      </p:sp>
      <p:sp>
        <p:nvSpPr>
          <p:cNvPr id="24" name="TextBox 23"/>
          <p:cNvSpPr txBox="1"/>
          <p:nvPr/>
        </p:nvSpPr>
        <p:spPr>
          <a:xfrm>
            <a:off x="5080000" y="3819072"/>
            <a:ext cx="711200" cy="369332"/>
          </a:xfrm>
          <a:prstGeom prst="rect">
            <a:avLst/>
          </a:prstGeom>
          <a:noFill/>
        </p:spPr>
        <p:txBody>
          <a:bodyPr vert="horz" rtlCol="0">
            <a:spAutoFit/>
          </a:bodyPr>
          <a:lstStyle/>
          <a:p>
            <a:r>
              <a:rPr lang="en-CA">
                <a:solidFill>
                  <a:srgbClr val="000000"/>
                </a:solidFill>
                <a:latin typeface="Times New Roman - 31"/>
              </a:rPr>
              <a:t>2</a:t>
            </a:r>
          </a:p>
        </p:txBody>
      </p:sp>
      <p:cxnSp>
        <p:nvCxnSpPr>
          <p:cNvPr id="25" name="Straight Connector 24">
            <a:extLst>
              <a:ext uri="{FF2B5EF4-FFF2-40B4-BE49-F238E27FC236}">
                <a16:creationId xmlns:a16="http://schemas.microsoft.com/office/drawing/2014/main" id="{43862A1A-C640-4724-988E-33300533A797}"/>
              </a:ext>
            </a:extLst>
          </p:cNvPr>
          <p:cNvCxnSpPr>
            <a:cxnSpLocks/>
          </p:cNvCxnSpPr>
          <p:nvPr/>
        </p:nvCxnSpPr>
        <p:spPr>
          <a:xfrm>
            <a:off x="244403" y="3615872"/>
            <a:ext cx="454583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CDD4B09-CDDD-4A7E-854A-0AAB7D6F2594}"/>
              </a:ext>
            </a:extLst>
          </p:cNvPr>
          <p:cNvSpPr txBox="1"/>
          <p:nvPr/>
        </p:nvSpPr>
        <p:spPr>
          <a:xfrm>
            <a:off x="310643" y="3966169"/>
            <a:ext cx="5080000" cy="1938992"/>
          </a:xfrm>
          <a:prstGeom prst="rect">
            <a:avLst/>
          </a:prstGeom>
          <a:noFill/>
        </p:spPr>
        <p:txBody>
          <a:bodyPr wrap="square">
            <a:spAutoFit/>
          </a:bodyPr>
          <a:lstStyle/>
          <a:p>
            <a:r>
              <a:rPr lang="fr-FR" sz="2000" dirty="0">
                <a:solidFill>
                  <a:srgbClr val="000000"/>
                </a:solidFill>
              </a:rPr>
              <a:t>Note: Multiplier un nombre naturel et un nombre décimal </a:t>
            </a:r>
            <a:r>
              <a:rPr lang="en-CA" sz="2000" dirty="0">
                <a:solidFill>
                  <a:srgbClr val="000000"/>
                </a:solidFill>
              </a:rPr>
              <a:t>avec les bases 10.</a:t>
            </a:r>
          </a:p>
          <a:p>
            <a:endParaRPr lang="en-CA" sz="2000" dirty="0">
              <a:solidFill>
                <a:srgbClr val="000000"/>
              </a:solidFill>
            </a:endParaRPr>
          </a:p>
          <a:p>
            <a:r>
              <a:rPr lang="en-CA" sz="2000" b="1" dirty="0">
                <a:solidFill>
                  <a:srgbClr val="000000"/>
                </a:solidFill>
              </a:rPr>
              <a:t>Copier</a:t>
            </a:r>
            <a:r>
              <a:rPr lang="en-CA" sz="2000" dirty="0">
                <a:solidFill>
                  <a:srgbClr val="000000"/>
                </a:solidFill>
              </a:rPr>
              <a:t> </a:t>
            </a:r>
            <a:r>
              <a:rPr lang="en-CA" sz="2000" dirty="0" err="1">
                <a:solidFill>
                  <a:srgbClr val="000000"/>
                </a:solidFill>
              </a:rPr>
              <a:t>l’exemple</a:t>
            </a:r>
            <a:r>
              <a:rPr lang="en-CA" sz="2000" dirty="0">
                <a:solidFill>
                  <a:srgbClr val="000000"/>
                </a:solidFill>
              </a:rPr>
              <a:t> </a:t>
            </a:r>
            <a:r>
              <a:rPr lang="en-CA" sz="2000" dirty="0" err="1">
                <a:solidFill>
                  <a:srgbClr val="000000"/>
                </a:solidFill>
              </a:rPr>
              <a:t>suivant</a:t>
            </a:r>
            <a:r>
              <a:rPr lang="en-CA" sz="2000" dirty="0">
                <a:solidFill>
                  <a:srgbClr val="000000"/>
                </a:solidFill>
              </a:rPr>
              <a:t> dans ton cahier </a:t>
            </a:r>
          </a:p>
          <a:p>
            <a:r>
              <a:rPr lang="en-CA" sz="2000" dirty="0">
                <a:solidFill>
                  <a:srgbClr val="000000"/>
                </a:solidFill>
              </a:rPr>
              <a:t>et </a:t>
            </a:r>
            <a:r>
              <a:rPr lang="en-CA" sz="2000" b="1" dirty="0" err="1">
                <a:solidFill>
                  <a:srgbClr val="000000"/>
                </a:solidFill>
              </a:rPr>
              <a:t>résoudre</a:t>
            </a:r>
            <a:r>
              <a:rPr lang="en-CA" sz="2000" dirty="0">
                <a:solidFill>
                  <a:srgbClr val="000000"/>
                </a:solidFill>
              </a:rPr>
              <a:t> 2 X 1.3 </a:t>
            </a:r>
            <a:r>
              <a:rPr lang="en-CA" sz="2000" dirty="0" err="1">
                <a:solidFill>
                  <a:srgbClr val="000000"/>
                </a:solidFill>
              </a:rPr>
              <a:t>en</a:t>
            </a:r>
            <a:r>
              <a:rPr lang="en-CA" sz="2000" dirty="0">
                <a:solidFill>
                  <a:srgbClr val="000000"/>
                </a:solidFill>
              </a:rPr>
              <a:t> </a:t>
            </a:r>
            <a:r>
              <a:rPr lang="en-CA" sz="2000" dirty="0" err="1">
                <a:solidFill>
                  <a:srgbClr val="000000"/>
                </a:solidFill>
              </a:rPr>
              <a:t>utilisant</a:t>
            </a:r>
            <a:r>
              <a:rPr lang="en-CA" sz="2000" dirty="0">
                <a:solidFill>
                  <a:srgbClr val="000000"/>
                </a:solidFill>
              </a:rPr>
              <a:t> le </a:t>
            </a:r>
            <a:r>
              <a:rPr lang="en-CA" sz="2000" dirty="0" err="1">
                <a:solidFill>
                  <a:srgbClr val="000000"/>
                </a:solidFill>
              </a:rPr>
              <a:t>modèle</a:t>
            </a:r>
            <a:r>
              <a:rPr lang="en-CA" sz="2000" dirty="0">
                <a:solidFill>
                  <a:srgbClr val="000000"/>
                </a:solidFill>
              </a:rPr>
              <a:t> </a:t>
            </a:r>
            <a:r>
              <a:rPr lang="en-CA" sz="2000" dirty="0" err="1">
                <a:solidFill>
                  <a:srgbClr val="000000"/>
                </a:solidFill>
              </a:rPr>
              <a:t>rectangulaire</a:t>
            </a:r>
            <a:r>
              <a:rPr lang="en-CA" sz="2000" dirty="0">
                <a:solidFill>
                  <a:srgbClr val="000000"/>
                </a:solidFill>
              </a:rPr>
              <a:t>. </a:t>
            </a:r>
          </a:p>
        </p:txBody>
      </p:sp>
    </p:spTree>
    <p:extLst>
      <p:ext uri="{BB962C8B-B14F-4D97-AF65-F5344CB8AC3E}">
        <p14:creationId xmlns:p14="http://schemas.microsoft.com/office/powerpoint/2010/main" val="3946604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1438</Words>
  <Application>Microsoft Office PowerPoint</Application>
  <PresentationFormat>Custom</PresentationFormat>
  <Paragraphs>215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Times New Roman - 35</vt:lpstr>
      <vt:lpstr>Arial</vt:lpstr>
      <vt:lpstr>Times New Roman - 40</vt:lpstr>
      <vt:lpstr>Times New Roman - 34</vt:lpstr>
      <vt:lpstr>Calibri Light</vt:lpstr>
      <vt:lpstr>Calibri</vt:lpstr>
      <vt:lpstr>Times New Roman - 31</vt:lpstr>
      <vt:lpstr>Times New Roman - 23</vt:lpstr>
      <vt:lpstr>Office Theme</vt:lpstr>
      <vt:lpstr>Slide 1: Review N2 continued…  N2: Demonstrate an understanding of the addition, subtraction, multiplication and division of decimals (for more than 1-digit divisors or 2-digit multipliers, the use of technology is expected) to solve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Cleland, Sandra (ASD-N)</cp:lastModifiedBy>
  <cp:revision>52</cp:revision>
  <cp:lastPrinted>2022-12-06T20:36:42Z</cp:lastPrinted>
  <dcterms:created xsi:type="dcterms:W3CDTF">2018-09-21T04:10:48Z</dcterms:created>
  <dcterms:modified xsi:type="dcterms:W3CDTF">2022-12-06T20:40:01Z</dcterms:modified>
</cp:coreProperties>
</file>