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  <p:sldMasterId id="2147483648" r:id="rId2"/>
  </p:sldMasterIdLst>
  <p:sldIdLst>
    <p:sldId id="256" r:id="rId3"/>
    <p:sldId id="267" r:id="rId4"/>
    <p:sldId id="268" r:id="rId5"/>
    <p:sldId id="269" r:id="rId6"/>
    <p:sldId id="270" r:id="rId7"/>
    <p:sldId id="27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bell, Heather Casey (ASD-N)" userId="3d2178c8-8f9b-418b-a7ac-5d1f8f5cd295" providerId="ADAL" clId="{8F2E05FC-D04A-4F5B-9A7C-B099AF9B9BB9}"/>
    <pc:docChg chg="addSld delSld modSld">
      <pc:chgData name="Campbell, Heather Casey (ASD-N)" userId="3d2178c8-8f9b-418b-a7ac-5d1f8f5cd295" providerId="ADAL" clId="{8F2E05FC-D04A-4F5B-9A7C-B099AF9B9BB9}" dt="2022-02-15T18:42:07.857" v="39" actId="47"/>
      <pc:docMkLst>
        <pc:docMk/>
      </pc:docMkLst>
      <pc:sldChg chg="modSp mod">
        <pc:chgData name="Campbell, Heather Casey (ASD-N)" userId="3d2178c8-8f9b-418b-a7ac-5d1f8f5cd295" providerId="ADAL" clId="{8F2E05FC-D04A-4F5B-9A7C-B099AF9B9BB9}" dt="2022-02-15T18:41:48.416" v="30" actId="20577"/>
        <pc:sldMkLst>
          <pc:docMk/>
          <pc:sldMk cId="3436840547" sldId="256"/>
        </pc:sldMkLst>
        <pc:spChg chg="mod">
          <ac:chgData name="Campbell, Heather Casey (ASD-N)" userId="3d2178c8-8f9b-418b-a7ac-5d1f8f5cd295" providerId="ADAL" clId="{8F2E05FC-D04A-4F5B-9A7C-B099AF9B9BB9}" dt="2022-02-15T18:41:48.416" v="30" actId="20577"/>
          <ac:spMkLst>
            <pc:docMk/>
            <pc:sldMk cId="3436840547" sldId="256"/>
            <ac:spMk id="2" creationId="{957B613B-E07B-461B-A3F0-14F21FA59C2C}"/>
          </ac:spMkLst>
        </pc:spChg>
      </pc:sldChg>
      <pc:sldChg chg="del">
        <pc:chgData name="Campbell, Heather Casey (ASD-N)" userId="3d2178c8-8f9b-418b-a7ac-5d1f8f5cd295" providerId="ADAL" clId="{8F2E05FC-D04A-4F5B-9A7C-B099AF9B9BB9}" dt="2022-02-15T18:34:10.641" v="0" actId="47"/>
        <pc:sldMkLst>
          <pc:docMk/>
          <pc:sldMk cId="2176646460" sldId="257"/>
        </pc:sldMkLst>
      </pc:sldChg>
      <pc:sldChg chg="del">
        <pc:chgData name="Campbell, Heather Casey (ASD-N)" userId="3d2178c8-8f9b-418b-a7ac-5d1f8f5cd295" providerId="ADAL" clId="{8F2E05FC-D04A-4F5B-9A7C-B099AF9B9BB9}" dt="2022-02-15T18:42:07.857" v="39" actId="47"/>
        <pc:sldMkLst>
          <pc:docMk/>
          <pc:sldMk cId="302130381" sldId="258"/>
        </pc:sldMkLst>
      </pc:sldChg>
      <pc:sldChg chg="del">
        <pc:chgData name="Campbell, Heather Casey (ASD-N)" userId="3d2178c8-8f9b-418b-a7ac-5d1f8f5cd295" providerId="ADAL" clId="{8F2E05FC-D04A-4F5B-9A7C-B099AF9B9BB9}" dt="2022-02-15T18:41:54.054" v="31" actId="47"/>
        <pc:sldMkLst>
          <pc:docMk/>
          <pc:sldMk cId="104227929" sldId="259"/>
        </pc:sldMkLst>
      </pc:sldChg>
      <pc:sldChg chg="del">
        <pc:chgData name="Campbell, Heather Casey (ASD-N)" userId="3d2178c8-8f9b-418b-a7ac-5d1f8f5cd295" providerId="ADAL" clId="{8F2E05FC-D04A-4F5B-9A7C-B099AF9B9BB9}" dt="2022-02-15T18:41:54.624" v="32" actId="47"/>
        <pc:sldMkLst>
          <pc:docMk/>
          <pc:sldMk cId="821692289" sldId="260"/>
        </pc:sldMkLst>
      </pc:sldChg>
      <pc:sldChg chg="del">
        <pc:chgData name="Campbell, Heather Casey (ASD-N)" userId="3d2178c8-8f9b-418b-a7ac-5d1f8f5cd295" providerId="ADAL" clId="{8F2E05FC-D04A-4F5B-9A7C-B099AF9B9BB9}" dt="2022-02-15T18:41:55.219" v="33" actId="47"/>
        <pc:sldMkLst>
          <pc:docMk/>
          <pc:sldMk cId="3946604620" sldId="261"/>
        </pc:sldMkLst>
      </pc:sldChg>
      <pc:sldChg chg="del">
        <pc:chgData name="Campbell, Heather Casey (ASD-N)" userId="3d2178c8-8f9b-418b-a7ac-5d1f8f5cd295" providerId="ADAL" clId="{8F2E05FC-D04A-4F5B-9A7C-B099AF9B9BB9}" dt="2022-02-15T18:41:55.754" v="34" actId="47"/>
        <pc:sldMkLst>
          <pc:docMk/>
          <pc:sldMk cId="1529910600" sldId="262"/>
        </pc:sldMkLst>
      </pc:sldChg>
      <pc:sldChg chg="del">
        <pc:chgData name="Campbell, Heather Casey (ASD-N)" userId="3d2178c8-8f9b-418b-a7ac-5d1f8f5cd295" providerId="ADAL" clId="{8F2E05FC-D04A-4F5B-9A7C-B099AF9B9BB9}" dt="2022-02-15T18:41:56.576" v="35" actId="47"/>
        <pc:sldMkLst>
          <pc:docMk/>
          <pc:sldMk cId="1099523531" sldId="263"/>
        </pc:sldMkLst>
      </pc:sldChg>
      <pc:sldChg chg="del">
        <pc:chgData name="Campbell, Heather Casey (ASD-N)" userId="3d2178c8-8f9b-418b-a7ac-5d1f8f5cd295" providerId="ADAL" clId="{8F2E05FC-D04A-4F5B-9A7C-B099AF9B9BB9}" dt="2022-02-15T18:41:57.290" v="36" actId="47"/>
        <pc:sldMkLst>
          <pc:docMk/>
          <pc:sldMk cId="2918518815" sldId="264"/>
        </pc:sldMkLst>
      </pc:sldChg>
      <pc:sldChg chg="del">
        <pc:chgData name="Campbell, Heather Casey (ASD-N)" userId="3d2178c8-8f9b-418b-a7ac-5d1f8f5cd295" providerId="ADAL" clId="{8F2E05FC-D04A-4F5B-9A7C-B099AF9B9BB9}" dt="2022-02-15T18:41:58.392" v="37" actId="47"/>
        <pc:sldMkLst>
          <pc:docMk/>
          <pc:sldMk cId="3835947122" sldId="265"/>
        </pc:sldMkLst>
      </pc:sldChg>
      <pc:sldChg chg="del">
        <pc:chgData name="Campbell, Heather Casey (ASD-N)" userId="3d2178c8-8f9b-418b-a7ac-5d1f8f5cd295" providerId="ADAL" clId="{8F2E05FC-D04A-4F5B-9A7C-B099AF9B9BB9}" dt="2022-02-15T18:41:59.204" v="38" actId="47"/>
        <pc:sldMkLst>
          <pc:docMk/>
          <pc:sldMk cId="758086571" sldId="266"/>
        </pc:sldMkLst>
      </pc:sldChg>
      <pc:sldChg chg="add">
        <pc:chgData name="Campbell, Heather Casey (ASD-N)" userId="3d2178c8-8f9b-418b-a7ac-5d1f8f5cd295" providerId="ADAL" clId="{8F2E05FC-D04A-4F5B-9A7C-B099AF9B9BB9}" dt="2022-02-15T18:36:11.431" v="2"/>
        <pc:sldMkLst>
          <pc:docMk/>
          <pc:sldMk cId="1405362861" sldId="268"/>
        </pc:sldMkLst>
      </pc:sldChg>
      <pc:sldChg chg="add">
        <pc:chgData name="Campbell, Heather Casey (ASD-N)" userId="3d2178c8-8f9b-418b-a7ac-5d1f8f5cd295" providerId="ADAL" clId="{8F2E05FC-D04A-4F5B-9A7C-B099AF9B9BB9}" dt="2022-02-15T18:36:58.499" v="4"/>
        <pc:sldMkLst>
          <pc:docMk/>
          <pc:sldMk cId="2247211799" sldId="269"/>
        </pc:sldMkLst>
      </pc:sldChg>
      <pc:sldChg chg="modSp add mod">
        <pc:chgData name="Campbell, Heather Casey (ASD-N)" userId="3d2178c8-8f9b-418b-a7ac-5d1f8f5cd295" providerId="ADAL" clId="{8F2E05FC-D04A-4F5B-9A7C-B099AF9B9BB9}" dt="2022-02-15T18:37:22.071" v="8" actId="20577"/>
        <pc:sldMkLst>
          <pc:docMk/>
          <pc:sldMk cId="3083236097" sldId="270"/>
        </pc:sldMkLst>
        <pc:spChg chg="mod">
          <ac:chgData name="Campbell, Heather Casey (ASD-N)" userId="3d2178c8-8f9b-418b-a7ac-5d1f8f5cd295" providerId="ADAL" clId="{8F2E05FC-D04A-4F5B-9A7C-B099AF9B9BB9}" dt="2022-02-15T18:37:22.071" v="8" actId="20577"/>
          <ac:spMkLst>
            <pc:docMk/>
            <pc:sldMk cId="3083236097" sldId="270"/>
            <ac:spMk id="3" creationId="{27593427-5430-4629-9E00-A47D7B38C9D8}"/>
          </ac:spMkLst>
        </pc:spChg>
      </pc:sldChg>
      <pc:sldChg chg="add">
        <pc:chgData name="Campbell, Heather Casey (ASD-N)" userId="3d2178c8-8f9b-418b-a7ac-5d1f8f5cd295" providerId="ADAL" clId="{8F2E05FC-D04A-4F5B-9A7C-B099AF9B9BB9}" dt="2022-02-15T18:38:36.207" v="10"/>
        <pc:sldMkLst>
          <pc:docMk/>
          <pc:sldMk cId="807102042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C9990A-2A13-40CE-8270-30A82A5BA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12619-D24C-4E18-811C-27D868540C9B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1BC3AA-3546-4CA0-A7A7-54687548D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6CBCB5-84F7-4230-B364-CA14C6BF2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5FB5-9D4E-4339-A03B-D6209E5C944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2/15/2022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2/15/2022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668C4D-F0E9-419B-80BE-D6DCD23BD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84240D-536D-48E1-AB7C-6CDACC3D1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4B308-2F69-429F-AD92-64C3C27589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12619-D24C-4E18-811C-27D868540C9B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23C79-4E22-44FB-8F0F-08ACAD81B7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7B862-0604-46A5-A051-41236419B5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95FB5-9D4E-4339-A03B-D6209E5C944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4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7B613B-E07B-461B-A3F0-14F21FA59C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CA" sz="4400" dirty="0"/>
              <a:t>Lesson 3-Day 3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492A63-C49D-4CEA-9F74-44C7A2B1DF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N8 </a:t>
            </a:r>
            <a:r>
              <a:rPr lang="fr-CA" dirty="0" err="1"/>
              <a:t>Multiplying</a:t>
            </a:r>
            <a:r>
              <a:rPr lang="fr-CA" dirty="0"/>
              <a:t> </a:t>
            </a:r>
            <a:r>
              <a:rPr lang="fr-CA" dirty="0" err="1"/>
              <a:t>Decimals</a:t>
            </a:r>
            <a:r>
              <a:rPr lang="fr-CA" dirty="0"/>
              <a:t> by a </a:t>
            </a:r>
            <a:r>
              <a:rPr lang="fr-CA" dirty="0" err="1"/>
              <a:t>Whole</a:t>
            </a:r>
            <a:r>
              <a:rPr lang="fr-CA" dirty="0"/>
              <a:t> Numbers</a:t>
            </a:r>
          </a:p>
        </p:txBody>
      </p:sp>
    </p:spTree>
    <p:extLst>
      <p:ext uri="{BB962C8B-B14F-4D97-AF65-F5344CB8AC3E}">
        <p14:creationId xmlns:p14="http://schemas.microsoft.com/office/powerpoint/2010/main" val="3436840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7827DE-FA2F-42D4-832C-CAE54DA1863D}"/>
              </a:ext>
            </a:extLst>
          </p:cNvPr>
          <p:cNvSpPr txBox="1"/>
          <p:nvPr/>
        </p:nvSpPr>
        <p:spPr>
          <a:xfrm>
            <a:off x="4655821" y="2532281"/>
            <a:ext cx="1808043" cy="4801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520" dirty="0">
                <a:solidFill>
                  <a:srgbClr val="000000"/>
                </a:solidFill>
              </a:rPr>
              <a:t>4.23 x 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FDE46B-81FF-4AA5-9CA6-03273B1D4E93}"/>
              </a:ext>
            </a:extLst>
          </p:cNvPr>
          <p:cNvSpPr txBox="1"/>
          <p:nvPr/>
        </p:nvSpPr>
        <p:spPr>
          <a:xfrm>
            <a:off x="1739537" y="205491"/>
            <a:ext cx="8928463" cy="23267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20" dirty="0" err="1">
                <a:solidFill>
                  <a:srgbClr val="000000"/>
                </a:solidFill>
              </a:rPr>
              <a:t>Multiplying</a:t>
            </a:r>
            <a:r>
              <a:rPr lang="fr-FR" sz="1620" dirty="0">
                <a:solidFill>
                  <a:srgbClr val="000000"/>
                </a:solidFill>
              </a:rPr>
              <a:t> a </a:t>
            </a:r>
            <a:r>
              <a:rPr lang="fr-FR" sz="1620" dirty="0" err="1">
                <a:solidFill>
                  <a:srgbClr val="000000"/>
                </a:solidFill>
              </a:rPr>
              <a:t>decimal</a:t>
            </a:r>
            <a:r>
              <a:rPr lang="fr-FR" sz="1620" dirty="0">
                <a:solidFill>
                  <a:srgbClr val="000000"/>
                </a:solidFill>
              </a:rPr>
              <a:t> and a </a:t>
            </a:r>
            <a:r>
              <a:rPr lang="fr-FR" sz="1620" dirty="0" err="1">
                <a:solidFill>
                  <a:srgbClr val="000000"/>
                </a:solidFill>
              </a:rPr>
              <a:t>whole</a:t>
            </a:r>
            <a:r>
              <a:rPr lang="fr-FR" sz="1620" dirty="0">
                <a:solidFill>
                  <a:srgbClr val="000000"/>
                </a:solidFill>
              </a:rPr>
              <a:t> </a:t>
            </a:r>
            <a:r>
              <a:rPr lang="fr-FR" sz="1620" dirty="0" err="1">
                <a:solidFill>
                  <a:srgbClr val="000000"/>
                </a:solidFill>
              </a:rPr>
              <a:t>number</a:t>
            </a:r>
            <a:endParaRPr lang="fr-FR" sz="1620" dirty="0">
              <a:solidFill>
                <a:srgbClr val="000000"/>
              </a:solidFill>
            </a:endParaRPr>
          </a:p>
          <a:p>
            <a:r>
              <a:rPr lang="fr-FR" sz="1620" dirty="0">
                <a:solidFill>
                  <a:srgbClr val="000000"/>
                </a:solidFill>
              </a:rPr>
              <a:t>2. </a:t>
            </a:r>
            <a:r>
              <a:rPr lang="fr-FR" sz="1620" b="1" dirty="0">
                <a:solidFill>
                  <a:srgbClr val="000000"/>
                </a:solidFill>
              </a:rPr>
              <a:t>Forget </a:t>
            </a:r>
            <a:r>
              <a:rPr lang="fr-FR" sz="1620" dirty="0">
                <a:solidFill>
                  <a:srgbClr val="000000"/>
                </a:solidFill>
              </a:rPr>
              <a:t>the </a:t>
            </a:r>
            <a:r>
              <a:rPr lang="fr-FR" sz="1620" dirty="0" err="1">
                <a:solidFill>
                  <a:srgbClr val="000000"/>
                </a:solidFill>
              </a:rPr>
              <a:t>decimal</a:t>
            </a:r>
            <a:r>
              <a:rPr lang="fr-FR" sz="1620" dirty="0">
                <a:solidFill>
                  <a:srgbClr val="000000"/>
                </a:solidFill>
              </a:rPr>
              <a:t> and </a:t>
            </a:r>
            <a:r>
              <a:rPr lang="fr-FR" sz="1620" b="1" dirty="0" err="1">
                <a:solidFill>
                  <a:srgbClr val="000000"/>
                </a:solidFill>
              </a:rPr>
              <a:t>multiply</a:t>
            </a:r>
            <a:r>
              <a:rPr lang="fr-FR" sz="1620" dirty="0">
                <a:solidFill>
                  <a:srgbClr val="000000"/>
                </a:solidFill>
              </a:rPr>
              <a:t> the </a:t>
            </a:r>
            <a:r>
              <a:rPr lang="fr-FR" sz="1620" dirty="0" err="1">
                <a:solidFill>
                  <a:srgbClr val="000000"/>
                </a:solidFill>
              </a:rPr>
              <a:t>two</a:t>
            </a:r>
            <a:r>
              <a:rPr lang="fr-FR" sz="1620" dirty="0">
                <a:solidFill>
                  <a:srgbClr val="000000"/>
                </a:solidFill>
              </a:rPr>
              <a:t> </a:t>
            </a:r>
            <a:r>
              <a:rPr lang="fr-FR" sz="1620" dirty="0" err="1">
                <a:solidFill>
                  <a:srgbClr val="000000"/>
                </a:solidFill>
              </a:rPr>
              <a:t>whole</a:t>
            </a:r>
            <a:r>
              <a:rPr lang="fr-FR" sz="1620" dirty="0">
                <a:solidFill>
                  <a:srgbClr val="000000"/>
                </a:solidFill>
              </a:rPr>
              <a:t> </a:t>
            </a:r>
            <a:r>
              <a:rPr lang="fr-FR" sz="1620" dirty="0" err="1">
                <a:solidFill>
                  <a:srgbClr val="000000"/>
                </a:solidFill>
              </a:rPr>
              <a:t>numbers</a:t>
            </a:r>
            <a:r>
              <a:rPr lang="fr-FR" sz="1620" dirty="0">
                <a:solidFill>
                  <a:srgbClr val="000000"/>
                </a:solidFill>
              </a:rPr>
              <a:t> </a:t>
            </a:r>
            <a:r>
              <a:rPr lang="fr-FR" sz="1620" dirty="0" err="1">
                <a:solidFill>
                  <a:srgbClr val="000000"/>
                </a:solidFill>
              </a:rPr>
              <a:t>using</a:t>
            </a:r>
            <a:r>
              <a:rPr lang="fr-FR" sz="1620" dirty="0">
                <a:solidFill>
                  <a:srgbClr val="000000"/>
                </a:solidFill>
              </a:rPr>
              <a:t> the </a:t>
            </a:r>
            <a:r>
              <a:rPr lang="fr-FR" sz="1620" dirty="0" err="1">
                <a:solidFill>
                  <a:srgbClr val="000000"/>
                </a:solidFill>
              </a:rPr>
              <a:t>rectangular</a:t>
            </a:r>
            <a:r>
              <a:rPr lang="fr-FR" sz="1620" dirty="0">
                <a:solidFill>
                  <a:srgbClr val="000000"/>
                </a:solidFill>
              </a:rPr>
              <a:t> model or the </a:t>
            </a:r>
            <a:r>
              <a:rPr lang="fr-FR" sz="1620" dirty="0" err="1">
                <a:solidFill>
                  <a:srgbClr val="000000"/>
                </a:solidFill>
              </a:rPr>
              <a:t>traditional</a:t>
            </a:r>
            <a:r>
              <a:rPr lang="fr-FR" sz="1620" dirty="0">
                <a:solidFill>
                  <a:srgbClr val="000000"/>
                </a:solidFill>
              </a:rPr>
              <a:t> </a:t>
            </a:r>
            <a:r>
              <a:rPr lang="fr-FR" sz="1620" dirty="0" err="1">
                <a:solidFill>
                  <a:srgbClr val="000000"/>
                </a:solidFill>
              </a:rPr>
              <a:t>algorith</a:t>
            </a:r>
            <a:r>
              <a:rPr lang="fr-FR" sz="1620" dirty="0">
                <a:solidFill>
                  <a:srgbClr val="000000"/>
                </a:solidFill>
              </a:rPr>
              <a:t>. </a:t>
            </a:r>
            <a:r>
              <a:rPr lang="fr-FR" sz="1620" b="1" dirty="0">
                <a:solidFill>
                  <a:srgbClr val="000000"/>
                </a:solidFill>
              </a:rPr>
              <a:t>Use </a:t>
            </a:r>
            <a:r>
              <a:rPr lang="fr-FR" sz="1620" dirty="0" err="1">
                <a:solidFill>
                  <a:srgbClr val="000000"/>
                </a:solidFill>
              </a:rPr>
              <a:t>front-end</a:t>
            </a:r>
            <a:r>
              <a:rPr lang="fr-FR" sz="1620" dirty="0">
                <a:solidFill>
                  <a:srgbClr val="000000"/>
                </a:solidFill>
              </a:rPr>
              <a:t> estimation to place the </a:t>
            </a:r>
            <a:r>
              <a:rPr lang="fr-FR" sz="1620" dirty="0" err="1">
                <a:solidFill>
                  <a:srgbClr val="000000"/>
                </a:solidFill>
              </a:rPr>
              <a:t>decimal</a:t>
            </a:r>
            <a:r>
              <a:rPr lang="fr-FR" sz="1620" dirty="0">
                <a:solidFill>
                  <a:srgbClr val="000000"/>
                </a:solidFill>
              </a:rPr>
              <a:t> in the </a:t>
            </a:r>
            <a:r>
              <a:rPr lang="fr-FR" sz="1620" dirty="0" err="1">
                <a:solidFill>
                  <a:srgbClr val="000000"/>
                </a:solidFill>
              </a:rPr>
              <a:t>product</a:t>
            </a:r>
            <a:r>
              <a:rPr lang="fr-FR" sz="1620" dirty="0">
                <a:solidFill>
                  <a:srgbClr val="000000"/>
                </a:solidFill>
              </a:rPr>
              <a:t>.</a:t>
            </a:r>
          </a:p>
          <a:p>
            <a:endParaRPr lang="fr-FR" sz="1620" dirty="0">
              <a:solidFill>
                <a:srgbClr val="000000"/>
              </a:solidFill>
            </a:endParaRPr>
          </a:p>
          <a:p>
            <a:endParaRPr lang="fr-FR" sz="1620" dirty="0">
              <a:solidFill>
                <a:srgbClr val="000000"/>
              </a:solidFill>
            </a:endParaRPr>
          </a:p>
          <a:p>
            <a:r>
              <a:rPr lang="fr-FR" sz="1620" dirty="0">
                <a:solidFill>
                  <a:srgbClr val="000000"/>
                </a:solidFill>
              </a:rPr>
              <a:t>Multiplier les nombres décimaux par un nombre naturel</a:t>
            </a:r>
          </a:p>
          <a:p>
            <a:r>
              <a:rPr lang="fr-FR" sz="1620" dirty="0">
                <a:solidFill>
                  <a:srgbClr val="000000"/>
                </a:solidFill>
              </a:rPr>
              <a:t>2. </a:t>
            </a:r>
            <a:r>
              <a:rPr lang="fr-FR" sz="1620" b="1" dirty="0">
                <a:solidFill>
                  <a:srgbClr val="000000"/>
                </a:solidFill>
              </a:rPr>
              <a:t>Oublier</a:t>
            </a:r>
            <a:r>
              <a:rPr lang="fr-FR" sz="1620" dirty="0">
                <a:solidFill>
                  <a:srgbClr val="000000"/>
                </a:solidFill>
              </a:rPr>
              <a:t> la virgule décimale pour </a:t>
            </a:r>
            <a:r>
              <a:rPr lang="fr-FR" sz="1620" b="1" dirty="0">
                <a:solidFill>
                  <a:srgbClr val="000000"/>
                </a:solidFill>
              </a:rPr>
              <a:t>effectuer</a:t>
            </a:r>
            <a:r>
              <a:rPr lang="fr-FR" sz="1620" dirty="0">
                <a:solidFill>
                  <a:srgbClr val="000000"/>
                </a:solidFill>
              </a:rPr>
              <a:t> la multiplication ensuite </a:t>
            </a:r>
            <a:r>
              <a:rPr lang="fr-FR" sz="1620" b="1" dirty="0">
                <a:solidFill>
                  <a:srgbClr val="000000"/>
                </a:solidFill>
              </a:rPr>
              <a:t>utiliser</a:t>
            </a:r>
            <a:r>
              <a:rPr lang="fr-FR" sz="1620" dirty="0">
                <a:solidFill>
                  <a:srgbClr val="000000"/>
                </a:solidFill>
              </a:rPr>
              <a:t> ton estimation pour placer la virgule décimale </a:t>
            </a:r>
            <a:r>
              <a:rPr lang="en-US" sz="1620" dirty="0">
                <a:solidFill>
                  <a:srgbClr val="000000"/>
                </a:solidFill>
              </a:rPr>
              <a:t>à la bonne place.</a:t>
            </a:r>
          </a:p>
          <a:p>
            <a:endParaRPr lang="en-US" sz="1620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34F92C5-4E6B-49EC-B3CE-130C407A82F4}"/>
              </a:ext>
            </a:extLst>
          </p:cNvPr>
          <p:cNvCxnSpPr>
            <a:cxnSpLocks/>
          </p:cNvCxnSpPr>
          <p:nvPr/>
        </p:nvCxnSpPr>
        <p:spPr>
          <a:xfrm>
            <a:off x="1702226" y="1196069"/>
            <a:ext cx="8750237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283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5710FB-62B7-432F-B39D-D7C49412EE7E}"/>
              </a:ext>
            </a:extLst>
          </p:cNvPr>
          <p:cNvSpPr txBox="1"/>
          <p:nvPr/>
        </p:nvSpPr>
        <p:spPr>
          <a:xfrm>
            <a:off x="1684020" y="171450"/>
            <a:ext cx="8432074" cy="132959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620" b="1" dirty="0">
                <a:solidFill>
                  <a:srgbClr val="000000"/>
                </a:solidFill>
              </a:rPr>
              <a:t>Try</a:t>
            </a:r>
            <a:r>
              <a:rPr lang="en-US" sz="1620" dirty="0">
                <a:solidFill>
                  <a:srgbClr val="000000"/>
                </a:solidFill>
              </a:rPr>
              <a:t> the following question by </a:t>
            </a:r>
            <a:r>
              <a:rPr lang="en-US" sz="1620" b="1" dirty="0">
                <a:solidFill>
                  <a:srgbClr val="000000"/>
                </a:solidFill>
              </a:rPr>
              <a:t>forgetting</a:t>
            </a:r>
            <a:r>
              <a:rPr lang="en-US" sz="1620" dirty="0">
                <a:solidFill>
                  <a:srgbClr val="000000"/>
                </a:solidFill>
              </a:rPr>
              <a:t> the decimal and </a:t>
            </a:r>
            <a:r>
              <a:rPr lang="en-US" sz="1620" b="1" dirty="0">
                <a:solidFill>
                  <a:srgbClr val="000000"/>
                </a:solidFill>
              </a:rPr>
              <a:t>multiplying</a:t>
            </a:r>
            <a:r>
              <a:rPr lang="en-US" sz="1620" dirty="0">
                <a:solidFill>
                  <a:srgbClr val="000000"/>
                </a:solidFill>
              </a:rPr>
              <a:t>. Then </a:t>
            </a:r>
            <a:r>
              <a:rPr lang="en-US" sz="1620" b="1" dirty="0">
                <a:solidFill>
                  <a:srgbClr val="000000"/>
                </a:solidFill>
              </a:rPr>
              <a:t>use</a:t>
            </a:r>
            <a:r>
              <a:rPr lang="en-US" sz="1620" dirty="0">
                <a:solidFill>
                  <a:srgbClr val="000000"/>
                </a:solidFill>
              </a:rPr>
              <a:t> front-end estimation to </a:t>
            </a:r>
            <a:r>
              <a:rPr lang="en-US" sz="1620" b="1" dirty="0">
                <a:solidFill>
                  <a:srgbClr val="000000"/>
                </a:solidFill>
              </a:rPr>
              <a:t>place</a:t>
            </a:r>
            <a:r>
              <a:rPr lang="en-US" sz="1620" dirty="0">
                <a:solidFill>
                  <a:srgbClr val="000000"/>
                </a:solidFill>
              </a:rPr>
              <a:t> the decimal in the product. </a:t>
            </a:r>
          </a:p>
          <a:p>
            <a:endParaRPr lang="en-US" sz="1620" dirty="0">
              <a:solidFill>
                <a:srgbClr val="000000"/>
              </a:solidFill>
            </a:endParaRPr>
          </a:p>
          <a:p>
            <a:r>
              <a:rPr lang="en-US" sz="1620" b="1" dirty="0" err="1">
                <a:solidFill>
                  <a:srgbClr val="000000"/>
                </a:solidFill>
              </a:rPr>
              <a:t>Essaye</a:t>
            </a:r>
            <a:r>
              <a:rPr lang="en-US" sz="1620" dirty="0">
                <a:solidFill>
                  <a:srgbClr val="000000"/>
                </a:solidFill>
              </a:rPr>
              <a:t> la question </a:t>
            </a:r>
            <a:r>
              <a:rPr lang="en-US" sz="1620" dirty="0" err="1">
                <a:solidFill>
                  <a:srgbClr val="000000"/>
                </a:solidFill>
              </a:rPr>
              <a:t>suivante</a:t>
            </a:r>
            <a:r>
              <a:rPr lang="en-US" sz="1620" dirty="0">
                <a:solidFill>
                  <a:srgbClr val="000000"/>
                </a:solidFill>
              </a:rPr>
              <a:t>, </a:t>
            </a:r>
            <a:r>
              <a:rPr lang="en-US" sz="1620" b="1" dirty="0" err="1">
                <a:solidFill>
                  <a:srgbClr val="000000"/>
                </a:solidFill>
              </a:rPr>
              <a:t>oublie</a:t>
            </a:r>
            <a:r>
              <a:rPr lang="en-US" sz="1620" dirty="0">
                <a:solidFill>
                  <a:srgbClr val="000000"/>
                </a:solidFill>
              </a:rPr>
              <a:t> la virgule </a:t>
            </a:r>
            <a:r>
              <a:rPr lang="en-US" sz="1620" dirty="0" err="1">
                <a:solidFill>
                  <a:srgbClr val="000000"/>
                </a:solidFill>
              </a:rPr>
              <a:t>décimale</a:t>
            </a:r>
            <a:r>
              <a:rPr lang="en-US" sz="1620" dirty="0">
                <a:solidFill>
                  <a:srgbClr val="000000"/>
                </a:solidFill>
              </a:rPr>
              <a:t> et </a:t>
            </a:r>
            <a:r>
              <a:rPr lang="en-US" sz="1620" b="1" dirty="0" err="1">
                <a:solidFill>
                  <a:srgbClr val="000000"/>
                </a:solidFill>
              </a:rPr>
              <a:t>effectue</a:t>
            </a:r>
            <a:r>
              <a:rPr lang="en-US" sz="1620" dirty="0">
                <a:solidFill>
                  <a:srgbClr val="000000"/>
                </a:solidFill>
              </a:rPr>
              <a:t> la multiplication. </a:t>
            </a:r>
            <a:r>
              <a:rPr lang="en-US" sz="1620" dirty="0" err="1">
                <a:solidFill>
                  <a:srgbClr val="000000"/>
                </a:solidFill>
              </a:rPr>
              <a:t>Ensuite</a:t>
            </a:r>
            <a:r>
              <a:rPr lang="en-US" sz="1620" dirty="0">
                <a:solidFill>
                  <a:srgbClr val="000000"/>
                </a:solidFill>
              </a:rPr>
              <a:t> </a:t>
            </a:r>
            <a:r>
              <a:rPr lang="en-US" sz="1620" b="1" dirty="0" err="1">
                <a:solidFill>
                  <a:srgbClr val="000000"/>
                </a:solidFill>
              </a:rPr>
              <a:t>utilise</a:t>
            </a:r>
            <a:r>
              <a:rPr lang="en-US" sz="1620" dirty="0">
                <a:solidFill>
                  <a:srgbClr val="000000"/>
                </a:solidFill>
              </a:rPr>
              <a:t> la </a:t>
            </a:r>
            <a:r>
              <a:rPr lang="en-US" sz="1620" dirty="0" err="1">
                <a:solidFill>
                  <a:srgbClr val="000000"/>
                </a:solidFill>
              </a:rPr>
              <a:t>stratégie</a:t>
            </a:r>
            <a:r>
              <a:rPr lang="en-US" sz="1620" dirty="0">
                <a:solidFill>
                  <a:srgbClr val="000000"/>
                </a:solidFill>
              </a:rPr>
              <a:t> de </a:t>
            </a:r>
            <a:r>
              <a:rPr lang="en-US" sz="1620" dirty="0" err="1">
                <a:solidFill>
                  <a:srgbClr val="000000"/>
                </a:solidFill>
              </a:rPr>
              <a:t>l’estimation</a:t>
            </a:r>
            <a:r>
              <a:rPr lang="en-US" sz="1620" dirty="0">
                <a:solidFill>
                  <a:srgbClr val="000000"/>
                </a:solidFill>
              </a:rPr>
              <a:t> </a:t>
            </a:r>
            <a:r>
              <a:rPr lang="en-US" sz="1620" dirty="0" err="1">
                <a:solidFill>
                  <a:srgbClr val="000000"/>
                </a:solidFill>
              </a:rPr>
              <a:t>selon</a:t>
            </a:r>
            <a:r>
              <a:rPr lang="en-US" sz="1620" dirty="0">
                <a:solidFill>
                  <a:srgbClr val="000000"/>
                </a:solidFill>
              </a:rPr>
              <a:t> le premier </a:t>
            </a:r>
            <a:r>
              <a:rPr lang="en-US" sz="1620" dirty="0" err="1">
                <a:solidFill>
                  <a:srgbClr val="000000"/>
                </a:solidFill>
              </a:rPr>
              <a:t>chiffre</a:t>
            </a:r>
            <a:r>
              <a:rPr lang="en-US" sz="1620" dirty="0">
                <a:solidFill>
                  <a:srgbClr val="000000"/>
                </a:solidFill>
              </a:rPr>
              <a:t> pour </a:t>
            </a:r>
            <a:r>
              <a:rPr lang="en-US" sz="1620" b="1" dirty="0">
                <a:solidFill>
                  <a:srgbClr val="000000"/>
                </a:solidFill>
              </a:rPr>
              <a:t>placer</a:t>
            </a:r>
            <a:r>
              <a:rPr lang="en-US" sz="1620" dirty="0">
                <a:solidFill>
                  <a:srgbClr val="000000"/>
                </a:solidFill>
              </a:rPr>
              <a:t> la virgule dans le </a:t>
            </a:r>
            <a:r>
              <a:rPr lang="en-US" sz="1620" dirty="0" err="1">
                <a:solidFill>
                  <a:srgbClr val="000000"/>
                </a:solidFill>
              </a:rPr>
              <a:t>produit</a:t>
            </a:r>
            <a:r>
              <a:rPr lang="en-US" sz="162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4018BA-DA3A-433B-B119-E7349D9EDB68}"/>
              </a:ext>
            </a:extLst>
          </p:cNvPr>
          <p:cNvSpPr txBox="1"/>
          <p:nvPr/>
        </p:nvSpPr>
        <p:spPr>
          <a:xfrm>
            <a:off x="4059828" y="1856559"/>
            <a:ext cx="2341070" cy="4801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520" dirty="0">
                <a:solidFill>
                  <a:srgbClr val="000000"/>
                </a:solidFill>
              </a:rPr>
              <a:t>1,264 x 3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B8F4E7A-5B13-4791-9488-3E587691EEEF}"/>
              </a:ext>
            </a:extLst>
          </p:cNvPr>
          <p:cNvCxnSpPr>
            <a:cxnSpLocks/>
          </p:cNvCxnSpPr>
          <p:nvPr/>
        </p:nvCxnSpPr>
        <p:spPr>
          <a:xfrm>
            <a:off x="1719942" y="829990"/>
            <a:ext cx="8219804" cy="625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362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8C9580-8B97-43ED-9565-C14A81DD1745}"/>
              </a:ext>
            </a:extLst>
          </p:cNvPr>
          <p:cNvSpPr txBox="1"/>
          <p:nvPr/>
        </p:nvSpPr>
        <p:spPr>
          <a:xfrm>
            <a:off x="2072620" y="1414054"/>
            <a:ext cx="7849144" cy="34070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fr-FR" sz="1800" dirty="0">
                <a:solidFill>
                  <a:srgbClr val="000000"/>
                </a:solidFill>
              </a:rPr>
              <a:t>Read page 96 to </a:t>
            </a:r>
            <a:r>
              <a:rPr lang="fr-FR" sz="1800" dirty="0" err="1">
                <a:solidFill>
                  <a:srgbClr val="000000"/>
                </a:solidFill>
              </a:rPr>
              <a:t>see</a:t>
            </a:r>
            <a:r>
              <a:rPr lang="fr-FR" sz="1800" dirty="0">
                <a:solidFill>
                  <a:srgbClr val="000000"/>
                </a:solidFill>
              </a:rPr>
              <a:t> </a:t>
            </a:r>
            <a:r>
              <a:rPr lang="fr-FR" sz="1800" dirty="0" err="1">
                <a:solidFill>
                  <a:srgbClr val="000000"/>
                </a:solidFill>
              </a:rPr>
              <a:t>another</a:t>
            </a:r>
            <a:r>
              <a:rPr lang="fr-FR" sz="1800" dirty="0">
                <a:solidFill>
                  <a:srgbClr val="000000"/>
                </a:solidFill>
              </a:rPr>
              <a:t> </a:t>
            </a:r>
            <a:r>
              <a:rPr lang="fr-FR" sz="1800" dirty="0" err="1">
                <a:solidFill>
                  <a:srgbClr val="000000"/>
                </a:solidFill>
              </a:rPr>
              <a:t>example</a:t>
            </a:r>
            <a:r>
              <a:rPr lang="fr-FR" sz="1800" dirty="0">
                <a:solidFill>
                  <a:srgbClr val="000000"/>
                </a:solidFill>
              </a:rPr>
              <a:t> of </a:t>
            </a:r>
            <a:r>
              <a:rPr lang="fr-FR" sz="1800" dirty="0" err="1">
                <a:solidFill>
                  <a:srgbClr val="000000"/>
                </a:solidFill>
              </a:rPr>
              <a:t>multiplying</a:t>
            </a:r>
            <a:r>
              <a:rPr lang="fr-FR" sz="1800" dirty="0">
                <a:solidFill>
                  <a:srgbClr val="000000"/>
                </a:solidFill>
              </a:rPr>
              <a:t> a </a:t>
            </a:r>
            <a:r>
              <a:rPr lang="fr-FR" sz="1800" dirty="0" err="1">
                <a:solidFill>
                  <a:srgbClr val="000000"/>
                </a:solidFill>
              </a:rPr>
              <a:t>decimal</a:t>
            </a:r>
            <a:r>
              <a:rPr lang="fr-FR" sz="1800" dirty="0">
                <a:solidFill>
                  <a:srgbClr val="000000"/>
                </a:solidFill>
              </a:rPr>
              <a:t> and a </a:t>
            </a:r>
            <a:r>
              <a:rPr lang="fr-FR" sz="1800" dirty="0" err="1">
                <a:solidFill>
                  <a:srgbClr val="000000"/>
                </a:solidFill>
              </a:rPr>
              <a:t>whole</a:t>
            </a:r>
            <a:r>
              <a:rPr lang="fr-FR" sz="1800" dirty="0">
                <a:solidFill>
                  <a:srgbClr val="000000"/>
                </a:solidFill>
              </a:rPr>
              <a:t> </a:t>
            </a:r>
            <a:r>
              <a:rPr lang="fr-FR" sz="1800" dirty="0" err="1">
                <a:solidFill>
                  <a:srgbClr val="000000"/>
                </a:solidFill>
              </a:rPr>
              <a:t>number</a:t>
            </a:r>
            <a:r>
              <a:rPr lang="fr-FR" sz="1800" dirty="0">
                <a:solidFill>
                  <a:srgbClr val="000000"/>
                </a:solidFill>
              </a:rPr>
              <a:t>. *</a:t>
            </a:r>
            <a:r>
              <a:rPr lang="fr-FR" sz="1800" dirty="0" err="1">
                <a:solidFill>
                  <a:srgbClr val="000000"/>
                </a:solidFill>
              </a:rPr>
              <a:t>Take</a:t>
            </a:r>
            <a:r>
              <a:rPr lang="fr-FR" sz="1800" dirty="0">
                <a:solidFill>
                  <a:srgbClr val="000000"/>
                </a:solidFill>
              </a:rPr>
              <a:t> note </a:t>
            </a:r>
            <a:r>
              <a:rPr lang="fr-FR" sz="1800" dirty="0" err="1">
                <a:solidFill>
                  <a:srgbClr val="000000"/>
                </a:solidFill>
              </a:rPr>
              <a:t>that</a:t>
            </a:r>
            <a:r>
              <a:rPr lang="fr-FR" sz="1800" dirty="0">
                <a:solidFill>
                  <a:srgbClr val="000000"/>
                </a:solidFill>
              </a:rPr>
              <a:t> the large cube </a:t>
            </a:r>
            <a:r>
              <a:rPr lang="fr-FR" sz="1800" dirty="0" err="1">
                <a:solidFill>
                  <a:srgbClr val="000000"/>
                </a:solidFill>
              </a:rPr>
              <a:t>represents</a:t>
            </a:r>
            <a:r>
              <a:rPr lang="fr-FR" sz="1800" dirty="0">
                <a:solidFill>
                  <a:srgbClr val="000000"/>
                </a:solidFill>
              </a:rPr>
              <a:t> 1 </a:t>
            </a:r>
            <a:r>
              <a:rPr lang="fr-FR" sz="1800" dirty="0" err="1">
                <a:solidFill>
                  <a:srgbClr val="000000"/>
                </a:solidFill>
              </a:rPr>
              <a:t>whole</a:t>
            </a:r>
            <a:r>
              <a:rPr lang="fr-FR" sz="1800" dirty="0">
                <a:solidFill>
                  <a:srgbClr val="000000"/>
                </a:solidFill>
              </a:rPr>
              <a:t>.</a:t>
            </a:r>
          </a:p>
          <a:p>
            <a:endParaRPr lang="fr-FR" sz="1800" dirty="0">
              <a:solidFill>
                <a:srgbClr val="000000"/>
              </a:solidFill>
            </a:endParaRPr>
          </a:p>
          <a:p>
            <a:endParaRPr lang="fr-FR" sz="1800" dirty="0">
              <a:solidFill>
                <a:srgbClr val="000000"/>
              </a:solidFill>
            </a:endParaRPr>
          </a:p>
          <a:p>
            <a:endParaRPr lang="fr-FR" sz="1800" dirty="0">
              <a:solidFill>
                <a:srgbClr val="000000"/>
              </a:solidFill>
            </a:endParaRPr>
          </a:p>
          <a:p>
            <a:endParaRPr lang="fr-FR" sz="1800" dirty="0">
              <a:solidFill>
                <a:srgbClr val="000000"/>
              </a:solidFill>
            </a:endParaRPr>
          </a:p>
          <a:p>
            <a:endParaRPr lang="fr-FR" sz="1800" dirty="0">
              <a:solidFill>
                <a:srgbClr val="000000"/>
              </a:solidFill>
            </a:endParaRPr>
          </a:p>
          <a:p>
            <a:endParaRPr lang="fr-FR" sz="1800" dirty="0">
              <a:solidFill>
                <a:srgbClr val="000000"/>
              </a:solidFill>
            </a:endParaRPr>
          </a:p>
          <a:p>
            <a:endParaRPr lang="fr-FR" sz="1800" dirty="0">
              <a:solidFill>
                <a:srgbClr val="000000"/>
              </a:solidFill>
            </a:endParaRPr>
          </a:p>
          <a:p>
            <a:endParaRPr lang="fr-FR" sz="1800" dirty="0">
              <a:solidFill>
                <a:srgbClr val="000000"/>
              </a:solidFill>
            </a:endParaRPr>
          </a:p>
          <a:p>
            <a:r>
              <a:rPr lang="fr-FR" sz="1800" dirty="0">
                <a:solidFill>
                  <a:srgbClr val="000000"/>
                </a:solidFill>
              </a:rPr>
              <a:t>Lis page 96 pour un autre exemple de la multiplication d’un nombre décimal et un nombre naturel.*Note que le grand cube représente un tout.</a:t>
            </a:r>
            <a:endParaRPr lang="en-US" sz="1800" dirty="0">
              <a:solidFill>
                <a:srgbClr val="000000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F052B1B-7631-41AF-9962-D34EEACE3DB1}"/>
              </a:ext>
            </a:extLst>
          </p:cNvPr>
          <p:cNvCxnSpPr>
            <a:cxnSpLocks/>
          </p:cNvCxnSpPr>
          <p:nvPr/>
        </p:nvCxnSpPr>
        <p:spPr>
          <a:xfrm>
            <a:off x="1992630" y="3213463"/>
            <a:ext cx="792913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211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874994-FBFB-4207-BBE3-00B6B41BD81C}"/>
              </a:ext>
            </a:extLst>
          </p:cNvPr>
          <p:cNvSpPr txBox="1"/>
          <p:nvPr/>
        </p:nvSpPr>
        <p:spPr>
          <a:xfrm>
            <a:off x="1782839" y="345215"/>
            <a:ext cx="8314530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fr-CA" sz="1800" b="1" dirty="0">
                <a:solidFill>
                  <a:srgbClr val="000000"/>
                </a:solidFill>
              </a:rPr>
              <a:t>Practice </a:t>
            </a:r>
            <a:r>
              <a:rPr lang="fr-CA" sz="1800" b="1" dirty="0" err="1">
                <a:solidFill>
                  <a:srgbClr val="000000"/>
                </a:solidFill>
              </a:rPr>
              <a:t>together</a:t>
            </a:r>
            <a:r>
              <a:rPr lang="fr-CA" sz="1800" b="1" dirty="0">
                <a:solidFill>
                  <a:srgbClr val="000000"/>
                </a:solidFill>
              </a:rPr>
              <a:t>: </a:t>
            </a:r>
            <a:r>
              <a:rPr lang="fr-CA" sz="1800" dirty="0">
                <a:solidFill>
                  <a:srgbClr val="000000"/>
                </a:solidFill>
              </a:rPr>
              <a:t>Nathan </a:t>
            </a:r>
            <a:r>
              <a:rPr lang="fr-CA" sz="1800" dirty="0" err="1">
                <a:solidFill>
                  <a:srgbClr val="000000"/>
                </a:solidFill>
              </a:rPr>
              <a:t>saved</a:t>
            </a:r>
            <a:r>
              <a:rPr lang="fr-CA" sz="1800" dirty="0">
                <a:solidFill>
                  <a:srgbClr val="000000"/>
                </a:solidFill>
              </a:rPr>
              <a:t> $14.75 </a:t>
            </a:r>
            <a:r>
              <a:rPr lang="fr-CA" sz="1800" dirty="0" err="1">
                <a:solidFill>
                  <a:srgbClr val="000000"/>
                </a:solidFill>
              </a:rPr>
              <a:t>each</a:t>
            </a:r>
            <a:r>
              <a:rPr lang="fr-CA" sz="1800" dirty="0">
                <a:solidFill>
                  <a:srgbClr val="000000"/>
                </a:solidFill>
              </a:rPr>
              <a:t> </a:t>
            </a:r>
            <a:r>
              <a:rPr lang="fr-CA" sz="1800" dirty="0" err="1">
                <a:solidFill>
                  <a:srgbClr val="000000"/>
                </a:solidFill>
              </a:rPr>
              <a:t>week</a:t>
            </a:r>
            <a:r>
              <a:rPr lang="fr-CA" sz="1800" dirty="0">
                <a:solidFill>
                  <a:srgbClr val="000000"/>
                </a:solidFill>
              </a:rPr>
              <a:t> for 8 </a:t>
            </a:r>
            <a:r>
              <a:rPr lang="fr-CA" sz="1800" dirty="0" err="1">
                <a:solidFill>
                  <a:srgbClr val="000000"/>
                </a:solidFill>
              </a:rPr>
              <a:t>weeks</a:t>
            </a:r>
            <a:r>
              <a:rPr lang="fr-CA" sz="1800" dirty="0">
                <a:solidFill>
                  <a:srgbClr val="000000"/>
                </a:solidFill>
              </a:rPr>
              <a:t>. </a:t>
            </a:r>
            <a:r>
              <a:rPr lang="fr-CA" sz="1800" dirty="0" err="1">
                <a:solidFill>
                  <a:srgbClr val="000000"/>
                </a:solidFill>
              </a:rPr>
              <a:t>She</a:t>
            </a:r>
            <a:r>
              <a:rPr lang="fr-CA" sz="1800" dirty="0">
                <a:solidFill>
                  <a:srgbClr val="000000"/>
                </a:solidFill>
              </a:rPr>
              <a:t> </a:t>
            </a:r>
            <a:r>
              <a:rPr lang="fr-CA" sz="1800" dirty="0" err="1">
                <a:solidFill>
                  <a:srgbClr val="000000"/>
                </a:solidFill>
              </a:rPr>
              <a:t>had</a:t>
            </a:r>
            <a:r>
              <a:rPr lang="fr-CA" sz="1800" dirty="0">
                <a:solidFill>
                  <a:srgbClr val="000000"/>
                </a:solidFill>
              </a:rPr>
              <a:t> </a:t>
            </a:r>
            <a:r>
              <a:rPr lang="fr-CA" sz="1800" dirty="0" err="1">
                <a:solidFill>
                  <a:srgbClr val="000000"/>
                </a:solidFill>
              </a:rPr>
              <a:t>just</a:t>
            </a:r>
            <a:r>
              <a:rPr lang="fr-CA" sz="1800" dirty="0">
                <a:solidFill>
                  <a:srgbClr val="000000"/>
                </a:solidFill>
              </a:rPr>
              <a:t> </a:t>
            </a:r>
            <a:r>
              <a:rPr lang="fr-CA" sz="1800" dirty="0" err="1">
                <a:solidFill>
                  <a:srgbClr val="000000"/>
                </a:solidFill>
              </a:rPr>
              <a:t>enough</a:t>
            </a:r>
            <a:r>
              <a:rPr lang="fr-CA" sz="1800" dirty="0">
                <a:solidFill>
                  <a:srgbClr val="000000"/>
                </a:solidFill>
              </a:rPr>
              <a:t> money to </a:t>
            </a:r>
            <a:r>
              <a:rPr lang="fr-CA" sz="1800" dirty="0" err="1">
                <a:solidFill>
                  <a:srgbClr val="000000"/>
                </a:solidFill>
              </a:rPr>
              <a:t>buy</a:t>
            </a:r>
            <a:r>
              <a:rPr lang="fr-CA" sz="1800" dirty="0">
                <a:solidFill>
                  <a:srgbClr val="000000"/>
                </a:solidFill>
              </a:rPr>
              <a:t> a </a:t>
            </a:r>
            <a:r>
              <a:rPr lang="fr-CA" sz="1800" dirty="0" err="1">
                <a:solidFill>
                  <a:srgbClr val="000000"/>
                </a:solidFill>
              </a:rPr>
              <a:t>family</a:t>
            </a:r>
            <a:r>
              <a:rPr lang="fr-CA" sz="1800" dirty="0">
                <a:solidFill>
                  <a:srgbClr val="000000"/>
                </a:solidFill>
              </a:rPr>
              <a:t> </a:t>
            </a:r>
            <a:r>
              <a:rPr lang="fr-CA" sz="1800" dirty="0" err="1">
                <a:solidFill>
                  <a:srgbClr val="000000"/>
                </a:solidFill>
              </a:rPr>
              <a:t>membership</a:t>
            </a:r>
            <a:r>
              <a:rPr lang="fr-CA" sz="1800" dirty="0">
                <a:solidFill>
                  <a:srgbClr val="000000"/>
                </a:solidFill>
              </a:rPr>
              <a:t> to the Vancouver Aquarium. About how </a:t>
            </a:r>
            <a:r>
              <a:rPr lang="fr-CA" sz="1800" dirty="0" err="1">
                <a:solidFill>
                  <a:srgbClr val="000000"/>
                </a:solidFill>
              </a:rPr>
              <a:t>much</a:t>
            </a:r>
            <a:r>
              <a:rPr lang="fr-CA" sz="1800" dirty="0">
                <a:solidFill>
                  <a:srgbClr val="000000"/>
                </a:solidFill>
              </a:rPr>
              <a:t> </a:t>
            </a:r>
            <a:r>
              <a:rPr lang="fr-CA" sz="1800" dirty="0" err="1">
                <a:solidFill>
                  <a:srgbClr val="000000"/>
                </a:solidFill>
              </a:rPr>
              <a:t>was</a:t>
            </a:r>
            <a:r>
              <a:rPr lang="fr-CA" sz="1800" dirty="0">
                <a:solidFill>
                  <a:srgbClr val="000000"/>
                </a:solidFill>
              </a:rPr>
              <a:t> the </a:t>
            </a:r>
            <a:r>
              <a:rPr lang="fr-CA" sz="1800" dirty="0" err="1">
                <a:solidFill>
                  <a:srgbClr val="000000"/>
                </a:solidFill>
              </a:rPr>
              <a:t>cost</a:t>
            </a:r>
            <a:r>
              <a:rPr lang="fr-CA" sz="1800" dirty="0">
                <a:solidFill>
                  <a:srgbClr val="000000"/>
                </a:solidFill>
              </a:rPr>
              <a:t> of the </a:t>
            </a:r>
            <a:r>
              <a:rPr lang="fr-CA" sz="1800" dirty="0" err="1">
                <a:solidFill>
                  <a:srgbClr val="000000"/>
                </a:solidFill>
              </a:rPr>
              <a:t>membership</a:t>
            </a:r>
            <a:r>
              <a:rPr lang="fr-CA" sz="1800" dirty="0">
                <a:solidFill>
                  <a:srgbClr val="000000"/>
                </a:solidFill>
              </a:rPr>
              <a:t>?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593427-5430-4629-9E00-A47D7B38C9D8}"/>
              </a:ext>
            </a:extLst>
          </p:cNvPr>
          <p:cNvSpPr txBox="1"/>
          <p:nvPr/>
        </p:nvSpPr>
        <p:spPr>
          <a:xfrm>
            <a:off x="1782839" y="1635503"/>
            <a:ext cx="7964106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fr-FR" sz="1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Pratique ensemble: </a:t>
            </a:r>
            <a:r>
              <a:rPr lang="fr-FR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Nathan a épargné 14,75$ par semaine pendant 8 semaines. Il a juste assez d'argent pour acheter un abonnement familial à l'Aquarium de Vancouver.  Combien </a:t>
            </a:r>
            <a:r>
              <a:rPr lang="fr-FR" sz="18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coût-il</a:t>
            </a:r>
            <a:r>
              <a:rPr lang="fr-FR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l'abonnement?</a:t>
            </a:r>
            <a:endParaRPr lang="en-US" sz="117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8C67828-B608-4C60-BC42-8EE7E531AA44}"/>
              </a:ext>
            </a:extLst>
          </p:cNvPr>
          <p:cNvCxnSpPr>
            <a:cxnSpLocks/>
          </p:cNvCxnSpPr>
          <p:nvPr/>
        </p:nvCxnSpPr>
        <p:spPr>
          <a:xfrm>
            <a:off x="1817811" y="1463370"/>
            <a:ext cx="792913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3236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07364" y="1769364"/>
            <a:ext cx="7884323" cy="34070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fr-FR" sz="1800" dirty="0">
                <a:solidFill>
                  <a:srgbClr val="000000"/>
                </a:solidFill>
              </a:rPr>
              <a:t>Practice - In </a:t>
            </a:r>
            <a:r>
              <a:rPr lang="fr-FR" sz="1800" dirty="0" err="1">
                <a:solidFill>
                  <a:srgbClr val="000000"/>
                </a:solidFill>
              </a:rPr>
              <a:t>your</a:t>
            </a:r>
            <a:r>
              <a:rPr lang="fr-FR" sz="1800" dirty="0">
                <a:solidFill>
                  <a:srgbClr val="000000"/>
                </a:solidFill>
              </a:rPr>
              <a:t> </a:t>
            </a:r>
            <a:r>
              <a:rPr lang="fr-FR" sz="1800" dirty="0" err="1">
                <a:solidFill>
                  <a:srgbClr val="000000"/>
                </a:solidFill>
              </a:rPr>
              <a:t>scribbler</a:t>
            </a:r>
            <a:r>
              <a:rPr lang="fr-FR" sz="1800" dirty="0">
                <a:solidFill>
                  <a:srgbClr val="000000"/>
                </a:solidFill>
              </a:rPr>
              <a:t>, </a:t>
            </a:r>
            <a:r>
              <a:rPr lang="fr-FR" sz="1800" dirty="0" err="1">
                <a:solidFill>
                  <a:srgbClr val="000000"/>
                </a:solidFill>
              </a:rPr>
              <a:t>complete</a:t>
            </a:r>
            <a:r>
              <a:rPr lang="fr-FR" sz="1800" dirty="0">
                <a:solidFill>
                  <a:srgbClr val="000000"/>
                </a:solidFill>
              </a:rPr>
              <a:t> questions 1 (b and d), 4 (a, b and d) and 8 on page 97.</a:t>
            </a:r>
          </a:p>
          <a:p>
            <a:endParaRPr lang="fr-FR" sz="1800" dirty="0">
              <a:solidFill>
                <a:srgbClr val="000000"/>
              </a:solidFill>
            </a:endParaRPr>
          </a:p>
          <a:p>
            <a:endParaRPr lang="fr-FR" sz="1800" dirty="0">
              <a:solidFill>
                <a:srgbClr val="000000"/>
              </a:solidFill>
            </a:endParaRPr>
          </a:p>
          <a:p>
            <a:endParaRPr lang="fr-FR" sz="1800" dirty="0">
              <a:solidFill>
                <a:srgbClr val="000000"/>
              </a:solidFill>
            </a:endParaRPr>
          </a:p>
          <a:p>
            <a:endParaRPr lang="fr-FR" sz="1800" dirty="0">
              <a:solidFill>
                <a:srgbClr val="000000"/>
              </a:solidFill>
            </a:endParaRPr>
          </a:p>
          <a:p>
            <a:endParaRPr lang="fr-FR" sz="1800" dirty="0">
              <a:solidFill>
                <a:srgbClr val="000000"/>
              </a:solidFill>
            </a:endParaRPr>
          </a:p>
          <a:p>
            <a:r>
              <a:rPr lang="fr-FR" sz="1800" dirty="0">
                <a:solidFill>
                  <a:srgbClr val="000000"/>
                </a:solidFill>
              </a:rPr>
              <a:t>Pratiquer - Dans ton cahier, compléter les questions 1 (b et d), 4  (a, b, d) et 8 à la page 97.</a:t>
            </a:r>
            <a:endParaRPr lang="en-US" sz="1800" dirty="0">
              <a:solidFill>
                <a:srgbClr val="000000"/>
              </a:solidFill>
            </a:endParaRPr>
          </a:p>
          <a:p>
            <a:pPr marL="411480" indent="-411480">
              <a:buAutoNum type="arabicPeriod"/>
            </a:pPr>
            <a:endParaRPr lang="fr-FR" sz="1800" dirty="0">
              <a:solidFill>
                <a:srgbClr val="000000"/>
              </a:solidFill>
              <a:latin typeface="Times New Roman - 34"/>
            </a:endParaRPr>
          </a:p>
          <a:p>
            <a:endParaRPr lang="en-CA" sz="1800" dirty="0">
              <a:solidFill>
                <a:srgbClr val="000000"/>
              </a:solidFill>
              <a:latin typeface="Times New Roman - 34"/>
            </a:endParaRPr>
          </a:p>
          <a:p>
            <a:endParaRPr lang="en-CA" sz="1800" dirty="0">
              <a:solidFill>
                <a:srgbClr val="000000"/>
              </a:solidFill>
              <a:latin typeface="Times New Roman - 34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22D0300-C08E-4943-A09C-322C1285E431}"/>
              </a:ext>
            </a:extLst>
          </p:cNvPr>
          <p:cNvCxnSpPr/>
          <p:nvPr/>
        </p:nvCxnSpPr>
        <p:spPr>
          <a:xfrm>
            <a:off x="1817407" y="3180932"/>
            <a:ext cx="836676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1020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{847776FA-B657-4B36-B4FB-B5C4C293CDC3}tf16401375</Template>
  <TotalTime>21</TotalTime>
  <Words>324</Words>
  <Application>Microsoft Office PowerPoint</Application>
  <PresentationFormat>Grand écran</PresentationFormat>
  <Paragraphs>33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MS Shell Dlg 2</vt:lpstr>
      <vt:lpstr>Times New Roman - 34</vt:lpstr>
      <vt:lpstr>Wingdings</vt:lpstr>
      <vt:lpstr>Wingdings 3</vt:lpstr>
      <vt:lpstr>Madison</vt:lpstr>
      <vt:lpstr>Office Theme</vt:lpstr>
      <vt:lpstr>Lesson 3-Day 3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2: Introducing Base-Ten Strategy</dc:title>
  <dc:creator>Campbell, Heather Casey (ASD-N)</dc:creator>
  <cp:lastModifiedBy>Campbell, Heather Casey (ASD-N)</cp:lastModifiedBy>
  <cp:revision>1</cp:revision>
  <dcterms:created xsi:type="dcterms:W3CDTF">2022-02-14T18:12:12Z</dcterms:created>
  <dcterms:modified xsi:type="dcterms:W3CDTF">2022-02-15T18:42:10Z</dcterms:modified>
</cp:coreProperties>
</file>