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965" r:id="rId2"/>
    <p:sldMasterId id="2147483977" r:id="rId3"/>
    <p:sldMasterId id="2147483648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2830E-1A98-42E6-8C7F-FF742DF2AA71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23A20A-7913-499B-AA73-DF3CE98CFE46}">
      <dgm:prSet custT="1"/>
      <dgm:spPr/>
      <dgm:t>
        <a:bodyPr/>
        <a:lstStyle/>
        <a:p>
          <a:r>
            <a:rPr lang="fr-CA" sz="4000" b="0" dirty="0"/>
            <a:t>Lundi, 24 janvier</a:t>
          </a:r>
          <a:endParaRPr lang="en-US" sz="4000" b="0" dirty="0"/>
        </a:p>
      </dgm:t>
    </dgm:pt>
    <dgm:pt modelId="{B5EC027C-DBAC-483D-BFD8-EE4037F3A078}" type="parTrans" cxnId="{4A0900B1-823A-4E44-AD09-8D83D149E4E8}">
      <dgm:prSet/>
      <dgm:spPr/>
      <dgm:t>
        <a:bodyPr/>
        <a:lstStyle/>
        <a:p>
          <a:endParaRPr lang="en-US"/>
        </a:p>
      </dgm:t>
    </dgm:pt>
    <dgm:pt modelId="{0174F1AD-C538-42FF-8693-DB261C405A3D}" type="sibTrans" cxnId="{4A0900B1-823A-4E44-AD09-8D83D149E4E8}">
      <dgm:prSet/>
      <dgm:spPr/>
      <dgm:t>
        <a:bodyPr/>
        <a:lstStyle/>
        <a:p>
          <a:endParaRPr lang="en-US"/>
        </a:p>
      </dgm:t>
    </dgm:pt>
    <dgm:pt modelId="{4E638D3A-AE17-4AFD-8E37-F37F86CB5D48}">
      <dgm:prSet custT="1"/>
      <dgm:spPr/>
      <dgm:t>
        <a:bodyPr/>
        <a:lstStyle/>
        <a:p>
          <a:r>
            <a:rPr lang="fr-CA" sz="3600" dirty="0"/>
            <a:t>Jour 10</a:t>
          </a:r>
          <a:endParaRPr lang="en-US" sz="3600" dirty="0"/>
        </a:p>
      </dgm:t>
    </dgm:pt>
    <dgm:pt modelId="{F3A58962-8DB1-4D08-9E56-2C284E5345AD}" type="parTrans" cxnId="{7737F97D-6DC0-4225-BAA0-D921502569AB}">
      <dgm:prSet/>
      <dgm:spPr/>
      <dgm:t>
        <a:bodyPr/>
        <a:lstStyle/>
        <a:p>
          <a:endParaRPr lang="en-US"/>
        </a:p>
      </dgm:t>
    </dgm:pt>
    <dgm:pt modelId="{AEEBC022-EF69-42D9-841C-8CD184AF0C71}" type="sibTrans" cxnId="{7737F97D-6DC0-4225-BAA0-D921502569AB}">
      <dgm:prSet/>
      <dgm:spPr/>
      <dgm:t>
        <a:bodyPr/>
        <a:lstStyle/>
        <a:p>
          <a:endParaRPr lang="en-US"/>
        </a:p>
      </dgm:t>
    </dgm:pt>
    <dgm:pt modelId="{1495F7A9-F309-46DA-92C6-268EC0DEF3D0}" type="pres">
      <dgm:prSet presAssocID="{76F2830E-1A98-42E6-8C7F-FF742DF2AA71}" presName="vert0" presStyleCnt="0">
        <dgm:presLayoutVars>
          <dgm:dir/>
          <dgm:animOne val="branch"/>
          <dgm:animLvl val="lvl"/>
        </dgm:presLayoutVars>
      </dgm:prSet>
      <dgm:spPr/>
    </dgm:pt>
    <dgm:pt modelId="{B3279DFF-238E-4E8E-8984-31690112E26B}" type="pres">
      <dgm:prSet presAssocID="{6723A20A-7913-499B-AA73-DF3CE98CFE46}" presName="thickLine" presStyleLbl="alignNode1" presStyleIdx="0" presStyleCnt="2"/>
      <dgm:spPr/>
    </dgm:pt>
    <dgm:pt modelId="{6218AA29-10FA-40F6-8BD8-D89601B9FDE8}" type="pres">
      <dgm:prSet presAssocID="{6723A20A-7913-499B-AA73-DF3CE98CFE46}" presName="horz1" presStyleCnt="0"/>
      <dgm:spPr/>
    </dgm:pt>
    <dgm:pt modelId="{4D844538-08C6-4397-93E7-B1AAE89837E7}" type="pres">
      <dgm:prSet presAssocID="{6723A20A-7913-499B-AA73-DF3CE98CFE46}" presName="tx1" presStyleLbl="revTx" presStyleIdx="0" presStyleCnt="2"/>
      <dgm:spPr/>
    </dgm:pt>
    <dgm:pt modelId="{0B878C27-8D35-456A-9C52-1B71F3F0F797}" type="pres">
      <dgm:prSet presAssocID="{6723A20A-7913-499B-AA73-DF3CE98CFE46}" presName="vert1" presStyleCnt="0"/>
      <dgm:spPr/>
    </dgm:pt>
    <dgm:pt modelId="{41D01DA3-7CE8-4FFE-919B-42EE56D167A8}" type="pres">
      <dgm:prSet presAssocID="{4E638D3A-AE17-4AFD-8E37-F37F86CB5D48}" presName="thickLine" presStyleLbl="alignNode1" presStyleIdx="1" presStyleCnt="2"/>
      <dgm:spPr/>
    </dgm:pt>
    <dgm:pt modelId="{ADAE9553-7562-4DA5-93A8-F593B5C4BEEF}" type="pres">
      <dgm:prSet presAssocID="{4E638D3A-AE17-4AFD-8E37-F37F86CB5D48}" presName="horz1" presStyleCnt="0"/>
      <dgm:spPr/>
    </dgm:pt>
    <dgm:pt modelId="{557DFA41-8B99-45CD-A4B7-3BA68D56D5B8}" type="pres">
      <dgm:prSet presAssocID="{4E638D3A-AE17-4AFD-8E37-F37F86CB5D48}" presName="tx1" presStyleLbl="revTx" presStyleIdx="1" presStyleCnt="2"/>
      <dgm:spPr/>
    </dgm:pt>
    <dgm:pt modelId="{38DBAF74-2528-4648-B73E-FEB921C20BB0}" type="pres">
      <dgm:prSet presAssocID="{4E638D3A-AE17-4AFD-8E37-F37F86CB5D48}" presName="vert1" presStyleCnt="0"/>
      <dgm:spPr/>
    </dgm:pt>
  </dgm:ptLst>
  <dgm:cxnLst>
    <dgm:cxn modelId="{33668B46-A621-49BC-A233-E89F0D417F44}" type="presOf" srcId="{76F2830E-1A98-42E6-8C7F-FF742DF2AA71}" destId="{1495F7A9-F309-46DA-92C6-268EC0DEF3D0}" srcOrd="0" destOrd="0" presId="urn:microsoft.com/office/officeart/2008/layout/LinedList"/>
    <dgm:cxn modelId="{C9C72776-7A30-4328-9F8D-2B696FC58CFD}" type="presOf" srcId="{6723A20A-7913-499B-AA73-DF3CE98CFE46}" destId="{4D844538-08C6-4397-93E7-B1AAE89837E7}" srcOrd="0" destOrd="0" presId="urn:microsoft.com/office/officeart/2008/layout/LinedList"/>
    <dgm:cxn modelId="{7737F97D-6DC0-4225-BAA0-D921502569AB}" srcId="{76F2830E-1A98-42E6-8C7F-FF742DF2AA71}" destId="{4E638D3A-AE17-4AFD-8E37-F37F86CB5D48}" srcOrd="1" destOrd="0" parTransId="{F3A58962-8DB1-4D08-9E56-2C284E5345AD}" sibTransId="{AEEBC022-EF69-42D9-841C-8CD184AF0C71}"/>
    <dgm:cxn modelId="{4A0900B1-823A-4E44-AD09-8D83D149E4E8}" srcId="{76F2830E-1A98-42E6-8C7F-FF742DF2AA71}" destId="{6723A20A-7913-499B-AA73-DF3CE98CFE46}" srcOrd="0" destOrd="0" parTransId="{B5EC027C-DBAC-483D-BFD8-EE4037F3A078}" sibTransId="{0174F1AD-C538-42FF-8693-DB261C405A3D}"/>
    <dgm:cxn modelId="{DC8C2FD4-D936-4FB3-B92D-FC0F97ADEA97}" type="presOf" srcId="{4E638D3A-AE17-4AFD-8E37-F37F86CB5D48}" destId="{557DFA41-8B99-45CD-A4B7-3BA68D56D5B8}" srcOrd="0" destOrd="0" presId="urn:microsoft.com/office/officeart/2008/layout/LinedList"/>
    <dgm:cxn modelId="{73B24399-E34D-4FBC-B3FE-436EB6EFFF80}" type="presParOf" srcId="{1495F7A9-F309-46DA-92C6-268EC0DEF3D0}" destId="{B3279DFF-238E-4E8E-8984-31690112E26B}" srcOrd="0" destOrd="0" presId="urn:microsoft.com/office/officeart/2008/layout/LinedList"/>
    <dgm:cxn modelId="{15CFE0CB-586F-4BF1-A72B-0A23E9569658}" type="presParOf" srcId="{1495F7A9-F309-46DA-92C6-268EC0DEF3D0}" destId="{6218AA29-10FA-40F6-8BD8-D89601B9FDE8}" srcOrd="1" destOrd="0" presId="urn:microsoft.com/office/officeart/2008/layout/LinedList"/>
    <dgm:cxn modelId="{D0815296-E73C-4462-9CFA-0754A7AD0B43}" type="presParOf" srcId="{6218AA29-10FA-40F6-8BD8-D89601B9FDE8}" destId="{4D844538-08C6-4397-93E7-B1AAE89837E7}" srcOrd="0" destOrd="0" presId="urn:microsoft.com/office/officeart/2008/layout/LinedList"/>
    <dgm:cxn modelId="{494D8293-95D4-4668-AFB2-A22B7A31ACB9}" type="presParOf" srcId="{6218AA29-10FA-40F6-8BD8-D89601B9FDE8}" destId="{0B878C27-8D35-456A-9C52-1B71F3F0F797}" srcOrd="1" destOrd="0" presId="urn:microsoft.com/office/officeart/2008/layout/LinedList"/>
    <dgm:cxn modelId="{D20A587D-1AC0-46D3-8E59-451528A5FB85}" type="presParOf" srcId="{1495F7A9-F309-46DA-92C6-268EC0DEF3D0}" destId="{41D01DA3-7CE8-4FFE-919B-42EE56D167A8}" srcOrd="2" destOrd="0" presId="urn:microsoft.com/office/officeart/2008/layout/LinedList"/>
    <dgm:cxn modelId="{22126F5E-B128-4E28-B59D-5A1BA6022E66}" type="presParOf" srcId="{1495F7A9-F309-46DA-92C6-268EC0DEF3D0}" destId="{ADAE9553-7562-4DA5-93A8-F593B5C4BEEF}" srcOrd="3" destOrd="0" presId="urn:microsoft.com/office/officeart/2008/layout/LinedList"/>
    <dgm:cxn modelId="{812AC851-C316-439A-B9AB-2DFA1A3414F2}" type="presParOf" srcId="{ADAE9553-7562-4DA5-93A8-F593B5C4BEEF}" destId="{557DFA41-8B99-45CD-A4B7-3BA68D56D5B8}" srcOrd="0" destOrd="0" presId="urn:microsoft.com/office/officeart/2008/layout/LinedList"/>
    <dgm:cxn modelId="{5C63971C-A2C2-4CCF-8D69-CA92F8E8401F}" type="presParOf" srcId="{ADAE9553-7562-4DA5-93A8-F593B5C4BEEF}" destId="{38DBAF74-2528-4648-B73E-FEB921C20BB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79DFF-238E-4E8E-8984-31690112E26B}">
      <dsp:nvSpPr>
        <dsp:cNvPr id="0" name=""/>
        <dsp:cNvSpPr/>
      </dsp:nvSpPr>
      <dsp:spPr>
        <a:xfrm>
          <a:off x="0" y="0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844538-08C6-4397-93E7-B1AAE89837E7}">
      <dsp:nvSpPr>
        <dsp:cNvPr id="0" name=""/>
        <dsp:cNvSpPr/>
      </dsp:nvSpPr>
      <dsp:spPr>
        <a:xfrm>
          <a:off x="0" y="0"/>
          <a:ext cx="4559425" cy="1989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000" b="0" kern="1200" dirty="0"/>
            <a:t>Lundi, 24 janvier</a:t>
          </a:r>
          <a:endParaRPr lang="en-US" sz="4000" b="0" kern="1200" dirty="0"/>
        </a:p>
      </dsp:txBody>
      <dsp:txXfrm>
        <a:off x="0" y="0"/>
        <a:ext cx="4559425" cy="1989792"/>
      </dsp:txXfrm>
    </dsp:sp>
    <dsp:sp modelId="{41D01DA3-7CE8-4FFE-919B-42EE56D167A8}">
      <dsp:nvSpPr>
        <dsp:cNvPr id="0" name=""/>
        <dsp:cNvSpPr/>
      </dsp:nvSpPr>
      <dsp:spPr>
        <a:xfrm>
          <a:off x="0" y="1989792"/>
          <a:ext cx="4559425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7DFA41-8B99-45CD-A4B7-3BA68D56D5B8}">
      <dsp:nvSpPr>
        <dsp:cNvPr id="0" name=""/>
        <dsp:cNvSpPr/>
      </dsp:nvSpPr>
      <dsp:spPr>
        <a:xfrm>
          <a:off x="0" y="1989792"/>
          <a:ext cx="4559425" cy="1989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600" kern="1200" dirty="0"/>
            <a:t>Jour 10</a:t>
          </a:r>
          <a:endParaRPr lang="en-US" sz="3600" kern="1200" dirty="0"/>
        </a:p>
      </dsp:txBody>
      <dsp:txXfrm>
        <a:off x="0" y="1989792"/>
        <a:ext cx="4559425" cy="1989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8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290205-1670-4DFC-AF52-405B9DCF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2F6063-70D1-4D3D-8980-33A5F27B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1CEE94-D139-4070-85B1-78D21108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825D6-7A2D-4CF8-B84A-4D5BC49C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014717-7A02-4942-99F0-54FD743A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B785D-036C-4812-AA15-08B5C1C7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43079-F765-47B7-9CAB-D9E68BA6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94929-A697-4247-A04D-4BC0CEC3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825D6-7A2D-4CF8-B84A-4D5BC49C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014717-7A02-4942-99F0-54FD743A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B785D-036C-4812-AA15-08B5C1C7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43079-F765-47B7-9CAB-D9E68BA6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94929-A697-4247-A04D-4BC0CEC3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03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5284DA-491F-41F3-A0C5-8C9E2D66E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489C8B-8041-4705-BCBB-EDB5E67BF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D6B136-3101-4F0A-B0E9-4C5B97CC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FAECEE-CD64-4AC0-8B29-B641DC30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3AD2B-ED5C-4D65-9D61-494BF85A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69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4B6B-ACB0-420F-A4D9-C66A66D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ABBE-C155-42B9-960D-DB5AA59B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B8596-9396-4D6C-813C-360E9574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91488-061E-418B-A7E0-DEBABD38CF25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97F99-8110-4592-BA37-064307A5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0AB26-D3A4-44A8-AA55-9FFACC32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7B11-A542-4CEA-B5D3-6468135865D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5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7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6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61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132EC5-57E7-4C3A-83F9-2DD20FDF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578818-A97E-465D-80F5-9F986A562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325BDA-BCBF-49D0-97EE-01039D7A5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CBADA9-EFD0-4F15-9ABE-96B64A1D5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3B8D61-CBF3-48C7-B6AD-C5A73BC07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132EC5-57E7-4C3A-83F9-2DD20FDF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578818-A97E-465D-80F5-9F986A562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325BDA-BCBF-49D0-97EE-01039D7A5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CBADA9-EFD0-4F15-9ABE-96B64A1D5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3B8D61-CBF3-48C7-B6AD-C5A73BC07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7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66940-D806-42F0-99FA-F9A4B9B5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C74AD-83D1-4826-9E19-7C9AC0C7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59171-E4C2-4D06-AFDD-61A75DBFA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1488-061E-418B-A7E0-DEBABD38CF25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565F-6732-41C2-93BA-360F3324F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71104-3A65-41B6-919A-89B30452D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7B11-A542-4CEA-B5D3-6468135865D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E138F-6FE1-4D50-9EB3-895F45605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690" y="844510"/>
            <a:ext cx="3710018" cy="3299787"/>
          </a:xfrm>
        </p:spPr>
        <p:txBody>
          <a:bodyPr>
            <a:normAutofit/>
          </a:bodyPr>
          <a:lstStyle/>
          <a:p>
            <a:r>
              <a:rPr lang="fr-CA" sz="4400" b="1"/>
              <a:t>Math N8 </a:t>
            </a:r>
            <a:r>
              <a:rPr lang="fr-CA" sz="4400" b="1" err="1"/>
              <a:t>Decimals</a:t>
            </a:r>
            <a:br>
              <a:rPr lang="fr-CA" sz="4400" b="1"/>
            </a:br>
            <a:r>
              <a:rPr lang="fr-CA" sz="4400" b="1"/>
              <a:t>Week 3</a:t>
            </a:r>
            <a:br>
              <a:rPr lang="fr-CA" sz="4400" b="1"/>
            </a:br>
            <a:endParaRPr lang="fr-CA" sz="4400" b="1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87C8BC-CDC9-430F-B634-E80056C89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690" y="4144297"/>
            <a:ext cx="3710018" cy="2094271"/>
          </a:xfrm>
        </p:spPr>
        <p:txBody>
          <a:bodyPr>
            <a:noAutofit/>
          </a:bodyPr>
          <a:lstStyle/>
          <a:p>
            <a:r>
              <a:rPr lang="fr-CA" sz="3600" b="1">
                <a:solidFill>
                  <a:schemeClr val="tx1">
                    <a:lumMod val="95000"/>
                    <a:lumOff val="5000"/>
                  </a:schemeClr>
                </a:solidFill>
              </a:rPr>
              <a:t>Mathématiques N8 décimaux</a:t>
            </a:r>
          </a:p>
          <a:p>
            <a:r>
              <a:rPr lang="fr-CA" sz="3600" b="1">
                <a:solidFill>
                  <a:schemeClr val="tx1">
                    <a:lumMod val="95000"/>
                    <a:lumOff val="5000"/>
                  </a:schemeClr>
                </a:solidFill>
              </a:rPr>
              <a:t>Semaine 3</a:t>
            </a:r>
          </a:p>
        </p:txBody>
      </p:sp>
      <p:pic>
        <p:nvPicPr>
          <p:cNvPr id="4" name="Picture 3" descr="Toy plastic numbers">
            <a:extLst>
              <a:ext uri="{FF2B5EF4-FFF2-40B4-BE49-F238E27FC236}">
                <a16:creationId xmlns:a16="http://schemas.microsoft.com/office/drawing/2014/main" id="{EAD9EC78-EC0E-4C16-8228-98AE1C945C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94" r="23354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4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the division/multiplication fact family for 9, 2, 18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967" y="2229117"/>
            <a:ext cx="3448298" cy="4519412"/>
          </a:xfrm>
        </p:spPr>
        <p:txBody>
          <a:bodyPr>
            <a:no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x 2 = 18</a:t>
            </a:r>
          </a:p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2 x 9 = 18</a:t>
            </a:r>
          </a:p>
          <a:p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 2 = 9</a:t>
            </a:r>
          </a:p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18  9 = 2</a:t>
            </a:r>
            <a:endParaRPr 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8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159" y="93441"/>
            <a:ext cx="10018713" cy="1752599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Let’s practice writing a division equation we can use to solve…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760631" y="2357845"/>
            <a:ext cx="5679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x 9 = 45</a:t>
            </a:r>
            <a:endParaRPr lang="en-US" sz="7200" b="1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1188" y="347162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</a:rPr>
              <a:t>45  </a:t>
            </a:r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  5 = 9</a:t>
            </a:r>
            <a:endParaRPr lang="en-US" sz="5400" b="1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3347" y="4581784"/>
            <a:ext cx="84871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did you know where to put the numbers in the division equation?</a:t>
            </a:r>
            <a:endParaRPr lang="en-US" sz="36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1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159" y="93441"/>
            <a:ext cx="10018713" cy="1752599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Let’s solve for the missing digit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8839" y="2975873"/>
            <a:ext cx="56795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 x __ = 56</a:t>
            </a:r>
            <a:endParaRPr lang="en-US" sz="6000" b="1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8839" y="20525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</a:rPr>
              <a:t>56  </a:t>
            </a:r>
            <a:r>
              <a:rPr lang="en-US" sz="5400" b="1">
                <a:solidFill>
                  <a:srgbClr val="0070C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  7   =   ___</a:t>
            </a:r>
            <a:endParaRPr lang="en-US" sz="5400" b="1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3369" y="4517390"/>
            <a:ext cx="9940344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>
                <a:solidFill>
                  <a:srgbClr val="C00000"/>
                </a:solidFill>
                <a:latin typeface="Arial"/>
                <a:ea typeface="Times New Roman" panose="02020603050405020304" pitchFamily="18" charset="0"/>
                <a:cs typeface="Arial"/>
              </a:rPr>
              <a:t>How could you draw an array or equal groups to solve for the missing digit if you did NOT know your multiplication facts ?</a:t>
            </a:r>
            <a:endParaRPr lang="en-US" sz="3600" b="1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16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Use the “Think Multiplication” </a:t>
            </a:r>
            <a:b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strategy to solve…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436" y="2370782"/>
            <a:ext cx="6119570" cy="1956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6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 5 = _____</a:t>
            </a:r>
            <a:endParaRPr lang="en-US" sz="60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74436" y="4123381"/>
            <a:ext cx="6119570" cy="1956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6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x ____</a:t>
            </a:r>
            <a:r>
              <a:rPr lang="en-US" sz="6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 50</a:t>
            </a:r>
            <a:endParaRPr lang="en-US" sz="6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1909" y="2229302"/>
            <a:ext cx="10794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540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7532" y="4615791"/>
            <a:ext cx="976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35" y="685800"/>
            <a:ext cx="11179389" cy="18509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Monday Work:</a:t>
            </a:r>
            <a:b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Complete and submit the following questions and the worksheet on the next slide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2" y="2670219"/>
            <a:ext cx="12015018" cy="368633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multiplication/division fact family for: 5,6,30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division problem for: 4 x 3 = ___</a:t>
            </a:r>
          </a:p>
          <a:p>
            <a:pPr marL="0" indent="0">
              <a:buNone/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multiplication problem for: 24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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= ___</a:t>
            </a:r>
          </a:p>
          <a:p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52942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A238641-070C-4459-B3BB-5A2AF9EC4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213" y="33324"/>
            <a:ext cx="7477431" cy="684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8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F62B5B-8AF8-4379-B81E-9FD43E43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fr-CA" sz="3700" dirty="0"/>
              <a:t>Monday, </a:t>
            </a:r>
            <a:r>
              <a:rPr lang="fr-CA" sz="3700" dirty="0" err="1"/>
              <a:t>January</a:t>
            </a:r>
            <a:r>
              <a:rPr lang="fr-CA" sz="3700" dirty="0"/>
              <a:t> 24th   </a:t>
            </a:r>
            <a:br>
              <a:rPr lang="fr-CA" sz="3700" dirty="0"/>
            </a:br>
            <a:r>
              <a:rPr lang="fr-CA" sz="3700" dirty="0"/>
              <a:t>Day 10</a:t>
            </a:r>
          </a:p>
        </p:txBody>
      </p:sp>
      <p:grpSp>
        <p:nvGrpSpPr>
          <p:cNvPr id="46" name="Group 2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3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y plastic numbers">
            <a:extLst>
              <a:ext uri="{FF2B5EF4-FFF2-40B4-BE49-F238E27FC236}">
                <a16:creationId xmlns:a16="http://schemas.microsoft.com/office/drawing/2014/main" id="{563437A8-0D79-4D24-92F9-01AD099F0C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41" r="18501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0C6879F-C33E-4081-ACC9-757FD2F30A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0719" y="2330505"/>
          <a:ext cx="4559425" cy="397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03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y plastic numbers">
            <a:extLst>
              <a:ext uri="{FF2B5EF4-FFF2-40B4-BE49-F238E27FC236}">
                <a16:creationId xmlns:a16="http://schemas.microsoft.com/office/drawing/2014/main" id="{0D40B0B6-CF01-496D-990A-75517979E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80" b="635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 Multiplication to Division</a:t>
            </a:r>
          </a:p>
        </p:txBody>
      </p:sp>
    </p:spTree>
    <p:extLst>
      <p:ext uri="{BB962C8B-B14F-4D97-AF65-F5344CB8AC3E}">
        <p14:creationId xmlns:p14="http://schemas.microsoft.com/office/powerpoint/2010/main" val="58871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C53A-6EEB-4D88-BD2E-D42160FE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Monday, Jan. 24</a:t>
            </a:r>
            <a:r>
              <a:rPr lang="en-US" baseline="30000"/>
              <a:t>th</a:t>
            </a:r>
            <a:r>
              <a:rPr lang="en-US"/>
              <a:t> Mental Math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40A86-5804-4403-BBA2-99B76CB72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Mental Math #1</a:t>
            </a:r>
          </a:p>
          <a:p>
            <a:pPr marL="0" indent="0">
              <a:buNone/>
            </a:pPr>
            <a:r>
              <a:rPr lang="en-US"/>
              <a:t>	1.  7  x  8  =				6.  21 x 200  =</a:t>
            </a:r>
          </a:p>
          <a:p>
            <a:pPr marL="0" indent="0">
              <a:buNone/>
            </a:pPr>
            <a:r>
              <a:rPr lang="en-US"/>
              <a:t>	2.  70 x 8 =				7.   600  ÷  2  =</a:t>
            </a:r>
          </a:p>
          <a:p>
            <a:pPr marL="0" indent="0">
              <a:buNone/>
            </a:pPr>
            <a:r>
              <a:rPr lang="en-US"/>
              <a:t>	3.  7 x  80  =		                       8.   60 ÷ 2  =		</a:t>
            </a:r>
          </a:p>
          <a:p>
            <a:pPr marL="0" indent="0">
              <a:buNone/>
            </a:pPr>
            <a:r>
              <a:rPr lang="en-US"/>
              <a:t>	4.  500 – 198=			9.    6 ÷  2 =</a:t>
            </a:r>
          </a:p>
          <a:p>
            <a:pPr marL="0" indent="0">
              <a:buNone/>
            </a:pPr>
            <a:r>
              <a:rPr lang="en-US"/>
              <a:t>	5.  Half of 380 =			10.  0.6 ÷ 2</a:t>
            </a:r>
          </a:p>
        </p:txBody>
      </p:sp>
    </p:spTree>
    <p:extLst>
      <p:ext uri="{BB962C8B-B14F-4D97-AF65-F5344CB8AC3E}">
        <p14:creationId xmlns:p14="http://schemas.microsoft.com/office/powerpoint/2010/main" val="178541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Write an addition and subtraction related facts for the following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86000"/>
            <a:ext cx="2881627" cy="3264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</a:p>
          <a:p>
            <a:pPr marL="0" indent="0">
              <a:buNone/>
            </a:pPr>
            <a:r>
              <a:rPr lang="en-US" sz="4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4,5,9</a:t>
            </a:r>
          </a:p>
          <a:p>
            <a:pPr marL="0" indent="0">
              <a:buNone/>
            </a:pPr>
            <a:r>
              <a:rPr lang="en-US" sz="48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23,44,67</a:t>
            </a:r>
          </a:p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22750" y="2455570"/>
            <a:ext cx="2537138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1+2=3</a:t>
            </a:r>
          </a:p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7343" y="2286000"/>
            <a:ext cx="2085282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3-2=1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32976" y="3408606"/>
            <a:ext cx="2537138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5+4=9</a:t>
            </a:r>
            <a:endParaRPr lang="en-US" sz="4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07569" y="3239036"/>
            <a:ext cx="2085282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9-5=4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16083" y="4383113"/>
            <a:ext cx="2848355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44+23=67</a:t>
            </a:r>
            <a:endParaRPr lang="en-US" sz="40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692763" y="4187778"/>
            <a:ext cx="2966391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67-44=23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949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98301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Today we are going to learn how to divide by thinking about multiplication.</a:t>
            </a:r>
            <a:b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348" y="3065171"/>
            <a:ext cx="10689465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like addition and subtraction sentences are opposites or inverses, so is multiplication and division.</a:t>
            </a:r>
            <a:endParaRPr lang="en-US" sz="4400" b="1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44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What is a multiplication sentence we can write for this array?</a:t>
            </a:r>
            <a:endParaRPr lang="en-US" b="1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4310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2287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20264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8241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6218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12831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43685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74539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05393" y="207886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84310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02287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20264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38241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56218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12831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43685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574539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05393" y="28365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767645" y="3805707"/>
            <a:ext cx="7108049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 rows of 9  2 x 9 = 18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75066" y="1586779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528439" y="1612537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775066" y="2200940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775066" y="2823955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528439" y="2226698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528439" y="2849713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775066" y="3434091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528439" y="3459849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75066" y="4057106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528439" y="4069985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775066" y="4693270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528439" y="4693270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774901" y="967385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528439" y="996900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774901" y="5313869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531511" y="5303676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774901" y="5949763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528439" y="5939570"/>
            <a:ext cx="566670" cy="56559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987060" y="5803804"/>
            <a:ext cx="5787841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9 rows of 2  9 x 2 = 18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2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1966742" y="1284664"/>
            <a:ext cx="9053848" cy="189319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66742" y="3346358"/>
            <a:ext cx="9053848" cy="189319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09282"/>
            <a:ext cx="10018713" cy="898301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What if I started with 18 and I wanted groups of 2?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6238" y="183657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36059" y="2172769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10978" y="183657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78469" y="2224284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4382" y="1682026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78058" y="2291362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09016" y="158650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90639" y="2291362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279532" y="1725764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09844" y="379604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81125" y="422748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48374" y="3558859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39511" y="422748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10331" y="366189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62209" y="439759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597052" y="3670474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567872" y="4510287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76623" y="379604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290703" y="5468151"/>
            <a:ext cx="7108049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18  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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   =  _</a:t>
            </a:r>
            <a:r>
              <a:rPr lang="en-US" sz="4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_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__</a:t>
            </a:r>
            <a:endParaRPr lang="en-US" sz="4400" b="1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61393" y="5468151"/>
            <a:ext cx="829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6207659" y="3053332"/>
            <a:ext cx="1191204" cy="19963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82821" y="3232192"/>
            <a:ext cx="1718448" cy="18045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67754" y="3285219"/>
            <a:ext cx="1827761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328055" y="3055233"/>
            <a:ext cx="2009638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658468" y="971772"/>
            <a:ext cx="2009638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553704" y="1316924"/>
            <a:ext cx="2009638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437940" y="3606144"/>
            <a:ext cx="2009638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31589" y="1509637"/>
            <a:ext cx="2009638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287378" y="1435517"/>
            <a:ext cx="2036851" cy="171168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09282"/>
            <a:ext cx="10018713" cy="898301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What if I started with 18 and I wanted groups of 9?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6238" y="183657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36059" y="2172769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10978" y="1836575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78469" y="2224284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90046" y="1807122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56869" y="204455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1727" y="149691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286684" y="3283374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829916" y="1711302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25097" y="3953273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95589" y="446198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30904" y="3586731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39511" y="422748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43687" y="3299898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45652" y="4065670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04778" y="3547121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23775" y="4257902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865987" y="3948546"/>
            <a:ext cx="566670" cy="565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290703" y="5468151"/>
            <a:ext cx="7108049" cy="837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18  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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9   =  _</a:t>
            </a:r>
            <a:r>
              <a:rPr lang="en-US" sz="4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_</a:t>
            </a:r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__</a:t>
            </a:r>
            <a:endParaRPr lang="en-US" sz="4400" b="1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12371" y="5524729"/>
            <a:ext cx="7590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5048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28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theme/theme1.xml><?xml version="1.0" encoding="utf-8"?>
<a:theme xmlns:a="http://schemas.openxmlformats.org/drawingml/2006/main" name="MarrakeshVTI">
  <a:themeElements>
    <a:clrScheme name="AnalogousFromRegularSeed_2SEEDS">
      <a:dk1>
        <a:srgbClr val="000000"/>
      </a:dk1>
      <a:lt1>
        <a:srgbClr val="FFFFFF"/>
      </a:lt1>
      <a:dk2>
        <a:srgbClr val="26311C"/>
      </a:dk2>
      <a:lt2>
        <a:srgbClr val="F0F1F3"/>
      </a:lt2>
      <a:accent1>
        <a:srgbClr val="B1923B"/>
      </a:accent1>
      <a:accent2>
        <a:srgbClr val="C3734D"/>
      </a:accent2>
      <a:accent3>
        <a:srgbClr val="99A842"/>
      </a:accent3>
      <a:accent4>
        <a:srgbClr val="3BAFB1"/>
      </a:accent4>
      <a:accent5>
        <a:srgbClr val="4D8FC3"/>
      </a:accent5>
      <a:accent6>
        <a:srgbClr val="4253B4"/>
      </a:accent6>
      <a:hlink>
        <a:srgbClr val="3F61BF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</TotalTime>
  <Words>437</Words>
  <Application>Microsoft Office PowerPoint</Application>
  <PresentationFormat>Grand écran</PresentationFormat>
  <Paragraphs>59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Goudy Old Style</vt:lpstr>
      <vt:lpstr>Times New Roman</vt:lpstr>
      <vt:lpstr>MarrakeshVTI</vt:lpstr>
      <vt:lpstr>Thème Office</vt:lpstr>
      <vt:lpstr>1_Thème Office</vt:lpstr>
      <vt:lpstr>Office Theme</vt:lpstr>
      <vt:lpstr>Math N8 Decimals Week 3 </vt:lpstr>
      <vt:lpstr>Monday, January 24th    Day 10</vt:lpstr>
      <vt:lpstr>Relate Multiplication to Division</vt:lpstr>
      <vt:lpstr>Monday, Jan. 24th Mental Math #1</vt:lpstr>
      <vt:lpstr>Write an addition and subtraction related facts for the following numbers</vt:lpstr>
      <vt:lpstr>Today we are going to learn how to divide by thinking about multiplication. </vt:lpstr>
      <vt:lpstr>What is a multiplication sentence we can write for this array?</vt:lpstr>
      <vt:lpstr>What if I started with 18 and I wanted groups of 2?</vt:lpstr>
      <vt:lpstr>What if I started with 18 and I wanted groups of 9?</vt:lpstr>
      <vt:lpstr>So, the division/multiplication fact family for 9, 2, 18 is…</vt:lpstr>
      <vt:lpstr>Let’s practice writing a division equation we can use to solve…</vt:lpstr>
      <vt:lpstr>Let’s solve for the missing digit</vt:lpstr>
      <vt:lpstr>Use the “Think Multiplication”  strategy to solve…</vt:lpstr>
      <vt:lpstr>Monday Work:  Complete and submit the following questions and the worksheet on the next slide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N8 Decimals Week 3 </dc:title>
  <dc:creator>Campbell, Heather Casey (ASD-N)</dc:creator>
  <cp:lastModifiedBy>Campbell, Heather Casey (ASD-N)</cp:lastModifiedBy>
  <cp:revision>1</cp:revision>
  <dcterms:created xsi:type="dcterms:W3CDTF">2022-01-24T12:40:17Z</dcterms:created>
  <dcterms:modified xsi:type="dcterms:W3CDTF">2022-01-24T12:47:05Z</dcterms:modified>
</cp:coreProperties>
</file>