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62" r:id="rId2"/>
    <p:sldId id="256" r:id="rId3"/>
    <p:sldId id="257" r:id="rId4"/>
    <p:sldId id="278" r:id="rId5"/>
    <p:sldId id="258" r:id="rId6"/>
    <p:sldId id="260" r:id="rId7"/>
    <p:sldId id="259" r:id="rId8"/>
    <p:sldId id="263" r:id="rId9"/>
    <p:sldId id="276" r:id="rId10"/>
    <p:sldId id="261" r:id="rId11"/>
    <p:sldId id="264" r:id="rId12"/>
    <p:sldId id="265" r:id="rId13"/>
    <p:sldId id="266" r:id="rId14"/>
    <p:sldId id="267" r:id="rId15"/>
    <p:sldId id="268" r:id="rId16"/>
    <p:sldId id="277" r:id="rId17"/>
    <p:sldId id="269" r:id="rId18"/>
    <p:sldId id="270" r:id="rId19"/>
  </p:sldIdLst>
  <p:sldSz cx="10160000" cy="94869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56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757F3-8523-44D9-9E45-182C7F0A351A}" type="datetimeFigureOut">
              <a:rPr lang="en-CA" smtClean="0"/>
              <a:t>2022-11-03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76413" y="1143000"/>
            <a:ext cx="3305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86BC4-E64F-4676-B196-3D3336EF01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7257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6BC4-E64F-4676-B196-3D3336EF011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2287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552602"/>
            <a:ext cx="7620000" cy="330284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982819"/>
            <a:ext cx="7620000" cy="2290471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A1C1-58B5-4E56-B982-2C33992FE635}" type="datetimeFigureOut">
              <a:rPr lang="en-CA" smtClean="0"/>
              <a:t>2022-11-03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74E4-3542-40BA-9652-8C2C5A82FA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092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A1C1-58B5-4E56-B982-2C33992FE635}" type="datetimeFigureOut">
              <a:rPr lang="en-CA" smtClean="0"/>
              <a:t>2022-11-03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74E4-3542-40BA-9652-8C2C5A82FA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745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505090"/>
            <a:ext cx="2190750" cy="80397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505090"/>
            <a:ext cx="6445250" cy="80397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A1C1-58B5-4E56-B982-2C33992FE635}" type="datetimeFigureOut">
              <a:rPr lang="en-CA" smtClean="0"/>
              <a:t>2022-11-03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74E4-3542-40BA-9652-8C2C5A82FA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185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A1C1-58B5-4E56-B982-2C33992FE635}" type="datetimeFigureOut">
              <a:rPr lang="en-CA" smtClean="0"/>
              <a:t>2022-11-03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74E4-3542-40BA-9652-8C2C5A82FA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294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365140"/>
            <a:ext cx="8763000" cy="3946286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6348759"/>
            <a:ext cx="8763000" cy="2075259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A1C1-58B5-4E56-B982-2C33992FE635}" type="datetimeFigureOut">
              <a:rPr lang="en-CA" smtClean="0"/>
              <a:t>2022-11-03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74E4-3542-40BA-9652-8C2C5A82FA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357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525448"/>
            <a:ext cx="4318000" cy="601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525448"/>
            <a:ext cx="4318000" cy="601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A1C1-58B5-4E56-B982-2C33992FE635}" type="datetimeFigureOut">
              <a:rPr lang="en-CA" smtClean="0"/>
              <a:t>2022-11-03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74E4-3542-40BA-9652-8C2C5A82FA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656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505092"/>
            <a:ext cx="8763000" cy="18336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325609"/>
            <a:ext cx="4298156" cy="113974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465354"/>
            <a:ext cx="4298156" cy="5097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325609"/>
            <a:ext cx="4319323" cy="113974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465354"/>
            <a:ext cx="4319323" cy="5097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A1C1-58B5-4E56-B982-2C33992FE635}" type="datetimeFigureOut">
              <a:rPr lang="en-CA" smtClean="0"/>
              <a:t>2022-11-03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74E4-3542-40BA-9652-8C2C5A82FA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000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A1C1-58B5-4E56-B982-2C33992FE635}" type="datetimeFigureOut">
              <a:rPr lang="en-CA" smtClean="0"/>
              <a:t>2022-11-03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74E4-3542-40BA-9652-8C2C5A82FA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951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A1C1-58B5-4E56-B982-2C33992FE635}" type="datetimeFigureOut">
              <a:rPr lang="en-CA" smtClean="0"/>
              <a:t>2022-11-03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74E4-3542-40BA-9652-8C2C5A82FA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493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32460"/>
            <a:ext cx="3276864" cy="221361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365940"/>
            <a:ext cx="5143500" cy="6741848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846070"/>
            <a:ext cx="3276864" cy="5272697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A1C1-58B5-4E56-B982-2C33992FE635}" type="datetimeFigureOut">
              <a:rPr lang="en-CA" smtClean="0"/>
              <a:t>2022-11-03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74E4-3542-40BA-9652-8C2C5A82FA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764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32460"/>
            <a:ext cx="3276864" cy="221361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365940"/>
            <a:ext cx="5143500" cy="6741848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846070"/>
            <a:ext cx="3276864" cy="5272697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A1C1-58B5-4E56-B982-2C33992FE635}" type="datetimeFigureOut">
              <a:rPr lang="en-CA" smtClean="0"/>
              <a:t>2022-11-03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74E4-3542-40BA-9652-8C2C5A82FA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505092"/>
            <a:ext cx="8763000" cy="1833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525448"/>
            <a:ext cx="8763000" cy="6019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8792953"/>
            <a:ext cx="2286000" cy="505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A1C1-58B5-4E56-B982-2C33992FE635}" type="datetimeFigureOut">
              <a:rPr lang="en-CA" smtClean="0"/>
              <a:t>2022-11-03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8792953"/>
            <a:ext cx="3429000" cy="505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8792953"/>
            <a:ext cx="2286000" cy="505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874E4-3542-40BA-9652-8C2C5A82FA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724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WWQzQzvWr0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506" y="1145171"/>
            <a:ext cx="8763000" cy="2708371"/>
          </a:xfrm>
        </p:spPr>
        <p:txBody>
          <a:bodyPr>
            <a:normAutofit/>
          </a:bodyPr>
          <a:lstStyle/>
          <a:p>
            <a:r>
              <a:rPr lang="en-CA" sz="2800" b="1" dirty="0">
                <a:latin typeface="+mn-lt"/>
              </a:rPr>
              <a:t>Copy </a:t>
            </a:r>
            <a:r>
              <a:rPr lang="en-CA" sz="2800" dirty="0">
                <a:latin typeface="+mn-lt"/>
              </a:rPr>
              <a:t>the outcome in your scribbler. </a:t>
            </a:r>
            <a:br>
              <a:rPr lang="en-CA" sz="2800" dirty="0">
                <a:latin typeface="+mn-lt"/>
              </a:rPr>
            </a:br>
            <a:br>
              <a:rPr lang="en-CA" sz="2800" dirty="0">
                <a:latin typeface="+mn-lt"/>
              </a:rPr>
            </a:br>
            <a:r>
              <a:rPr lang="en-CA" sz="2800" b="1" dirty="0">
                <a:latin typeface="+mn-lt"/>
              </a:rPr>
              <a:t>PR2</a:t>
            </a:r>
            <a:r>
              <a:rPr lang="en-CA" sz="2800" dirty="0">
                <a:latin typeface="+mn-lt"/>
              </a:rPr>
              <a:t>: Create a table of values from a linear relation, graph the table of values, and analyse the graph to draw conclusions and solve problems.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C5F3C8-CC6E-42D0-A536-A7C0F1DA5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506" y="5490716"/>
            <a:ext cx="8763000" cy="6019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/>
              <a:t>Copie</a:t>
            </a:r>
            <a:r>
              <a:rPr lang="fr-FR" sz="2800" dirty="0"/>
              <a:t> l’objectif d’apprentissage dans ton cahier.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b="1" dirty="0"/>
              <a:t>PR2</a:t>
            </a:r>
            <a:r>
              <a:rPr lang="fr-FR" sz="2800" dirty="0"/>
              <a:t>: Créer un tableau de valeurs à partir d’une relation linéaire, représenter graphiquement le tableau de valeurs et analyser le graphique pour tirer des conclusions et résoudre des problèmes. </a:t>
            </a:r>
            <a:endParaRPr lang="en-US" sz="2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67453A-2F55-4919-92BB-0A445BBCD173}"/>
              </a:ext>
            </a:extLst>
          </p:cNvPr>
          <p:cNvCxnSpPr/>
          <p:nvPr/>
        </p:nvCxnSpPr>
        <p:spPr>
          <a:xfrm>
            <a:off x="907506" y="4506685"/>
            <a:ext cx="856306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658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800" y="4019006"/>
            <a:ext cx="75184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0000"/>
                </a:solidFill>
              </a:rPr>
              <a:t>PR2 Journal Question # 1</a:t>
            </a:r>
            <a:endParaRPr lang="en-CA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66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263893" y="1827669"/>
            <a:ext cx="6279242" cy="20928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CA" sz="2400" b="1" dirty="0">
                <a:solidFill>
                  <a:srgbClr val="000000"/>
                </a:solidFill>
              </a:rPr>
              <a:t>With a partner, discuss the following questions:</a:t>
            </a:r>
          </a:p>
          <a:p>
            <a:endParaRPr lang="en-CA" sz="1600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What does the graph show?</a:t>
            </a:r>
          </a:p>
          <a:p>
            <a:r>
              <a:rPr lang="en-CA" dirty="0">
                <a:solidFill>
                  <a:srgbClr val="000000"/>
                </a:solidFill>
              </a:rPr>
              <a:t> </a:t>
            </a:r>
          </a:p>
          <a:p>
            <a:r>
              <a:rPr lang="en-CA" dirty="0">
                <a:solidFill>
                  <a:srgbClr val="000000"/>
                </a:solidFill>
              </a:rPr>
              <a:t>How many jellybeans are in each bag?</a:t>
            </a:r>
          </a:p>
          <a:p>
            <a:endParaRPr lang="en-CA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Write a relation for the total number of jellybeans in </a:t>
            </a:r>
            <a:r>
              <a:rPr lang="en-CA" i="1" dirty="0">
                <a:solidFill>
                  <a:srgbClr val="000000"/>
                </a:solidFill>
              </a:rPr>
              <a:t>n</a:t>
            </a:r>
            <a:r>
              <a:rPr lang="en-CA" dirty="0">
                <a:solidFill>
                  <a:srgbClr val="000000"/>
                </a:solidFill>
              </a:rPr>
              <a:t> bags</a:t>
            </a:r>
            <a:r>
              <a:rPr lang="en-CA" sz="1600" dirty="0">
                <a:solidFill>
                  <a:srgbClr val="000000"/>
                </a:solidFill>
                <a:latin typeface="Times New Roman - 20"/>
              </a:rPr>
              <a:t>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63893" y="327660"/>
            <a:ext cx="10038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Graphing Relations (</a:t>
            </a:r>
            <a:r>
              <a:rPr lang="en-CA" sz="2800" b="1" dirty="0"/>
              <a:t>Read</a:t>
            </a:r>
            <a:r>
              <a:rPr lang="en-CA" sz="2800" dirty="0"/>
              <a:t> the top of page 30 in your math book) 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7363E08-C652-48C1-A65C-8A6B6A46C515}"/>
              </a:ext>
            </a:extLst>
          </p:cNvPr>
          <p:cNvCxnSpPr/>
          <p:nvPr/>
        </p:nvCxnSpPr>
        <p:spPr>
          <a:xfrm>
            <a:off x="798467" y="4534444"/>
            <a:ext cx="856306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2582C51F-984A-4EBA-8B23-477B0F220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135" y="924615"/>
            <a:ext cx="3417049" cy="321348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3685F79-DD7E-4C98-8D53-35BD31FC8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388" y="5720240"/>
            <a:ext cx="3168323" cy="321424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617AEE1-644F-43A9-80B3-D5F5EF545531}"/>
              </a:ext>
            </a:extLst>
          </p:cNvPr>
          <p:cNvSpPr txBox="1"/>
          <p:nvPr/>
        </p:nvSpPr>
        <p:spPr>
          <a:xfrm>
            <a:off x="349914" y="4862227"/>
            <a:ext cx="9708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dirty="0"/>
              <a:t>Les relations </a:t>
            </a:r>
            <a:r>
              <a:rPr lang="en-CA" sz="2400" dirty="0" err="1"/>
              <a:t>graphiques</a:t>
            </a:r>
            <a:r>
              <a:rPr lang="en-CA" sz="2400" dirty="0"/>
              <a:t> (dans ton livre de math,</a:t>
            </a:r>
            <a:r>
              <a:rPr lang="en-CA" sz="2400" b="1" dirty="0"/>
              <a:t> lire </a:t>
            </a:r>
            <a:r>
              <a:rPr lang="en-CA" sz="2400" dirty="0"/>
              <a:t>le haut de la page 30)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179165-BAA2-49E0-BD4A-95849A4B87AE}"/>
              </a:ext>
            </a:extLst>
          </p:cNvPr>
          <p:cNvSpPr txBox="1"/>
          <p:nvPr/>
        </p:nvSpPr>
        <p:spPr>
          <a:xfrm>
            <a:off x="453725" y="5720240"/>
            <a:ext cx="509451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 err="1">
                <a:solidFill>
                  <a:srgbClr val="000000"/>
                </a:solidFill>
              </a:rPr>
              <a:t>En</a:t>
            </a:r>
            <a:r>
              <a:rPr lang="en-CA" sz="2000" b="1" dirty="0">
                <a:solidFill>
                  <a:srgbClr val="000000"/>
                </a:solidFill>
              </a:rPr>
              <a:t> </a:t>
            </a:r>
            <a:r>
              <a:rPr lang="en-CA" sz="2000" b="1" dirty="0" err="1">
                <a:solidFill>
                  <a:srgbClr val="000000"/>
                </a:solidFill>
              </a:rPr>
              <a:t>dyades</a:t>
            </a:r>
            <a:r>
              <a:rPr lang="en-CA" sz="2000" b="1" dirty="0">
                <a:solidFill>
                  <a:srgbClr val="000000"/>
                </a:solidFill>
              </a:rPr>
              <a:t>, </a:t>
            </a:r>
            <a:r>
              <a:rPr lang="en-CA" sz="2000" b="1" dirty="0" err="1">
                <a:solidFill>
                  <a:srgbClr val="000000"/>
                </a:solidFill>
              </a:rPr>
              <a:t>discuter</a:t>
            </a:r>
            <a:r>
              <a:rPr lang="en-CA" sz="2000" b="1" dirty="0">
                <a:solidFill>
                  <a:srgbClr val="000000"/>
                </a:solidFill>
              </a:rPr>
              <a:t> les question ci-dessous</a:t>
            </a:r>
          </a:p>
          <a:p>
            <a:endParaRPr lang="en-CA" sz="2000" dirty="0">
              <a:solidFill>
                <a:srgbClr val="000000"/>
              </a:solidFill>
            </a:endParaRPr>
          </a:p>
          <a:p>
            <a:r>
              <a:rPr lang="en-CA" sz="2000" dirty="0" err="1">
                <a:solidFill>
                  <a:srgbClr val="000000"/>
                </a:solidFill>
              </a:rPr>
              <a:t>Qu'est-ce</a:t>
            </a:r>
            <a:r>
              <a:rPr lang="en-CA" sz="2000" dirty="0">
                <a:solidFill>
                  <a:srgbClr val="000000"/>
                </a:solidFill>
              </a:rPr>
              <a:t> que </a:t>
            </a:r>
            <a:r>
              <a:rPr lang="en-CA" sz="2000" dirty="0" err="1">
                <a:solidFill>
                  <a:srgbClr val="000000"/>
                </a:solidFill>
              </a:rPr>
              <a:t>ce</a:t>
            </a:r>
            <a:r>
              <a:rPr lang="en-CA" sz="2000" dirty="0">
                <a:solidFill>
                  <a:srgbClr val="000000"/>
                </a:solidFill>
              </a:rPr>
              <a:t> </a:t>
            </a:r>
            <a:r>
              <a:rPr lang="en-CA" sz="2000" dirty="0" err="1">
                <a:solidFill>
                  <a:srgbClr val="000000"/>
                </a:solidFill>
              </a:rPr>
              <a:t>graphique</a:t>
            </a:r>
            <a:r>
              <a:rPr lang="en-CA" sz="2000" dirty="0">
                <a:solidFill>
                  <a:srgbClr val="000000"/>
                </a:solidFill>
              </a:rPr>
              <a:t> </a:t>
            </a:r>
            <a:r>
              <a:rPr lang="en-CA" sz="2000" dirty="0" err="1">
                <a:solidFill>
                  <a:srgbClr val="000000"/>
                </a:solidFill>
              </a:rPr>
              <a:t>représente</a:t>
            </a:r>
            <a:r>
              <a:rPr lang="en-CA" sz="2000" dirty="0">
                <a:solidFill>
                  <a:srgbClr val="000000"/>
                </a:solidFill>
              </a:rPr>
              <a:t>?</a:t>
            </a:r>
          </a:p>
          <a:p>
            <a:r>
              <a:rPr lang="en-CA" sz="2000" dirty="0">
                <a:solidFill>
                  <a:srgbClr val="000000"/>
                </a:solidFill>
              </a:rPr>
              <a:t> </a:t>
            </a:r>
          </a:p>
          <a:p>
            <a:r>
              <a:rPr lang="en-CA" sz="2000" dirty="0" err="1">
                <a:solidFill>
                  <a:srgbClr val="000000"/>
                </a:solidFill>
              </a:rPr>
              <a:t>Combien</a:t>
            </a:r>
            <a:r>
              <a:rPr lang="en-CA" sz="2000" dirty="0">
                <a:solidFill>
                  <a:srgbClr val="000000"/>
                </a:solidFill>
              </a:rPr>
              <a:t> de bonbons y-a-t-il  dans </a:t>
            </a:r>
            <a:r>
              <a:rPr lang="en-CA" sz="2000" dirty="0" err="1">
                <a:solidFill>
                  <a:srgbClr val="000000"/>
                </a:solidFill>
              </a:rPr>
              <a:t>chaque</a:t>
            </a:r>
            <a:r>
              <a:rPr lang="en-CA" sz="2000" dirty="0">
                <a:solidFill>
                  <a:srgbClr val="000000"/>
                </a:solidFill>
              </a:rPr>
              <a:t> sac?</a:t>
            </a:r>
          </a:p>
          <a:p>
            <a:endParaRPr lang="en-CA" sz="2000" dirty="0">
              <a:solidFill>
                <a:srgbClr val="000000"/>
              </a:solidFill>
            </a:endParaRPr>
          </a:p>
          <a:p>
            <a:r>
              <a:rPr lang="en-CA" sz="2000" dirty="0" err="1">
                <a:solidFill>
                  <a:srgbClr val="000000"/>
                </a:solidFill>
              </a:rPr>
              <a:t>Écris</a:t>
            </a:r>
            <a:r>
              <a:rPr lang="en-CA" sz="2000" dirty="0">
                <a:solidFill>
                  <a:srgbClr val="000000"/>
                </a:solidFill>
              </a:rPr>
              <a:t> </a:t>
            </a:r>
            <a:r>
              <a:rPr lang="en-CA" sz="2000" dirty="0" err="1">
                <a:solidFill>
                  <a:srgbClr val="000000"/>
                </a:solidFill>
              </a:rPr>
              <a:t>une</a:t>
            </a:r>
            <a:r>
              <a:rPr lang="en-CA" sz="2000" dirty="0">
                <a:solidFill>
                  <a:srgbClr val="000000"/>
                </a:solidFill>
              </a:rPr>
              <a:t> relation pour </a:t>
            </a:r>
            <a:r>
              <a:rPr lang="en-CA" sz="2000" dirty="0" err="1">
                <a:solidFill>
                  <a:srgbClr val="000000"/>
                </a:solidFill>
              </a:rPr>
              <a:t>représenter</a:t>
            </a:r>
            <a:r>
              <a:rPr lang="en-CA" sz="2000" dirty="0">
                <a:solidFill>
                  <a:srgbClr val="000000"/>
                </a:solidFill>
              </a:rPr>
              <a:t> le </a:t>
            </a:r>
            <a:r>
              <a:rPr lang="en-CA" sz="2000" dirty="0" err="1">
                <a:solidFill>
                  <a:srgbClr val="000000"/>
                </a:solidFill>
              </a:rPr>
              <a:t>nombre</a:t>
            </a:r>
            <a:r>
              <a:rPr lang="en-CA" sz="2000" dirty="0">
                <a:solidFill>
                  <a:srgbClr val="000000"/>
                </a:solidFill>
              </a:rPr>
              <a:t> de  bonbons dans </a:t>
            </a:r>
            <a:r>
              <a:rPr lang="en-CA" sz="2000" i="1" dirty="0">
                <a:solidFill>
                  <a:srgbClr val="000000"/>
                </a:solidFill>
              </a:rPr>
              <a:t>n</a:t>
            </a:r>
            <a:r>
              <a:rPr lang="en-CA" sz="2000" dirty="0">
                <a:solidFill>
                  <a:srgbClr val="000000"/>
                </a:solidFill>
              </a:rPr>
              <a:t> sacs.</a:t>
            </a:r>
            <a:endParaRPr lang="en-US" sz="200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62D78C2-CD49-4100-9975-F55C1F72C42B}"/>
              </a:ext>
            </a:extLst>
          </p:cNvPr>
          <p:cNvSpPr/>
          <p:nvPr/>
        </p:nvSpPr>
        <p:spPr>
          <a:xfrm>
            <a:off x="7393577" y="1959429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D8F7075-1C3B-4181-A5D0-1EF74FCAEEE6}"/>
              </a:ext>
            </a:extLst>
          </p:cNvPr>
          <p:cNvSpPr/>
          <p:nvPr/>
        </p:nvSpPr>
        <p:spPr>
          <a:xfrm>
            <a:off x="8447314" y="6448698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40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6768B9A-A095-422E-A6CF-47D6D9D82FAC}"/>
              </a:ext>
            </a:extLst>
          </p:cNvPr>
          <p:cNvCxnSpPr/>
          <p:nvPr/>
        </p:nvCxnSpPr>
        <p:spPr>
          <a:xfrm>
            <a:off x="685437" y="4842223"/>
            <a:ext cx="856306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58D5B9D9-A149-4777-AF35-FE61E64CB1CA}"/>
              </a:ext>
            </a:extLst>
          </p:cNvPr>
          <p:cNvSpPr txBox="1"/>
          <p:nvPr/>
        </p:nvSpPr>
        <p:spPr>
          <a:xfrm>
            <a:off x="574765" y="2373307"/>
            <a:ext cx="8882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err="1"/>
              <a:t>Connect</a:t>
            </a:r>
            <a:r>
              <a:rPr lang="fr-CA" sz="2000" dirty="0"/>
              <a:t> – </a:t>
            </a:r>
            <a:r>
              <a:rPr lang="fr-CA" sz="2000" b="1" dirty="0"/>
              <a:t>Read</a:t>
            </a:r>
            <a:r>
              <a:rPr lang="fr-CA" sz="2000" dirty="0"/>
              <a:t> the top of page 31 and </a:t>
            </a:r>
            <a:r>
              <a:rPr lang="fr-CA" sz="2000" b="1" dirty="0"/>
              <a:t>copy</a:t>
            </a:r>
            <a:r>
              <a:rPr lang="fr-CA" sz="2000" dirty="0"/>
              <a:t> the </a:t>
            </a:r>
            <a:r>
              <a:rPr lang="fr-CA" sz="2000" dirty="0" err="1"/>
              <a:t>definition</a:t>
            </a:r>
            <a:r>
              <a:rPr lang="fr-CA" sz="2000" dirty="0"/>
              <a:t> </a:t>
            </a:r>
            <a:r>
              <a:rPr lang="fr-CA" sz="2000" dirty="0" err="1"/>
              <a:t>below</a:t>
            </a:r>
            <a:r>
              <a:rPr lang="fr-CA" sz="2000" dirty="0"/>
              <a:t> in </a:t>
            </a:r>
            <a:r>
              <a:rPr lang="fr-CA" sz="2000" dirty="0" err="1"/>
              <a:t>your</a:t>
            </a:r>
            <a:r>
              <a:rPr lang="fr-CA" sz="2000" dirty="0"/>
              <a:t> </a:t>
            </a:r>
            <a:r>
              <a:rPr lang="fr-CA" sz="2000" dirty="0" err="1"/>
              <a:t>scribbler</a:t>
            </a:r>
            <a:r>
              <a:rPr lang="fr-CA" sz="2000" dirty="0"/>
              <a:t>. </a:t>
            </a:r>
          </a:p>
          <a:p>
            <a:endParaRPr lang="fr-CA" sz="2000" dirty="0"/>
          </a:p>
          <a:p>
            <a:r>
              <a:rPr lang="fr-CA" sz="2000" b="1" dirty="0" err="1"/>
              <a:t>Linear</a:t>
            </a:r>
            <a:r>
              <a:rPr lang="fr-CA" sz="2000" b="1" dirty="0"/>
              <a:t> relation </a:t>
            </a:r>
            <a:r>
              <a:rPr lang="fr-CA" sz="2000" dirty="0"/>
              <a:t>– a relation </a:t>
            </a:r>
            <a:r>
              <a:rPr lang="fr-CA" sz="2000" dirty="0" err="1"/>
              <a:t>whose</a:t>
            </a:r>
            <a:r>
              <a:rPr lang="fr-CA" sz="2000" dirty="0"/>
              <a:t> points lie on a straight line  </a:t>
            </a:r>
            <a:endParaRPr lang="en-US" sz="20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FF2502E-FA0F-4A0C-8C13-3E4E2B737836}"/>
              </a:ext>
            </a:extLst>
          </p:cNvPr>
          <p:cNvSpPr txBox="1"/>
          <p:nvPr/>
        </p:nvSpPr>
        <p:spPr>
          <a:xfrm>
            <a:off x="574765" y="5878286"/>
            <a:ext cx="8882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Découvre – Lis le haut de la page 31 et copie la définition ci-dessous dans ton cahier.</a:t>
            </a:r>
          </a:p>
          <a:p>
            <a:endParaRPr lang="fr-CA" sz="2000" dirty="0"/>
          </a:p>
          <a:p>
            <a:r>
              <a:rPr lang="fr-CA" sz="2000" dirty="0"/>
              <a:t>Une </a:t>
            </a:r>
            <a:r>
              <a:rPr lang="fr-CA" sz="2000" b="1" dirty="0"/>
              <a:t>relation linéaire </a:t>
            </a:r>
            <a:r>
              <a:rPr lang="fr-CA" sz="2000" dirty="0"/>
              <a:t>– une relation dont les points se situent sur une droite.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2783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49" y="281034"/>
            <a:ext cx="8818879" cy="7241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Try : In your math scribbler…</a:t>
            </a:r>
            <a:endParaRPr lang="pt-BR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t-BR" sz="2000" dirty="0">
                <a:solidFill>
                  <a:srgbClr val="000000"/>
                </a:solidFill>
              </a:rPr>
              <a:t>Mr. Chaisson has 25 chocolate bars. He gives 3 bars to each student who stays after school to help prepare for the school concert.</a:t>
            </a:r>
            <a:endParaRPr lang="en-CA" sz="2000" dirty="0">
              <a:solidFill>
                <a:srgbClr val="000000"/>
              </a:solidFill>
            </a:endParaRPr>
          </a:p>
          <a:p>
            <a:pPr marL="457200" indent="-457200">
              <a:buAutoNum type="alphaLcParenR"/>
            </a:pPr>
            <a:r>
              <a:rPr lang="fr-FR" sz="2000" dirty="0">
                <a:solidFill>
                  <a:srgbClr val="000000"/>
                </a:solidFill>
              </a:rPr>
              <a:t>Write a relation to show how the </a:t>
            </a:r>
            <a:r>
              <a:rPr lang="fr-FR" sz="2000" dirty="0" err="1">
                <a:solidFill>
                  <a:srgbClr val="000000"/>
                </a:solidFill>
              </a:rPr>
              <a:t>number</a:t>
            </a:r>
            <a:r>
              <a:rPr lang="fr-FR" sz="2000" dirty="0">
                <a:solidFill>
                  <a:srgbClr val="000000"/>
                </a:solidFill>
              </a:rPr>
              <a:t> of </a:t>
            </a:r>
            <a:r>
              <a:rPr lang="fr-FR" sz="2000" dirty="0" err="1">
                <a:solidFill>
                  <a:srgbClr val="000000"/>
                </a:solidFill>
              </a:rPr>
              <a:t>chocolate</a:t>
            </a:r>
            <a:r>
              <a:rPr lang="fr-FR" sz="2000" dirty="0">
                <a:solidFill>
                  <a:srgbClr val="000000"/>
                </a:solidFill>
              </a:rPr>
              <a:t> bars </a:t>
            </a:r>
            <a:r>
              <a:rPr lang="fr-FR" sz="2000" dirty="0" err="1">
                <a:solidFill>
                  <a:srgbClr val="000000"/>
                </a:solidFill>
              </a:rPr>
              <a:t>that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remain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is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related</a:t>
            </a:r>
            <a:r>
              <a:rPr lang="fr-FR" sz="2000" dirty="0">
                <a:solidFill>
                  <a:srgbClr val="000000"/>
                </a:solidFill>
              </a:rPr>
              <a:t> to the </a:t>
            </a:r>
            <a:r>
              <a:rPr lang="fr-FR" sz="2000" dirty="0" err="1">
                <a:solidFill>
                  <a:srgbClr val="000000"/>
                </a:solidFill>
              </a:rPr>
              <a:t>number</a:t>
            </a:r>
            <a:r>
              <a:rPr lang="fr-FR" sz="2000" dirty="0">
                <a:solidFill>
                  <a:srgbClr val="000000"/>
                </a:solidFill>
              </a:rPr>
              <a:t> of </a:t>
            </a:r>
            <a:r>
              <a:rPr lang="fr-FR" sz="2000" dirty="0" err="1">
                <a:solidFill>
                  <a:srgbClr val="000000"/>
                </a:solidFill>
              </a:rPr>
              <a:t>helpers</a:t>
            </a:r>
            <a:r>
              <a:rPr lang="fr-FR" sz="2000" dirty="0">
                <a:solidFill>
                  <a:srgbClr val="000000"/>
                </a:solidFill>
              </a:rPr>
              <a:t>.</a:t>
            </a:r>
            <a:endParaRPr lang="en-CA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</a:rPr>
              <a:t>b)   </a:t>
            </a:r>
            <a:r>
              <a:rPr lang="fr-FR" sz="2000" dirty="0" err="1">
                <a:solidFill>
                  <a:srgbClr val="000000"/>
                </a:solidFill>
              </a:rPr>
              <a:t>Make</a:t>
            </a:r>
            <a:r>
              <a:rPr lang="fr-FR" sz="2000" dirty="0">
                <a:solidFill>
                  <a:srgbClr val="000000"/>
                </a:solidFill>
              </a:rPr>
              <a:t> a table to show </a:t>
            </a:r>
            <a:r>
              <a:rPr lang="fr-FR" sz="2000" dirty="0" err="1">
                <a:solidFill>
                  <a:srgbClr val="000000"/>
                </a:solidFill>
              </a:rPr>
              <a:t>this</a:t>
            </a:r>
            <a:r>
              <a:rPr lang="fr-FR" sz="2000" dirty="0">
                <a:solidFill>
                  <a:srgbClr val="000000"/>
                </a:solidFill>
              </a:rPr>
              <a:t> relation.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</a:rPr>
              <a:t>c)   Graph the data. </a:t>
            </a:r>
            <a:r>
              <a:rPr lang="fr-FR" sz="2000" dirty="0" err="1">
                <a:solidFill>
                  <a:srgbClr val="000000"/>
                </a:solidFill>
              </a:rPr>
              <a:t>Describe</a:t>
            </a:r>
            <a:r>
              <a:rPr lang="fr-FR" sz="2000" dirty="0">
                <a:solidFill>
                  <a:srgbClr val="000000"/>
                </a:solidFill>
              </a:rPr>
              <a:t> the graph.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</a:rPr>
              <a:t>d)   Use the graph to </a:t>
            </a:r>
            <a:r>
              <a:rPr lang="fr-FR" sz="2000" dirty="0" err="1">
                <a:solidFill>
                  <a:srgbClr val="000000"/>
                </a:solidFill>
              </a:rPr>
              <a:t>answer</a:t>
            </a:r>
            <a:r>
              <a:rPr lang="fr-FR" sz="2000" dirty="0">
                <a:solidFill>
                  <a:srgbClr val="000000"/>
                </a:solidFill>
              </a:rPr>
              <a:t> the </a:t>
            </a:r>
            <a:r>
              <a:rPr lang="fr-FR" sz="2000" dirty="0" err="1">
                <a:solidFill>
                  <a:srgbClr val="000000"/>
                </a:solidFill>
              </a:rPr>
              <a:t>following</a:t>
            </a:r>
            <a:r>
              <a:rPr lang="fr-FR" sz="2000" dirty="0">
                <a:solidFill>
                  <a:srgbClr val="000000"/>
                </a:solidFill>
              </a:rPr>
              <a:t> questions:</a:t>
            </a:r>
          </a:p>
          <a:p>
            <a:pPr marL="0" indent="0">
              <a:buNone/>
            </a:pPr>
            <a:r>
              <a:rPr lang="en-CA" sz="2000" dirty="0">
                <a:solidFill>
                  <a:srgbClr val="000000"/>
                </a:solidFill>
              </a:rPr>
              <a:t>    </a:t>
            </a:r>
            <a:r>
              <a:rPr lang="fr-FR" sz="2000" dirty="0">
                <a:solidFill>
                  <a:srgbClr val="000000"/>
                </a:solidFill>
              </a:rPr>
              <a:t>-How </a:t>
            </a:r>
            <a:r>
              <a:rPr lang="fr-FR" sz="2000" dirty="0" err="1">
                <a:solidFill>
                  <a:srgbClr val="000000"/>
                </a:solidFill>
              </a:rPr>
              <a:t>many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choclate</a:t>
            </a:r>
            <a:r>
              <a:rPr lang="fr-FR" sz="2000" dirty="0">
                <a:solidFill>
                  <a:srgbClr val="000000"/>
                </a:solidFill>
              </a:rPr>
              <a:t> bars </a:t>
            </a:r>
            <a:r>
              <a:rPr lang="fr-FR" sz="2000" dirty="0" err="1">
                <a:solidFill>
                  <a:srgbClr val="000000"/>
                </a:solidFill>
              </a:rPr>
              <a:t>remain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when</a:t>
            </a:r>
            <a:r>
              <a:rPr lang="fr-FR" sz="2000" dirty="0">
                <a:solidFill>
                  <a:srgbClr val="000000"/>
                </a:solidFill>
              </a:rPr>
              <a:t> 7 </a:t>
            </a:r>
            <a:r>
              <a:rPr lang="fr-FR" sz="2000" dirty="0" err="1">
                <a:solidFill>
                  <a:srgbClr val="000000"/>
                </a:solidFill>
              </a:rPr>
              <a:t>students</a:t>
            </a:r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</a:rPr>
              <a:t>     help?</a:t>
            </a:r>
          </a:p>
          <a:p>
            <a:pPr marL="0" indent="0">
              <a:buNone/>
            </a:pPr>
            <a:r>
              <a:rPr lang="en-CA" sz="2000" dirty="0">
                <a:solidFill>
                  <a:srgbClr val="000000"/>
                </a:solidFill>
              </a:rPr>
              <a:t>    </a:t>
            </a:r>
            <a:r>
              <a:rPr lang="fr-FR" sz="2000" dirty="0">
                <a:solidFill>
                  <a:srgbClr val="000000"/>
                </a:solidFill>
              </a:rPr>
              <a:t>-</a:t>
            </a:r>
            <a:r>
              <a:rPr lang="fr-FR" sz="2000" dirty="0" err="1">
                <a:solidFill>
                  <a:srgbClr val="000000"/>
                </a:solidFill>
              </a:rPr>
              <a:t>When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will</a:t>
            </a:r>
            <a:r>
              <a:rPr lang="fr-FR" sz="2000" dirty="0">
                <a:solidFill>
                  <a:srgbClr val="000000"/>
                </a:solidFill>
              </a:rPr>
              <a:t> Mr. Chaisson not have </a:t>
            </a:r>
            <a:r>
              <a:rPr lang="fr-FR" sz="2000" dirty="0" err="1">
                <a:solidFill>
                  <a:srgbClr val="000000"/>
                </a:solidFill>
              </a:rPr>
              <a:t>enough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chocolate</a:t>
            </a:r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</a:rPr>
              <a:t>     bars?</a:t>
            </a:r>
            <a:endParaRPr lang="en-CA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5BD97-75D6-4A59-81D7-E3720648BD3C}"/>
              </a:ext>
            </a:extLst>
          </p:cNvPr>
          <p:cNvSpPr txBox="1"/>
          <p:nvPr/>
        </p:nvSpPr>
        <p:spPr>
          <a:xfrm>
            <a:off x="392611" y="4936888"/>
            <a:ext cx="932434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A" sz="2400" b="1" dirty="0"/>
              <a:t>Essayer : Dans ton cahier de maths …</a:t>
            </a:r>
            <a:endParaRPr lang="pt-BR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t-BR" sz="2000" dirty="0">
                <a:solidFill>
                  <a:srgbClr val="000000"/>
                </a:solidFill>
              </a:rPr>
              <a:t>M. Chaisson a 25 barres de chocolat. </a:t>
            </a:r>
            <a:r>
              <a:rPr lang="fr-FR" sz="2000" dirty="0">
                <a:solidFill>
                  <a:srgbClr val="000000"/>
                </a:solidFill>
              </a:rPr>
              <a:t>Il donne 3 barres de chocolat à chaque élève qui reste après la classe pour aider à préparer la collecte de fonds.</a:t>
            </a:r>
          </a:p>
          <a:p>
            <a:endParaRPr lang="en-CA" sz="2000" dirty="0">
              <a:solidFill>
                <a:srgbClr val="000000"/>
              </a:solidFill>
            </a:endParaRPr>
          </a:p>
          <a:p>
            <a:pPr marL="457200" indent="-457200">
              <a:buAutoNum type="alphaLcParenR"/>
            </a:pPr>
            <a:r>
              <a:rPr lang="fr-FR" sz="2000" dirty="0">
                <a:solidFill>
                  <a:srgbClr val="000000"/>
                </a:solidFill>
              </a:rPr>
              <a:t>Écrire une relation pour montrer comment le nombre de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</a:rPr>
              <a:t>      barres de chocolat qui restent est relié au nombre d`élèves.</a:t>
            </a:r>
            <a:endParaRPr lang="en-CA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</a:rPr>
              <a:t>b)  Construire une table de valeurs pour montrer cette relation.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</a:rPr>
              <a:t>c)  Représenter graphiquement les données.  Décrire le graphique.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</a:rPr>
              <a:t>d)  Répondre à ces questions à l`aide du graphique:</a:t>
            </a:r>
          </a:p>
          <a:p>
            <a:pPr marL="0" indent="0">
              <a:buNone/>
            </a:pPr>
            <a:r>
              <a:rPr lang="en-CA" sz="2000" dirty="0">
                <a:solidFill>
                  <a:srgbClr val="000000"/>
                </a:solidFill>
              </a:rPr>
              <a:t>    </a:t>
            </a:r>
            <a:r>
              <a:rPr lang="fr-FR" sz="2000" dirty="0">
                <a:solidFill>
                  <a:srgbClr val="000000"/>
                </a:solidFill>
              </a:rPr>
              <a:t>-Combien de barres de chocolat reste-t-il s`il y a 7 élèves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</a:rPr>
              <a:t>     qui aident?</a:t>
            </a:r>
          </a:p>
          <a:p>
            <a:pPr marL="0" indent="0">
              <a:buNone/>
            </a:pPr>
            <a:r>
              <a:rPr lang="en-CA" sz="2000" dirty="0">
                <a:solidFill>
                  <a:srgbClr val="000000"/>
                </a:solidFill>
              </a:rPr>
              <a:t>    </a:t>
            </a:r>
            <a:r>
              <a:rPr lang="fr-FR" sz="2000" dirty="0">
                <a:solidFill>
                  <a:srgbClr val="000000"/>
                </a:solidFill>
              </a:rPr>
              <a:t>-Dans quel cas M. Chaisson n`aura-t-il pas assez de barres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</a:rPr>
              <a:t>     de chocolat?</a:t>
            </a:r>
            <a:endParaRPr lang="en-CA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30FBC9-D62B-4498-9621-FBBD457CAAA9}"/>
              </a:ext>
            </a:extLst>
          </p:cNvPr>
          <p:cNvCxnSpPr/>
          <p:nvPr/>
        </p:nvCxnSpPr>
        <p:spPr>
          <a:xfrm>
            <a:off x="392611" y="4776908"/>
            <a:ext cx="856306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112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284477"/>
            <a:ext cx="8763000" cy="6019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/>
              <a:t>The Solution: </a:t>
            </a:r>
            <a:r>
              <a:rPr lang="en-CA" sz="2800" b="1" dirty="0"/>
              <a:t>Look</a:t>
            </a:r>
            <a:r>
              <a:rPr lang="en-CA" sz="2800" dirty="0"/>
              <a:t> at the solution on page 32.</a:t>
            </a:r>
            <a:br>
              <a:rPr lang="en-CA" sz="2800" dirty="0"/>
            </a:br>
            <a:endParaRPr lang="en-CA" sz="2800" dirty="0"/>
          </a:p>
          <a:p>
            <a:pPr marL="0" indent="0">
              <a:buNone/>
            </a:pPr>
            <a:r>
              <a:rPr lang="en-CA" sz="2800" dirty="0"/>
              <a:t>Did you get the correct answers? </a:t>
            </a:r>
          </a:p>
          <a:p>
            <a:pPr marL="0" indent="0">
              <a:buNone/>
            </a:pPr>
            <a:r>
              <a:rPr lang="en-CA" sz="2800" dirty="0"/>
              <a:t>If no, please ask someone to help you.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endParaRPr lang="en-CA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896849-A56B-4146-B85C-0DDEF07BCD5D}"/>
              </a:ext>
            </a:extLst>
          </p:cNvPr>
          <p:cNvSpPr txBox="1"/>
          <p:nvPr/>
        </p:nvSpPr>
        <p:spPr>
          <a:xfrm>
            <a:off x="698500" y="5165791"/>
            <a:ext cx="87629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dirty="0"/>
              <a:t>La solution: </a:t>
            </a:r>
            <a:r>
              <a:rPr lang="en-CA" sz="2800" b="1" dirty="0" err="1"/>
              <a:t>Vérifie</a:t>
            </a:r>
            <a:r>
              <a:rPr lang="en-CA" sz="2800" dirty="0"/>
              <a:t> la solution à la page 32.</a:t>
            </a:r>
            <a:br>
              <a:rPr lang="en-CA" sz="2800" dirty="0"/>
            </a:br>
            <a:endParaRPr lang="en-CA" sz="2800" dirty="0"/>
          </a:p>
          <a:p>
            <a:r>
              <a:rPr lang="en-CA" sz="2800" dirty="0"/>
              <a:t>Est-</a:t>
            </a:r>
            <a:r>
              <a:rPr lang="en-CA" sz="2800" dirty="0" err="1"/>
              <a:t>ce</a:t>
            </a:r>
            <a:r>
              <a:rPr lang="en-CA" sz="2800" dirty="0"/>
              <a:t> que </a:t>
            </a:r>
            <a:r>
              <a:rPr lang="en-CA" sz="2800" dirty="0" err="1"/>
              <a:t>tu</a:t>
            </a:r>
            <a:r>
              <a:rPr lang="en-CA" sz="2800" dirty="0"/>
              <a:t> as </a:t>
            </a:r>
            <a:r>
              <a:rPr lang="en-CA" sz="2800" dirty="0" err="1"/>
              <a:t>eu</a:t>
            </a:r>
            <a:r>
              <a:rPr lang="en-CA" sz="2800" dirty="0"/>
              <a:t> les </a:t>
            </a:r>
            <a:r>
              <a:rPr lang="en-CA" sz="2800" dirty="0" err="1"/>
              <a:t>bonnes</a:t>
            </a:r>
            <a:r>
              <a:rPr lang="en-CA" sz="2800" dirty="0"/>
              <a:t> </a:t>
            </a:r>
            <a:r>
              <a:rPr lang="en-CA" sz="2800" dirty="0" err="1"/>
              <a:t>réponses</a:t>
            </a:r>
            <a:r>
              <a:rPr lang="en-CA" sz="2800" dirty="0"/>
              <a:t> ? Si non, </a:t>
            </a:r>
            <a:r>
              <a:rPr lang="en-CA" sz="2800" dirty="0" err="1"/>
              <a:t>demande</a:t>
            </a:r>
            <a:r>
              <a:rPr lang="en-CA" sz="2800" dirty="0"/>
              <a:t> </a:t>
            </a:r>
            <a:r>
              <a:rPr lang="en-CA" sz="2800" dirty="0" err="1"/>
              <a:t>quelqu’un</a:t>
            </a:r>
            <a:r>
              <a:rPr lang="en-CA" sz="2800" dirty="0"/>
              <a:t> pour </a:t>
            </a:r>
            <a:r>
              <a:rPr lang="en-CA" sz="2800" dirty="0" err="1"/>
              <a:t>l’aide</a:t>
            </a:r>
            <a:r>
              <a:rPr lang="en-CA" sz="2800" dirty="0"/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C27765-B140-4092-8C43-2B899D9FB73B}"/>
              </a:ext>
            </a:extLst>
          </p:cNvPr>
          <p:cNvCxnSpPr/>
          <p:nvPr/>
        </p:nvCxnSpPr>
        <p:spPr>
          <a:xfrm>
            <a:off x="698500" y="4278887"/>
            <a:ext cx="856306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884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253" y="933241"/>
            <a:ext cx="9125494" cy="338554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CA" sz="2800" b="1" dirty="0">
                <a:solidFill>
                  <a:srgbClr val="000000"/>
                </a:solidFill>
              </a:rPr>
              <a:t>Practice</a:t>
            </a:r>
            <a:r>
              <a:rPr lang="en-CA" sz="2800" dirty="0">
                <a:solidFill>
                  <a:srgbClr val="000000"/>
                </a:solidFill>
              </a:rPr>
              <a:t>!(in your math scribbler)</a:t>
            </a:r>
          </a:p>
          <a:p>
            <a:endParaRPr lang="en-CA" sz="2800" dirty="0">
              <a:solidFill>
                <a:srgbClr val="000000"/>
              </a:solidFill>
            </a:endParaRPr>
          </a:p>
          <a:p>
            <a:r>
              <a:rPr lang="fr-FR" sz="2800" b="1" dirty="0">
                <a:solidFill>
                  <a:srgbClr val="000000"/>
                </a:solidFill>
              </a:rPr>
              <a:t>Complete</a:t>
            </a:r>
            <a:r>
              <a:rPr lang="fr-FR" sz="2800" dirty="0">
                <a:solidFill>
                  <a:srgbClr val="000000"/>
                </a:solidFill>
              </a:rPr>
              <a:t> questions 5 and 6 on pages 33 and 34.</a:t>
            </a:r>
          </a:p>
          <a:p>
            <a:endParaRPr lang="fr-FR" sz="2800" dirty="0">
              <a:solidFill>
                <a:srgbClr val="000000"/>
              </a:solidFill>
            </a:endParaRPr>
          </a:p>
          <a:p>
            <a:r>
              <a:rPr lang="fr-FR" sz="2800" dirty="0">
                <a:solidFill>
                  <a:srgbClr val="000000"/>
                </a:solidFill>
              </a:rPr>
              <a:t>*</a:t>
            </a:r>
            <a:r>
              <a:rPr lang="fr-FR" sz="2800" b="1" dirty="0" err="1">
                <a:solidFill>
                  <a:srgbClr val="000000"/>
                </a:solidFill>
              </a:rPr>
              <a:t>Verify</a:t>
            </a:r>
            <a:r>
              <a:rPr lang="fr-FR" sz="2800" dirty="0">
                <a:solidFill>
                  <a:srgbClr val="000000"/>
                </a:solidFill>
              </a:rPr>
              <a:t> </a:t>
            </a:r>
            <a:r>
              <a:rPr lang="fr-FR" sz="2800" dirty="0" err="1">
                <a:solidFill>
                  <a:srgbClr val="000000"/>
                </a:solidFill>
              </a:rPr>
              <a:t>that</a:t>
            </a:r>
            <a:r>
              <a:rPr lang="fr-FR" sz="2800" dirty="0">
                <a:solidFill>
                  <a:srgbClr val="000000"/>
                </a:solidFill>
              </a:rPr>
              <a:t> </a:t>
            </a:r>
            <a:r>
              <a:rPr lang="fr-FR" sz="2800" dirty="0" err="1">
                <a:solidFill>
                  <a:srgbClr val="000000"/>
                </a:solidFill>
              </a:rPr>
              <a:t>your</a:t>
            </a:r>
            <a:r>
              <a:rPr lang="fr-FR" sz="2800" dirty="0">
                <a:solidFill>
                  <a:srgbClr val="000000"/>
                </a:solidFill>
              </a:rPr>
              <a:t> </a:t>
            </a:r>
            <a:r>
              <a:rPr lang="fr-FR" sz="2800" dirty="0" err="1">
                <a:solidFill>
                  <a:srgbClr val="000000"/>
                </a:solidFill>
              </a:rPr>
              <a:t>answers</a:t>
            </a:r>
            <a:r>
              <a:rPr lang="fr-FR" sz="2800" dirty="0">
                <a:solidFill>
                  <a:srgbClr val="000000"/>
                </a:solidFill>
              </a:rPr>
              <a:t> are correct </a:t>
            </a:r>
            <a:r>
              <a:rPr lang="fr-FR" sz="2800" dirty="0" err="1">
                <a:solidFill>
                  <a:srgbClr val="000000"/>
                </a:solidFill>
              </a:rPr>
              <a:t>using</a:t>
            </a:r>
            <a:r>
              <a:rPr lang="fr-FR" sz="2800" dirty="0">
                <a:solidFill>
                  <a:srgbClr val="000000"/>
                </a:solidFill>
              </a:rPr>
              <a:t> the back of </a:t>
            </a:r>
            <a:r>
              <a:rPr lang="fr-FR" sz="2800" dirty="0" err="1">
                <a:solidFill>
                  <a:srgbClr val="000000"/>
                </a:solidFill>
              </a:rPr>
              <a:t>your</a:t>
            </a:r>
            <a:r>
              <a:rPr lang="fr-FR" sz="2800" dirty="0">
                <a:solidFill>
                  <a:srgbClr val="000000"/>
                </a:solidFill>
              </a:rPr>
              <a:t> math book.</a:t>
            </a:r>
          </a:p>
          <a:p>
            <a:endParaRPr lang="en-CA" sz="3200" dirty="0">
              <a:solidFill>
                <a:srgbClr val="000000"/>
              </a:solidFill>
              <a:latin typeface="Times New Roman - 24"/>
            </a:endParaRPr>
          </a:p>
          <a:p>
            <a:endParaRPr lang="en-CA" sz="1400" dirty="0">
              <a:solidFill>
                <a:srgbClr val="000000"/>
              </a:solidFill>
              <a:latin typeface="Times New Roman - 24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8C49C6-D1C2-49A7-8CCA-1ABF79AE2AC8}"/>
              </a:ext>
            </a:extLst>
          </p:cNvPr>
          <p:cNvCxnSpPr/>
          <p:nvPr/>
        </p:nvCxnSpPr>
        <p:spPr>
          <a:xfrm>
            <a:off x="693965" y="4696898"/>
            <a:ext cx="856306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16B5A22-CCAE-4E36-BF31-5F1323CDE01C}"/>
              </a:ext>
            </a:extLst>
          </p:cNvPr>
          <p:cNvSpPr txBox="1"/>
          <p:nvPr/>
        </p:nvSpPr>
        <p:spPr>
          <a:xfrm>
            <a:off x="693964" y="5453130"/>
            <a:ext cx="845003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rgbClr val="000000"/>
                </a:solidFill>
              </a:rPr>
              <a:t>À </a:t>
            </a:r>
            <a:r>
              <a:rPr lang="en-CA" sz="2800" b="1" dirty="0" err="1">
                <a:solidFill>
                  <a:srgbClr val="000000"/>
                </a:solidFill>
              </a:rPr>
              <a:t>pratiquer</a:t>
            </a:r>
            <a:r>
              <a:rPr lang="en-CA" sz="2800" dirty="0">
                <a:solidFill>
                  <a:srgbClr val="000000"/>
                </a:solidFill>
              </a:rPr>
              <a:t>! (dans ton duo-tang de maths)</a:t>
            </a:r>
          </a:p>
          <a:p>
            <a:endParaRPr lang="en-CA" sz="2800" dirty="0">
              <a:solidFill>
                <a:srgbClr val="000000"/>
              </a:solidFill>
            </a:endParaRPr>
          </a:p>
          <a:p>
            <a:r>
              <a:rPr lang="fr-FR" sz="2800" b="1" dirty="0">
                <a:solidFill>
                  <a:srgbClr val="000000"/>
                </a:solidFill>
              </a:rPr>
              <a:t>Essayer</a:t>
            </a:r>
            <a:r>
              <a:rPr lang="fr-FR" sz="2800" dirty="0">
                <a:solidFill>
                  <a:srgbClr val="000000"/>
                </a:solidFill>
              </a:rPr>
              <a:t> les questions 5 et 6 dans le livre aux pages 33 et 34.</a:t>
            </a:r>
          </a:p>
          <a:p>
            <a:endParaRPr lang="fr-FR" sz="2800" dirty="0">
              <a:solidFill>
                <a:srgbClr val="000000"/>
              </a:solidFill>
            </a:endParaRPr>
          </a:p>
          <a:p>
            <a:r>
              <a:rPr lang="fr-FR" sz="2800" dirty="0">
                <a:solidFill>
                  <a:srgbClr val="000000"/>
                </a:solidFill>
              </a:rPr>
              <a:t>*</a:t>
            </a:r>
            <a:r>
              <a:rPr lang="fr-FR" sz="2800" b="1" dirty="0">
                <a:solidFill>
                  <a:srgbClr val="000000"/>
                </a:solidFill>
              </a:rPr>
              <a:t>Vérifier</a:t>
            </a:r>
            <a:r>
              <a:rPr lang="fr-FR" sz="2800" dirty="0">
                <a:solidFill>
                  <a:srgbClr val="000000"/>
                </a:solidFill>
              </a:rPr>
              <a:t> tes réponses en arrière du livre!</a:t>
            </a:r>
          </a:p>
        </p:txBody>
      </p:sp>
    </p:spTree>
    <p:extLst>
      <p:ext uri="{BB962C8B-B14F-4D97-AF65-F5344CB8AC3E}">
        <p14:creationId xmlns:p14="http://schemas.microsoft.com/office/powerpoint/2010/main" val="1803444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F7F656-AE1B-4B6D-A9DE-9B5F0FAED3CC}"/>
              </a:ext>
            </a:extLst>
          </p:cNvPr>
          <p:cNvSpPr txBox="1"/>
          <p:nvPr/>
        </p:nvSpPr>
        <p:spPr>
          <a:xfrm>
            <a:off x="1025689" y="3537474"/>
            <a:ext cx="9372459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a typeface="+mn-lt"/>
                <a:cs typeface="+mn-lt"/>
              </a:rPr>
              <a:t>Worksheet</a:t>
            </a:r>
            <a:r>
              <a:rPr lang="en-US" sz="1600" dirty="0">
                <a:ea typeface="+mn-lt"/>
                <a:cs typeface="+mn-lt"/>
              </a:rPr>
              <a:t> – 1.6 Graphing Relations (Student Practice and Homework Book pgs. 17-19)</a:t>
            </a:r>
          </a:p>
          <a:p>
            <a:pPr algn="l"/>
            <a:endParaRPr lang="en-US" sz="1600" dirty="0">
              <a:cs typeface="Calibri"/>
            </a:endParaRPr>
          </a:p>
          <a:p>
            <a:endParaRPr lang="en-US" sz="1600" dirty="0">
              <a:cs typeface="Calibri"/>
            </a:endParaRPr>
          </a:p>
          <a:p>
            <a:endParaRPr lang="en-US" sz="1600" dirty="0">
              <a:cs typeface="Calibri"/>
            </a:endParaRPr>
          </a:p>
          <a:p>
            <a:endParaRPr lang="en-US" sz="1600" dirty="0">
              <a:cs typeface="Calibri"/>
            </a:endParaRPr>
          </a:p>
          <a:p>
            <a:endParaRPr lang="en-US" sz="1600" dirty="0">
              <a:cs typeface="Calibri"/>
            </a:endParaRPr>
          </a:p>
          <a:p>
            <a:r>
              <a:rPr lang="en-US" sz="1600" b="1" dirty="0" err="1">
                <a:ea typeface="+mn-lt"/>
                <a:cs typeface="+mn-lt"/>
              </a:rPr>
              <a:t>Feuille</a:t>
            </a:r>
            <a:r>
              <a:rPr lang="en-US" sz="1600" b="1" dirty="0">
                <a:ea typeface="+mn-lt"/>
                <a:cs typeface="+mn-lt"/>
              </a:rPr>
              <a:t> de travail</a:t>
            </a:r>
            <a:r>
              <a:rPr lang="en-US" sz="1600" dirty="0">
                <a:ea typeface="+mn-lt"/>
                <a:cs typeface="+mn-lt"/>
              </a:rPr>
              <a:t> – 1.6 Graphing Relations (Student Practice and Homework Book pgs. 17-19)</a:t>
            </a:r>
          </a:p>
          <a:p>
            <a:endParaRPr lang="en-US" dirty="0">
              <a:cs typeface="Calibri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5454D32-DDF0-4C90-A82C-6A41959885D6}"/>
              </a:ext>
            </a:extLst>
          </p:cNvPr>
          <p:cNvCxnSpPr/>
          <p:nvPr/>
        </p:nvCxnSpPr>
        <p:spPr>
          <a:xfrm flipV="1">
            <a:off x="347067" y="4452469"/>
            <a:ext cx="9621839" cy="36733"/>
          </a:xfrm>
          <a:prstGeom prst="straightConnector1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510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5686" y="3634449"/>
            <a:ext cx="47498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2800" dirty="0">
                <a:solidFill>
                  <a:srgbClr val="000000"/>
                </a:solidFill>
              </a:rPr>
              <a:t>PR2 Journal Question  # 2</a:t>
            </a:r>
          </a:p>
        </p:txBody>
      </p:sp>
    </p:spTree>
    <p:extLst>
      <p:ext uri="{BB962C8B-B14F-4D97-AF65-F5344CB8AC3E}">
        <p14:creationId xmlns:p14="http://schemas.microsoft.com/office/powerpoint/2010/main" val="204679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1288863"/>
            <a:ext cx="8763000" cy="1833695"/>
          </a:xfrm>
        </p:spPr>
        <p:txBody>
          <a:bodyPr/>
          <a:lstStyle/>
          <a:p>
            <a:r>
              <a:rPr lang="en-CA" dirty="0">
                <a:latin typeface="+mn-lt"/>
              </a:rPr>
              <a:t>Test for PR1 AND PR2</a:t>
            </a:r>
            <a:br>
              <a:rPr lang="en-CA" dirty="0">
                <a:latin typeface="+mn-lt"/>
              </a:rPr>
            </a:br>
            <a:r>
              <a:rPr lang="en-CA" sz="2800" b="1" dirty="0">
                <a:latin typeface="+mn-lt"/>
              </a:rPr>
              <a:t>Review</a:t>
            </a:r>
            <a:r>
              <a:rPr lang="en-CA" sz="2800" dirty="0">
                <a:latin typeface="+mn-lt"/>
              </a:rPr>
              <a:t> your notes. You may </a:t>
            </a:r>
            <a:r>
              <a:rPr lang="en-CA" sz="2800" b="1" dirty="0">
                <a:latin typeface="+mn-lt"/>
              </a:rPr>
              <a:t>try</a:t>
            </a:r>
            <a:r>
              <a:rPr lang="en-CA" sz="2800" dirty="0">
                <a:latin typeface="+mn-lt"/>
              </a:rPr>
              <a:t> the following practice questions on pages 44-46, #5-#14.</a:t>
            </a:r>
            <a:endParaRPr lang="en-CA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E3F736-8718-4B2F-9008-FE0EE100EE2C}"/>
              </a:ext>
            </a:extLst>
          </p:cNvPr>
          <p:cNvSpPr txBox="1"/>
          <p:nvPr/>
        </p:nvSpPr>
        <p:spPr>
          <a:xfrm>
            <a:off x="698500" y="5248436"/>
            <a:ext cx="858628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600" dirty="0"/>
              <a:t>Test for PR1 AND PR2</a:t>
            </a:r>
          </a:p>
          <a:p>
            <a:r>
              <a:rPr lang="en-CA" sz="2800" b="1" dirty="0" err="1"/>
              <a:t>Révise</a:t>
            </a:r>
            <a:r>
              <a:rPr lang="en-CA" sz="2800" dirty="0"/>
              <a:t> </a:t>
            </a:r>
            <a:r>
              <a:rPr lang="en-CA" sz="2800" dirty="0" err="1"/>
              <a:t>tes</a:t>
            </a:r>
            <a:r>
              <a:rPr lang="en-CA" sz="2800" dirty="0"/>
              <a:t> notes. Tu </a:t>
            </a:r>
            <a:r>
              <a:rPr lang="en-CA" sz="2800" b="1" dirty="0" err="1"/>
              <a:t>peux</a:t>
            </a:r>
            <a:r>
              <a:rPr lang="en-CA" sz="2800" dirty="0"/>
              <a:t> essayer les questions </a:t>
            </a:r>
            <a:r>
              <a:rPr lang="en-CA" sz="2800" dirty="0" err="1"/>
              <a:t>suivantes</a:t>
            </a:r>
            <a:r>
              <a:rPr lang="en-CA" sz="2800" dirty="0"/>
              <a:t> aux pages 44-46, #5-#14.</a:t>
            </a:r>
            <a:endParaRPr lang="en-US" sz="32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8D14ED-0404-4CBE-A8BA-5A6642B05D6C}"/>
              </a:ext>
            </a:extLst>
          </p:cNvPr>
          <p:cNvCxnSpPr/>
          <p:nvPr/>
        </p:nvCxnSpPr>
        <p:spPr>
          <a:xfrm>
            <a:off x="798467" y="4194810"/>
            <a:ext cx="856306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28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469900"/>
            <a:ext cx="73406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1500" dirty="0">
                <a:solidFill>
                  <a:srgbClr val="000000"/>
                </a:solidFill>
                <a:latin typeface="Times New Roman - 25"/>
              </a:rPr>
              <a:t>  </a:t>
            </a:r>
            <a:r>
              <a:rPr lang="fr-FR" sz="2000" dirty="0">
                <a:solidFill>
                  <a:srgbClr val="000000"/>
                </a:solidFill>
              </a:rPr>
              <a:t>Patterns and </a:t>
            </a:r>
            <a:r>
              <a:rPr lang="fr-FR" sz="2000" dirty="0" err="1">
                <a:solidFill>
                  <a:srgbClr val="000000"/>
                </a:solidFill>
              </a:rPr>
              <a:t>Relationships</a:t>
            </a:r>
            <a:r>
              <a:rPr lang="fr-FR" sz="2000" dirty="0">
                <a:solidFill>
                  <a:srgbClr val="000000"/>
                </a:solidFill>
              </a:rPr>
              <a:t> in Tables- quick </a:t>
            </a:r>
            <a:r>
              <a:rPr lang="fr-FR" sz="2000" dirty="0" err="1">
                <a:solidFill>
                  <a:srgbClr val="000000"/>
                </a:solidFill>
              </a:rPr>
              <a:t>review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from</a:t>
            </a:r>
            <a:r>
              <a:rPr lang="fr-FR" sz="2000" dirty="0">
                <a:solidFill>
                  <a:srgbClr val="000000"/>
                </a:solidFill>
              </a:rPr>
              <a:t> Gr 6 math</a:t>
            </a:r>
            <a:endParaRPr lang="en-CA" sz="1500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17472" y="2192782"/>
            <a:ext cx="5237100" cy="1813688"/>
            <a:chOff x="1617472" y="2192782"/>
            <a:chExt cx="5237100" cy="1813688"/>
          </a:xfrm>
        </p:grpSpPr>
        <p:sp>
          <p:nvSpPr>
            <p:cNvPr id="3" name="Freeform 2"/>
            <p:cNvSpPr/>
            <p:nvPr/>
          </p:nvSpPr>
          <p:spPr>
            <a:xfrm>
              <a:off x="3079750" y="2318385"/>
              <a:ext cx="1921384" cy="1688085"/>
            </a:xfrm>
            <a:custGeom>
              <a:avLst/>
              <a:gdLst/>
              <a:ahLst/>
              <a:cxnLst/>
              <a:rect l="0" t="0" r="0" b="0"/>
              <a:pathLst>
                <a:path w="1921384" h="1688085">
                  <a:moveTo>
                    <a:pt x="0" y="0"/>
                  </a:moveTo>
                  <a:lnTo>
                    <a:pt x="1921383" y="0"/>
                  </a:lnTo>
                  <a:lnTo>
                    <a:pt x="1921383" y="1688084"/>
                  </a:lnTo>
                  <a:lnTo>
                    <a:pt x="0" y="1688084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Freeform 3"/>
            <p:cNvSpPr/>
            <p:nvPr/>
          </p:nvSpPr>
          <p:spPr>
            <a:xfrm>
              <a:off x="1617472" y="2192782"/>
              <a:ext cx="578105" cy="574676"/>
            </a:xfrm>
            <a:custGeom>
              <a:avLst/>
              <a:gdLst/>
              <a:ahLst/>
              <a:cxnLst/>
              <a:rect l="0" t="0" r="0" b="0"/>
              <a:pathLst>
                <a:path w="578105" h="574676">
                  <a:moveTo>
                    <a:pt x="0" y="0"/>
                  </a:moveTo>
                  <a:lnTo>
                    <a:pt x="578104" y="0"/>
                  </a:lnTo>
                  <a:lnTo>
                    <a:pt x="578104" y="574675"/>
                  </a:lnTo>
                  <a:lnTo>
                    <a:pt x="0" y="574675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Freeform 4"/>
            <p:cNvSpPr/>
            <p:nvPr/>
          </p:nvSpPr>
          <p:spPr>
            <a:xfrm>
              <a:off x="6327521" y="3449828"/>
              <a:ext cx="527051" cy="502794"/>
            </a:xfrm>
            <a:custGeom>
              <a:avLst/>
              <a:gdLst/>
              <a:ahLst/>
              <a:cxnLst/>
              <a:rect l="0" t="0" r="0" b="0"/>
              <a:pathLst>
                <a:path w="527051" h="502794">
                  <a:moveTo>
                    <a:pt x="0" y="0"/>
                  </a:moveTo>
                  <a:lnTo>
                    <a:pt x="527050" y="0"/>
                  </a:lnTo>
                  <a:lnTo>
                    <a:pt x="527050" y="502793"/>
                  </a:lnTo>
                  <a:lnTo>
                    <a:pt x="0" y="502793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263521" y="2533904"/>
              <a:ext cx="663194" cy="287401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103240" y="3144520"/>
              <a:ext cx="1054228" cy="43103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505200" y="2921000"/>
              <a:ext cx="13970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>
                  <a:solidFill>
                    <a:srgbClr val="000000"/>
                  </a:solidFill>
                  <a:latin typeface="Times New Roman - 31"/>
                </a:rPr>
                <a:t>2n +1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40442" y="1618386"/>
            <a:ext cx="37084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400" dirty="0">
                <a:solidFill>
                  <a:srgbClr val="000000"/>
                </a:solidFill>
              </a:rPr>
              <a:t>Input /output Machine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1300" y="1701800"/>
            <a:ext cx="109220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300" dirty="0">
                <a:solidFill>
                  <a:srgbClr val="000000"/>
                </a:solidFill>
              </a:rPr>
              <a:t>input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59574" y="3000844"/>
            <a:ext cx="11176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500" dirty="0">
                <a:solidFill>
                  <a:srgbClr val="000000"/>
                </a:solidFill>
              </a:rPr>
              <a:t>output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49B017-06D0-45FF-80EC-E50DB7A542E1}"/>
              </a:ext>
            </a:extLst>
          </p:cNvPr>
          <p:cNvSpPr txBox="1"/>
          <p:nvPr/>
        </p:nvSpPr>
        <p:spPr>
          <a:xfrm>
            <a:off x="719601" y="6838316"/>
            <a:ext cx="85630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Les régularités et les relations dans les tables de valeurs (revue de 6ième année)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DA40B0-DF1C-4344-8ED0-17CC02381EC7}"/>
              </a:ext>
            </a:extLst>
          </p:cNvPr>
          <p:cNvSpPr txBox="1"/>
          <p:nvPr/>
        </p:nvSpPr>
        <p:spPr>
          <a:xfrm>
            <a:off x="1502918" y="2941179"/>
            <a:ext cx="109220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300" dirty="0">
                <a:solidFill>
                  <a:srgbClr val="000000"/>
                </a:solidFill>
              </a:rPr>
              <a:t>entrée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DDF540-DBAE-4904-BF8D-527E0A0BC80F}"/>
              </a:ext>
            </a:extLst>
          </p:cNvPr>
          <p:cNvSpPr txBox="1"/>
          <p:nvPr/>
        </p:nvSpPr>
        <p:spPr>
          <a:xfrm>
            <a:off x="6259574" y="4078441"/>
            <a:ext cx="11176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500" dirty="0">
                <a:solidFill>
                  <a:srgbClr val="000000"/>
                </a:solidFill>
                <a:latin typeface="Times New Roman - 25"/>
              </a:rPr>
              <a:t>sortie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B4F664-3796-4C87-9C1C-6924E99C6246}"/>
              </a:ext>
            </a:extLst>
          </p:cNvPr>
          <p:cNvSpPr txBox="1"/>
          <p:nvPr/>
        </p:nvSpPr>
        <p:spPr>
          <a:xfrm>
            <a:off x="2273300" y="4508500"/>
            <a:ext cx="37084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400" dirty="0">
                <a:solidFill>
                  <a:srgbClr val="000000"/>
                </a:solidFill>
              </a:rPr>
              <a:t>Une machine </a:t>
            </a:r>
            <a:r>
              <a:rPr lang="en-CA" sz="1400" dirty="0" err="1">
                <a:solidFill>
                  <a:srgbClr val="000000"/>
                </a:solidFill>
              </a:rPr>
              <a:t>d`entrée</a:t>
            </a:r>
            <a:r>
              <a:rPr lang="en-CA" sz="1400" dirty="0">
                <a:solidFill>
                  <a:srgbClr val="000000"/>
                </a:solidFill>
              </a:rPr>
              <a:t>-sortie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FBFF62-6951-463D-BB68-41B21059A71E}"/>
              </a:ext>
            </a:extLst>
          </p:cNvPr>
          <p:cNvCxnSpPr/>
          <p:nvPr/>
        </p:nvCxnSpPr>
        <p:spPr>
          <a:xfrm>
            <a:off x="798467" y="5760719"/>
            <a:ext cx="856306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1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878021"/>
              </p:ext>
            </p:extLst>
          </p:nvPr>
        </p:nvGraphicFramePr>
        <p:xfrm>
          <a:off x="1159329" y="2413361"/>
          <a:ext cx="1854200" cy="3380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3457">
                <a:tc>
                  <a:txBody>
                    <a:bodyPr/>
                    <a:lstStyle/>
                    <a:p>
                      <a:r>
                        <a:rPr lang="en-CA" sz="2030" b="0" i="0" u="none" baseline="0" dirty="0">
                          <a:solidFill>
                            <a:srgbClr val="000000"/>
                          </a:solidFill>
                          <a:latin typeface="Times New Roman - 20"/>
                        </a:rPr>
                        <a:t>Input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i="0" u="none" baseline="0" dirty="0">
                          <a:solidFill>
                            <a:srgbClr val="000000"/>
                          </a:solidFill>
                          <a:latin typeface="Times New Roman - 20"/>
                        </a:rPr>
                        <a:t>Output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457">
                <a:tc>
                  <a:txBody>
                    <a:bodyPr/>
                    <a:lstStyle/>
                    <a:p>
                      <a:r>
                        <a:rPr lang="en-CA" sz="2030" b="0" i="0" u="none" baseline="0" dirty="0">
                          <a:solidFill>
                            <a:srgbClr val="000000"/>
                          </a:solidFill>
                          <a:latin typeface="Times New Roman - 20"/>
                        </a:rPr>
                        <a:t>1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30" b="0" i="0" u="none" baseline="0" dirty="0">
                          <a:solidFill>
                            <a:srgbClr val="000000"/>
                          </a:solidFill>
                          <a:latin typeface="Times New Roman - 20"/>
                        </a:rPr>
                        <a:t>3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457"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2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5 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457">
                <a:tc>
                  <a:txBody>
                    <a:bodyPr/>
                    <a:lstStyle/>
                    <a:p>
                      <a:r>
                        <a:rPr lang="en-CA" sz="2030" b="0" i="0" u="none" baseline="0" dirty="0">
                          <a:solidFill>
                            <a:srgbClr val="000000"/>
                          </a:solidFill>
                          <a:latin typeface="Times New Roman - 20"/>
                        </a:rPr>
                        <a:t>3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7 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457"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4 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9 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457"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5 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30" b="0" i="0" u="none" baseline="0" dirty="0">
                          <a:solidFill>
                            <a:srgbClr val="000000"/>
                          </a:solidFill>
                          <a:latin typeface="Times New Roman - 20"/>
                        </a:rPr>
                        <a:t>11 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65200" y="307340"/>
            <a:ext cx="82296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dirty="0" err="1">
                <a:solidFill>
                  <a:srgbClr val="000000"/>
                </a:solidFill>
              </a:rPr>
              <a:t>When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we</a:t>
            </a:r>
            <a:r>
              <a:rPr lang="fr-FR" dirty="0">
                <a:solidFill>
                  <a:srgbClr val="000000"/>
                </a:solidFill>
              </a:rPr>
              <a:t> have been </a:t>
            </a:r>
            <a:r>
              <a:rPr lang="fr-FR" dirty="0" err="1">
                <a:solidFill>
                  <a:srgbClr val="000000"/>
                </a:solidFill>
              </a:rPr>
              <a:t>given</a:t>
            </a:r>
            <a:r>
              <a:rPr lang="fr-FR" dirty="0">
                <a:solidFill>
                  <a:srgbClr val="000000"/>
                </a:solidFill>
              </a:rPr>
              <a:t> an expression ( 2n + 1 ), </a:t>
            </a:r>
            <a:r>
              <a:rPr lang="fr-FR" dirty="0" err="1">
                <a:solidFill>
                  <a:srgbClr val="000000"/>
                </a:solidFill>
              </a:rPr>
              <a:t>we</a:t>
            </a:r>
            <a:r>
              <a:rPr lang="fr-FR" dirty="0">
                <a:solidFill>
                  <a:srgbClr val="000000"/>
                </a:solidFill>
              </a:rPr>
              <a:t> are able to </a:t>
            </a:r>
            <a:r>
              <a:rPr lang="fr-FR" dirty="0" err="1">
                <a:solidFill>
                  <a:srgbClr val="000000"/>
                </a:solidFill>
              </a:rPr>
              <a:t>find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missing</a:t>
            </a:r>
            <a:r>
              <a:rPr lang="fr-FR" dirty="0">
                <a:solidFill>
                  <a:srgbClr val="000000"/>
                </a:solidFill>
              </a:rPr>
              <a:t> values to </a:t>
            </a:r>
            <a:r>
              <a:rPr lang="fr-FR" dirty="0" err="1">
                <a:solidFill>
                  <a:srgbClr val="000000"/>
                </a:solidFill>
              </a:rPr>
              <a:t>create</a:t>
            </a:r>
            <a:r>
              <a:rPr lang="fr-FR" dirty="0">
                <a:solidFill>
                  <a:srgbClr val="000000"/>
                </a:solidFill>
              </a:rPr>
              <a:t> a table of values. (That </a:t>
            </a:r>
            <a:r>
              <a:rPr lang="fr-FR" dirty="0" err="1">
                <a:solidFill>
                  <a:srgbClr val="000000"/>
                </a:solidFill>
              </a:rPr>
              <a:t>is</a:t>
            </a:r>
            <a:r>
              <a:rPr lang="fr-FR" dirty="0">
                <a:solidFill>
                  <a:srgbClr val="000000"/>
                </a:solidFill>
              </a:rPr>
              <a:t>, </a:t>
            </a:r>
            <a:r>
              <a:rPr lang="fr-FR" dirty="0" err="1">
                <a:solidFill>
                  <a:srgbClr val="000000"/>
                </a:solidFill>
              </a:rPr>
              <a:t>we</a:t>
            </a:r>
            <a:r>
              <a:rPr lang="fr-FR" dirty="0">
                <a:solidFill>
                  <a:srgbClr val="000000"/>
                </a:solidFill>
              </a:rPr>
              <a:t> can replace (n) by the input </a:t>
            </a:r>
            <a:r>
              <a:rPr lang="fr-FR" dirty="0" err="1">
                <a:solidFill>
                  <a:srgbClr val="000000"/>
                </a:solidFill>
              </a:rPr>
              <a:t>numbers</a:t>
            </a:r>
            <a:r>
              <a:rPr lang="fr-FR" dirty="0">
                <a:solidFill>
                  <a:srgbClr val="000000"/>
                </a:solidFill>
              </a:rPr>
              <a:t> in the table of values to </a:t>
            </a:r>
            <a:r>
              <a:rPr lang="fr-FR" dirty="0" err="1">
                <a:solidFill>
                  <a:srgbClr val="000000"/>
                </a:solidFill>
              </a:rPr>
              <a:t>create</a:t>
            </a:r>
            <a:r>
              <a:rPr lang="fr-FR" dirty="0">
                <a:solidFill>
                  <a:srgbClr val="000000"/>
                </a:solidFill>
              </a:rPr>
              <a:t> output values</a:t>
            </a:r>
            <a:r>
              <a:rPr lang="en-CA" dirty="0">
                <a:solidFill>
                  <a:srgbClr val="000000"/>
                </a:solidFill>
              </a:rPr>
              <a:t>.)   </a:t>
            </a:r>
            <a:r>
              <a:rPr lang="en-CA" b="1" dirty="0">
                <a:solidFill>
                  <a:srgbClr val="000000"/>
                </a:solidFill>
              </a:rPr>
              <a:t>See</a:t>
            </a:r>
            <a:r>
              <a:rPr lang="en-CA" dirty="0">
                <a:solidFill>
                  <a:srgbClr val="000000"/>
                </a:solidFill>
              </a:rPr>
              <a:t> example below, then </a:t>
            </a:r>
            <a:r>
              <a:rPr lang="en-CA" b="1" dirty="0">
                <a:solidFill>
                  <a:srgbClr val="000000"/>
                </a:solidFill>
              </a:rPr>
              <a:t>copy</a:t>
            </a:r>
            <a:r>
              <a:rPr lang="en-CA" dirty="0">
                <a:solidFill>
                  <a:srgbClr val="000000"/>
                </a:solidFill>
              </a:rPr>
              <a:t> the tables into your math </a:t>
            </a:r>
            <a:r>
              <a:rPr lang="en-CA" dirty="0" err="1">
                <a:solidFill>
                  <a:srgbClr val="000000"/>
                </a:solidFill>
              </a:rPr>
              <a:t>duotang</a:t>
            </a:r>
            <a:r>
              <a:rPr lang="en-CA" dirty="0">
                <a:solidFill>
                  <a:srgbClr val="000000"/>
                </a:solidFill>
              </a:rPr>
              <a:t> and </a:t>
            </a:r>
            <a:r>
              <a:rPr lang="en-CA" b="1" dirty="0">
                <a:solidFill>
                  <a:srgbClr val="000000"/>
                </a:solidFill>
              </a:rPr>
              <a:t>find</a:t>
            </a:r>
            <a:r>
              <a:rPr lang="en-CA" dirty="0">
                <a:solidFill>
                  <a:srgbClr val="000000"/>
                </a:solidFill>
              </a:rPr>
              <a:t> the output numbers for 4n – 1.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955983"/>
              </p:ext>
            </p:extLst>
          </p:nvPr>
        </p:nvGraphicFramePr>
        <p:xfrm>
          <a:off x="6086929" y="2504803"/>
          <a:ext cx="18542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en-CA" sz="2030" b="0" i="0" u="none" baseline="0" dirty="0">
                          <a:solidFill>
                            <a:srgbClr val="000000"/>
                          </a:solidFill>
                          <a:latin typeface="Times New Roman - 20"/>
                        </a:rPr>
                        <a:t>Input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i="0" u="none" baseline="0" dirty="0">
                          <a:solidFill>
                            <a:srgbClr val="000000"/>
                          </a:solidFill>
                          <a:latin typeface="Times New Roman - 20"/>
                        </a:rPr>
                        <a:t>Output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1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2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3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4 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5 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96429" y="1844403"/>
            <a:ext cx="23876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400" b="1" dirty="0">
                <a:solidFill>
                  <a:srgbClr val="000000"/>
                </a:solidFill>
                <a:latin typeface="Times New Roman - 23"/>
              </a:rPr>
              <a:t>Your turn!  </a:t>
            </a:r>
          </a:p>
          <a:p>
            <a:r>
              <a:rPr lang="en-CA" sz="1400" b="1" dirty="0">
                <a:solidFill>
                  <a:srgbClr val="000000"/>
                </a:solidFill>
                <a:latin typeface="Times New Roman - 23"/>
              </a:rPr>
              <a:t>              4n - 1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9329" y="1844403"/>
            <a:ext cx="1729740" cy="5539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CA" sz="1500" b="1" dirty="0">
                <a:solidFill>
                  <a:srgbClr val="000000"/>
                </a:solidFill>
                <a:latin typeface="Times New Roman - 26"/>
              </a:rPr>
              <a:t>Example </a:t>
            </a:r>
          </a:p>
          <a:p>
            <a:r>
              <a:rPr lang="en-CA" sz="1500" b="1" dirty="0">
                <a:solidFill>
                  <a:srgbClr val="000000"/>
                </a:solidFill>
                <a:latin typeface="Times New Roman - 26"/>
              </a:rPr>
              <a:t>         2n + 1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086986-E2FC-4D64-A818-759D9C39B2E5}"/>
              </a:ext>
            </a:extLst>
          </p:cNvPr>
          <p:cNvSpPr txBox="1"/>
          <p:nvPr/>
        </p:nvSpPr>
        <p:spPr>
          <a:xfrm>
            <a:off x="1005479" y="6994548"/>
            <a:ext cx="81893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Quand on est donné une expression, on peut donner des valeurs à l`inconnu.  </a:t>
            </a:r>
            <a:r>
              <a:rPr lang="fr-FR" sz="2000" dirty="0" err="1">
                <a:solidFill>
                  <a:srgbClr val="000000"/>
                </a:solidFill>
              </a:rPr>
              <a:t>Remplaçe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i="1" dirty="0">
                <a:solidFill>
                  <a:srgbClr val="000000"/>
                </a:solidFill>
              </a:rPr>
              <a:t>n</a:t>
            </a:r>
            <a:r>
              <a:rPr lang="fr-FR" sz="2000" dirty="0">
                <a:solidFill>
                  <a:srgbClr val="000000"/>
                </a:solidFill>
              </a:rPr>
              <a:t> par les nombres d`entrées pour déterminer l</a:t>
            </a:r>
            <a:r>
              <a:rPr lang="en-CA" sz="2000" dirty="0">
                <a:solidFill>
                  <a:srgbClr val="000000"/>
                </a:solidFill>
              </a:rPr>
              <a:t>es </a:t>
            </a:r>
            <a:r>
              <a:rPr lang="en-CA" sz="2000" dirty="0" err="1">
                <a:solidFill>
                  <a:srgbClr val="000000"/>
                </a:solidFill>
              </a:rPr>
              <a:t>nombres</a:t>
            </a:r>
            <a:r>
              <a:rPr lang="en-CA" sz="2000" dirty="0">
                <a:solidFill>
                  <a:srgbClr val="000000"/>
                </a:solidFill>
              </a:rPr>
              <a:t> sorties. </a:t>
            </a:r>
          </a:p>
          <a:p>
            <a:r>
              <a:rPr lang="en-CA" sz="2000" b="1" dirty="0" err="1">
                <a:solidFill>
                  <a:srgbClr val="000000"/>
                </a:solidFill>
              </a:rPr>
              <a:t>Regarde</a:t>
            </a:r>
            <a:r>
              <a:rPr lang="en-CA" sz="2000" b="1" dirty="0">
                <a:solidFill>
                  <a:srgbClr val="000000"/>
                </a:solidFill>
              </a:rPr>
              <a:t> </a:t>
            </a:r>
            <a:r>
              <a:rPr lang="en-CA" sz="2000" dirty="0" err="1">
                <a:solidFill>
                  <a:srgbClr val="000000"/>
                </a:solidFill>
              </a:rPr>
              <a:t>l’exemple</a:t>
            </a:r>
            <a:r>
              <a:rPr lang="en-CA" sz="2000" dirty="0">
                <a:solidFill>
                  <a:srgbClr val="000000"/>
                </a:solidFill>
              </a:rPr>
              <a:t> ci-dessus </a:t>
            </a:r>
            <a:r>
              <a:rPr lang="en-CA" sz="2000" dirty="0" err="1">
                <a:solidFill>
                  <a:srgbClr val="000000"/>
                </a:solidFill>
              </a:rPr>
              <a:t>ensuite</a:t>
            </a:r>
            <a:r>
              <a:rPr lang="en-CA" sz="2000" dirty="0">
                <a:solidFill>
                  <a:srgbClr val="000000"/>
                </a:solidFill>
              </a:rPr>
              <a:t> </a:t>
            </a:r>
            <a:r>
              <a:rPr lang="en-CA" sz="2000" dirty="0" err="1">
                <a:solidFill>
                  <a:srgbClr val="000000"/>
                </a:solidFill>
              </a:rPr>
              <a:t>c</a:t>
            </a:r>
            <a:r>
              <a:rPr lang="en-CA" sz="2000" b="1" dirty="0" err="1">
                <a:solidFill>
                  <a:srgbClr val="000000"/>
                </a:solidFill>
              </a:rPr>
              <a:t>opie</a:t>
            </a:r>
            <a:r>
              <a:rPr lang="en-CA" sz="2000" dirty="0">
                <a:solidFill>
                  <a:srgbClr val="000000"/>
                </a:solidFill>
              </a:rPr>
              <a:t> la tableaux de </a:t>
            </a:r>
            <a:r>
              <a:rPr lang="en-CA" sz="2000" dirty="0" err="1">
                <a:solidFill>
                  <a:srgbClr val="000000"/>
                </a:solidFill>
              </a:rPr>
              <a:t>valeurs</a:t>
            </a:r>
            <a:r>
              <a:rPr lang="en-CA" sz="2000" dirty="0">
                <a:solidFill>
                  <a:srgbClr val="000000"/>
                </a:solidFill>
              </a:rPr>
              <a:t> dans ton cahier de maths et</a:t>
            </a:r>
            <a:r>
              <a:rPr lang="en-CA" sz="2000" b="1" dirty="0">
                <a:solidFill>
                  <a:srgbClr val="000000"/>
                </a:solidFill>
              </a:rPr>
              <a:t> </a:t>
            </a:r>
            <a:r>
              <a:rPr lang="en-CA" sz="2000" b="1" dirty="0" err="1">
                <a:solidFill>
                  <a:srgbClr val="000000"/>
                </a:solidFill>
              </a:rPr>
              <a:t>trouve</a:t>
            </a:r>
            <a:r>
              <a:rPr lang="en-CA" sz="2000" dirty="0">
                <a:solidFill>
                  <a:srgbClr val="000000"/>
                </a:solidFill>
              </a:rPr>
              <a:t> les </a:t>
            </a:r>
            <a:r>
              <a:rPr lang="en-CA" sz="2000" dirty="0" err="1">
                <a:solidFill>
                  <a:srgbClr val="000000"/>
                </a:solidFill>
              </a:rPr>
              <a:t>nombres</a:t>
            </a:r>
            <a:r>
              <a:rPr lang="en-CA" sz="2000" dirty="0">
                <a:solidFill>
                  <a:srgbClr val="000000"/>
                </a:solidFill>
              </a:rPr>
              <a:t> de sortie pour 4n – 1.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19D675-5579-4F5B-9E4A-C8AC6CB52D2A}"/>
              </a:ext>
            </a:extLst>
          </p:cNvPr>
          <p:cNvCxnSpPr/>
          <p:nvPr/>
        </p:nvCxnSpPr>
        <p:spPr>
          <a:xfrm>
            <a:off x="798467" y="6505302"/>
            <a:ext cx="856306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9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93EC99-4F13-4502-A943-2A8285B62C98}"/>
              </a:ext>
            </a:extLst>
          </p:cNvPr>
          <p:cNvSpPr txBox="1"/>
          <p:nvPr/>
        </p:nvSpPr>
        <p:spPr>
          <a:xfrm>
            <a:off x="1572768" y="3266122"/>
            <a:ext cx="7802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Watch the following video to see how to find the rule for a function machine:</a:t>
            </a: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https://www.youtube.com/watch?v=tWWQzQzvWr0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704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833267"/>
              </p:ext>
            </p:extLst>
          </p:nvPr>
        </p:nvGraphicFramePr>
        <p:xfrm>
          <a:off x="1145921" y="2809907"/>
          <a:ext cx="1854200" cy="3250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en-CA" sz="2030" b="0" i="0" u="none" baseline="0" dirty="0">
                          <a:solidFill>
                            <a:srgbClr val="000000"/>
                          </a:solidFill>
                          <a:latin typeface="Times New Roman - 20"/>
                        </a:rPr>
                        <a:t>Input/Entrée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i="0" u="none" baseline="0" dirty="0">
                          <a:solidFill>
                            <a:srgbClr val="000000"/>
                          </a:solidFill>
                          <a:latin typeface="Times New Roman - 20"/>
                        </a:rPr>
                        <a:t>Output/Sortie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1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2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2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5 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3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8 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4 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11 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5 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30" b="0" i="0" u="none" baseline="0" dirty="0">
                          <a:solidFill>
                            <a:srgbClr val="000000"/>
                          </a:solidFill>
                          <a:latin typeface="Times New Roman - 20"/>
                        </a:rPr>
                        <a:t>14 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050921" y="3451447"/>
            <a:ext cx="203201" cy="558801"/>
            <a:chOff x="2755900" y="1447800"/>
            <a:chExt cx="203201" cy="558801"/>
          </a:xfrm>
        </p:grpSpPr>
        <p:sp>
          <p:nvSpPr>
            <p:cNvPr id="9" name="Freeform 8"/>
            <p:cNvSpPr/>
            <p:nvPr/>
          </p:nvSpPr>
          <p:spPr>
            <a:xfrm>
              <a:off x="2755900" y="1447800"/>
              <a:ext cx="203201" cy="482601"/>
            </a:xfrm>
            <a:custGeom>
              <a:avLst/>
              <a:gdLst/>
              <a:ahLst/>
              <a:cxnLst/>
              <a:rect l="0" t="0" r="0" b="0"/>
              <a:pathLst>
                <a:path w="203201" h="482601">
                  <a:moveTo>
                    <a:pt x="0" y="0"/>
                  </a:moveTo>
                  <a:lnTo>
                    <a:pt x="6350" y="6350"/>
                  </a:lnTo>
                  <a:lnTo>
                    <a:pt x="11430" y="10160"/>
                  </a:lnTo>
                  <a:lnTo>
                    <a:pt x="17780" y="13970"/>
                  </a:lnTo>
                  <a:lnTo>
                    <a:pt x="24130" y="17780"/>
                  </a:lnTo>
                  <a:lnTo>
                    <a:pt x="31750" y="20320"/>
                  </a:lnTo>
                  <a:lnTo>
                    <a:pt x="39370" y="21590"/>
                  </a:lnTo>
                  <a:lnTo>
                    <a:pt x="46990" y="22860"/>
                  </a:lnTo>
                  <a:lnTo>
                    <a:pt x="55880" y="25400"/>
                  </a:lnTo>
                  <a:lnTo>
                    <a:pt x="63500" y="27940"/>
                  </a:lnTo>
                  <a:lnTo>
                    <a:pt x="72390" y="31750"/>
                  </a:lnTo>
                  <a:lnTo>
                    <a:pt x="78740" y="36830"/>
                  </a:lnTo>
                  <a:lnTo>
                    <a:pt x="85090" y="43180"/>
                  </a:lnTo>
                  <a:lnTo>
                    <a:pt x="90170" y="49530"/>
                  </a:lnTo>
                  <a:lnTo>
                    <a:pt x="95250" y="55880"/>
                  </a:lnTo>
                  <a:lnTo>
                    <a:pt x="100330" y="60960"/>
                  </a:lnTo>
                  <a:lnTo>
                    <a:pt x="109220" y="71120"/>
                  </a:lnTo>
                  <a:lnTo>
                    <a:pt x="118110" y="80010"/>
                  </a:lnTo>
                  <a:lnTo>
                    <a:pt x="124460" y="83820"/>
                  </a:lnTo>
                  <a:lnTo>
                    <a:pt x="130810" y="88900"/>
                  </a:lnTo>
                  <a:lnTo>
                    <a:pt x="138430" y="92710"/>
                  </a:lnTo>
                  <a:lnTo>
                    <a:pt x="144780" y="99060"/>
                  </a:lnTo>
                  <a:lnTo>
                    <a:pt x="149860" y="105410"/>
                  </a:lnTo>
                  <a:lnTo>
                    <a:pt x="154940" y="113030"/>
                  </a:lnTo>
                  <a:lnTo>
                    <a:pt x="160020" y="119380"/>
                  </a:lnTo>
                  <a:lnTo>
                    <a:pt x="163830" y="124460"/>
                  </a:lnTo>
                  <a:lnTo>
                    <a:pt x="168910" y="129540"/>
                  </a:lnTo>
                  <a:lnTo>
                    <a:pt x="172720" y="137160"/>
                  </a:lnTo>
                  <a:lnTo>
                    <a:pt x="177800" y="146050"/>
                  </a:lnTo>
                  <a:lnTo>
                    <a:pt x="181610" y="157480"/>
                  </a:lnTo>
                  <a:lnTo>
                    <a:pt x="186690" y="166370"/>
                  </a:lnTo>
                  <a:lnTo>
                    <a:pt x="194310" y="185420"/>
                  </a:lnTo>
                  <a:lnTo>
                    <a:pt x="198120" y="194310"/>
                  </a:lnTo>
                  <a:lnTo>
                    <a:pt x="199390" y="203200"/>
                  </a:lnTo>
                  <a:lnTo>
                    <a:pt x="200660" y="210820"/>
                  </a:lnTo>
                  <a:lnTo>
                    <a:pt x="201930" y="220980"/>
                  </a:lnTo>
                  <a:lnTo>
                    <a:pt x="201930" y="232410"/>
                  </a:lnTo>
                  <a:lnTo>
                    <a:pt x="203200" y="254000"/>
                  </a:lnTo>
                  <a:lnTo>
                    <a:pt x="203200" y="299720"/>
                  </a:lnTo>
                  <a:lnTo>
                    <a:pt x="203200" y="332740"/>
                  </a:lnTo>
                  <a:lnTo>
                    <a:pt x="201930" y="342900"/>
                  </a:lnTo>
                  <a:lnTo>
                    <a:pt x="199390" y="353060"/>
                  </a:lnTo>
                  <a:lnTo>
                    <a:pt x="196850" y="361950"/>
                  </a:lnTo>
                  <a:lnTo>
                    <a:pt x="193040" y="369570"/>
                  </a:lnTo>
                  <a:lnTo>
                    <a:pt x="189230" y="375920"/>
                  </a:lnTo>
                  <a:lnTo>
                    <a:pt x="185420" y="382270"/>
                  </a:lnTo>
                  <a:lnTo>
                    <a:pt x="181610" y="396240"/>
                  </a:lnTo>
                  <a:lnTo>
                    <a:pt x="180340" y="403860"/>
                  </a:lnTo>
                  <a:lnTo>
                    <a:pt x="177800" y="411480"/>
                  </a:lnTo>
                  <a:lnTo>
                    <a:pt x="175260" y="420370"/>
                  </a:lnTo>
                  <a:lnTo>
                    <a:pt x="171450" y="427990"/>
                  </a:lnTo>
                  <a:lnTo>
                    <a:pt x="166370" y="433070"/>
                  </a:lnTo>
                  <a:lnTo>
                    <a:pt x="160020" y="436880"/>
                  </a:lnTo>
                  <a:lnTo>
                    <a:pt x="153670" y="439420"/>
                  </a:lnTo>
                  <a:lnTo>
                    <a:pt x="147320" y="444500"/>
                  </a:lnTo>
                  <a:lnTo>
                    <a:pt x="142240" y="449580"/>
                  </a:lnTo>
                  <a:lnTo>
                    <a:pt x="137160" y="455930"/>
                  </a:lnTo>
                  <a:lnTo>
                    <a:pt x="130810" y="461010"/>
                  </a:lnTo>
                  <a:lnTo>
                    <a:pt x="124460" y="463550"/>
                  </a:lnTo>
                  <a:lnTo>
                    <a:pt x="116840" y="466090"/>
                  </a:lnTo>
                  <a:lnTo>
                    <a:pt x="106680" y="467360"/>
                  </a:lnTo>
                  <a:lnTo>
                    <a:pt x="96520" y="468630"/>
                  </a:lnTo>
                  <a:lnTo>
                    <a:pt x="63500" y="482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806700" y="1828800"/>
              <a:ext cx="88901" cy="177801"/>
            </a:xfrm>
            <a:custGeom>
              <a:avLst/>
              <a:gdLst/>
              <a:ahLst/>
              <a:cxnLst/>
              <a:rect l="0" t="0" r="0" b="0"/>
              <a:pathLst>
                <a:path w="88901" h="177801">
                  <a:moveTo>
                    <a:pt x="12700" y="0"/>
                  </a:moveTo>
                  <a:lnTo>
                    <a:pt x="12700" y="41910"/>
                  </a:lnTo>
                  <a:lnTo>
                    <a:pt x="11430" y="50800"/>
                  </a:lnTo>
                  <a:lnTo>
                    <a:pt x="8890" y="57150"/>
                  </a:lnTo>
                  <a:lnTo>
                    <a:pt x="6350" y="63500"/>
                  </a:lnTo>
                  <a:lnTo>
                    <a:pt x="3810" y="72390"/>
                  </a:lnTo>
                  <a:lnTo>
                    <a:pt x="2540" y="82550"/>
                  </a:lnTo>
                  <a:lnTo>
                    <a:pt x="1270" y="92710"/>
                  </a:lnTo>
                  <a:lnTo>
                    <a:pt x="1270" y="102870"/>
                  </a:lnTo>
                  <a:lnTo>
                    <a:pt x="0" y="121920"/>
                  </a:lnTo>
                  <a:lnTo>
                    <a:pt x="2540" y="127000"/>
                  </a:lnTo>
                  <a:lnTo>
                    <a:pt x="7620" y="132080"/>
                  </a:lnTo>
                  <a:lnTo>
                    <a:pt x="20320" y="137160"/>
                  </a:lnTo>
                  <a:lnTo>
                    <a:pt x="35560" y="144780"/>
                  </a:lnTo>
                  <a:lnTo>
                    <a:pt x="41910" y="148590"/>
                  </a:lnTo>
                  <a:lnTo>
                    <a:pt x="48260" y="152400"/>
                  </a:lnTo>
                  <a:lnTo>
                    <a:pt x="53340" y="157480"/>
                  </a:lnTo>
                  <a:lnTo>
                    <a:pt x="59690" y="161290"/>
                  </a:lnTo>
                  <a:lnTo>
                    <a:pt x="66040" y="165100"/>
                  </a:lnTo>
                  <a:lnTo>
                    <a:pt x="8890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76321" y="4061047"/>
            <a:ext cx="203201" cy="558801"/>
            <a:chOff x="2781300" y="2057400"/>
            <a:chExt cx="203201" cy="558801"/>
          </a:xfrm>
        </p:grpSpPr>
        <p:sp>
          <p:nvSpPr>
            <p:cNvPr id="12" name="Freeform 11"/>
            <p:cNvSpPr/>
            <p:nvPr/>
          </p:nvSpPr>
          <p:spPr>
            <a:xfrm>
              <a:off x="2781300" y="2057400"/>
              <a:ext cx="203201" cy="482601"/>
            </a:xfrm>
            <a:custGeom>
              <a:avLst/>
              <a:gdLst/>
              <a:ahLst/>
              <a:cxnLst/>
              <a:rect l="0" t="0" r="0" b="0"/>
              <a:pathLst>
                <a:path w="203201" h="482601">
                  <a:moveTo>
                    <a:pt x="0" y="0"/>
                  </a:moveTo>
                  <a:lnTo>
                    <a:pt x="6350" y="6350"/>
                  </a:lnTo>
                  <a:lnTo>
                    <a:pt x="11430" y="10160"/>
                  </a:lnTo>
                  <a:lnTo>
                    <a:pt x="17780" y="13970"/>
                  </a:lnTo>
                  <a:lnTo>
                    <a:pt x="24130" y="17780"/>
                  </a:lnTo>
                  <a:lnTo>
                    <a:pt x="31750" y="20320"/>
                  </a:lnTo>
                  <a:lnTo>
                    <a:pt x="39370" y="21590"/>
                  </a:lnTo>
                  <a:lnTo>
                    <a:pt x="46990" y="22860"/>
                  </a:lnTo>
                  <a:lnTo>
                    <a:pt x="55880" y="25400"/>
                  </a:lnTo>
                  <a:lnTo>
                    <a:pt x="63500" y="27940"/>
                  </a:lnTo>
                  <a:lnTo>
                    <a:pt x="72390" y="31750"/>
                  </a:lnTo>
                  <a:lnTo>
                    <a:pt x="78740" y="36830"/>
                  </a:lnTo>
                  <a:lnTo>
                    <a:pt x="85090" y="43180"/>
                  </a:lnTo>
                  <a:lnTo>
                    <a:pt x="90170" y="49530"/>
                  </a:lnTo>
                  <a:lnTo>
                    <a:pt x="95250" y="55880"/>
                  </a:lnTo>
                  <a:lnTo>
                    <a:pt x="100330" y="60960"/>
                  </a:lnTo>
                  <a:lnTo>
                    <a:pt x="109220" y="71120"/>
                  </a:lnTo>
                  <a:lnTo>
                    <a:pt x="118110" y="80010"/>
                  </a:lnTo>
                  <a:lnTo>
                    <a:pt x="124460" y="83820"/>
                  </a:lnTo>
                  <a:lnTo>
                    <a:pt x="130810" y="88900"/>
                  </a:lnTo>
                  <a:lnTo>
                    <a:pt x="138430" y="92710"/>
                  </a:lnTo>
                  <a:lnTo>
                    <a:pt x="144780" y="99060"/>
                  </a:lnTo>
                  <a:lnTo>
                    <a:pt x="149860" y="105410"/>
                  </a:lnTo>
                  <a:lnTo>
                    <a:pt x="154940" y="113030"/>
                  </a:lnTo>
                  <a:lnTo>
                    <a:pt x="160020" y="119380"/>
                  </a:lnTo>
                  <a:lnTo>
                    <a:pt x="163830" y="124460"/>
                  </a:lnTo>
                  <a:lnTo>
                    <a:pt x="168910" y="129540"/>
                  </a:lnTo>
                  <a:lnTo>
                    <a:pt x="172720" y="137160"/>
                  </a:lnTo>
                  <a:lnTo>
                    <a:pt x="177800" y="146050"/>
                  </a:lnTo>
                  <a:lnTo>
                    <a:pt x="181610" y="157480"/>
                  </a:lnTo>
                  <a:lnTo>
                    <a:pt x="186690" y="166370"/>
                  </a:lnTo>
                  <a:lnTo>
                    <a:pt x="194310" y="185420"/>
                  </a:lnTo>
                  <a:lnTo>
                    <a:pt x="198120" y="194310"/>
                  </a:lnTo>
                  <a:lnTo>
                    <a:pt x="199390" y="203200"/>
                  </a:lnTo>
                  <a:lnTo>
                    <a:pt x="200660" y="210820"/>
                  </a:lnTo>
                  <a:lnTo>
                    <a:pt x="201930" y="220980"/>
                  </a:lnTo>
                  <a:lnTo>
                    <a:pt x="201930" y="232410"/>
                  </a:lnTo>
                  <a:lnTo>
                    <a:pt x="203200" y="254000"/>
                  </a:lnTo>
                  <a:lnTo>
                    <a:pt x="203200" y="299720"/>
                  </a:lnTo>
                  <a:lnTo>
                    <a:pt x="203200" y="332740"/>
                  </a:lnTo>
                  <a:lnTo>
                    <a:pt x="201930" y="342900"/>
                  </a:lnTo>
                  <a:lnTo>
                    <a:pt x="199390" y="353060"/>
                  </a:lnTo>
                  <a:lnTo>
                    <a:pt x="196850" y="361950"/>
                  </a:lnTo>
                  <a:lnTo>
                    <a:pt x="193040" y="369570"/>
                  </a:lnTo>
                  <a:lnTo>
                    <a:pt x="189230" y="375920"/>
                  </a:lnTo>
                  <a:lnTo>
                    <a:pt x="185420" y="382270"/>
                  </a:lnTo>
                  <a:lnTo>
                    <a:pt x="181610" y="396240"/>
                  </a:lnTo>
                  <a:lnTo>
                    <a:pt x="180340" y="403860"/>
                  </a:lnTo>
                  <a:lnTo>
                    <a:pt x="177800" y="411480"/>
                  </a:lnTo>
                  <a:lnTo>
                    <a:pt x="175260" y="420370"/>
                  </a:lnTo>
                  <a:lnTo>
                    <a:pt x="171450" y="427990"/>
                  </a:lnTo>
                  <a:lnTo>
                    <a:pt x="166370" y="433070"/>
                  </a:lnTo>
                  <a:lnTo>
                    <a:pt x="160020" y="436880"/>
                  </a:lnTo>
                  <a:lnTo>
                    <a:pt x="153670" y="439420"/>
                  </a:lnTo>
                  <a:lnTo>
                    <a:pt x="147320" y="444500"/>
                  </a:lnTo>
                  <a:lnTo>
                    <a:pt x="142240" y="449580"/>
                  </a:lnTo>
                  <a:lnTo>
                    <a:pt x="137160" y="455930"/>
                  </a:lnTo>
                  <a:lnTo>
                    <a:pt x="130810" y="461010"/>
                  </a:lnTo>
                  <a:lnTo>
                    <a:pt x="124460" y="463550"/>
                  </a:lnTo>
                  <a:lnTo>
                    <a:pt x="116840" y="466090"/>
                  </a:lnTo>
                  <a:lnTo>
                    <a:pt x="106680" y="467360"/>
                  </a:lnTo>
                  <a:lnTo>
                    <a:pt x="96520" y="468630"/>
                  </a:lnTo>
                  <a:lnTo>
                    <a:pt x="63500" y="482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832100" y="2438400"/>
              <a:ext cx="88901" cy="177801"/>
            </a:xfrm>
            <a:custGeom>
              <a:avLst/>
              <a:gdLst/>
              <a:ahLst/>
              <a:cxnLst/>
              <a:rect l="0" t="0" r="0" b="0"/>
              <a:pathLst>
                <a:path w="88901" h="177801">
                  <a:moveTo>
                    <a:pt x="12700" y="0"/>
                  </a:moveTo>
                  <a:lnTo>
                    <a:pt x="12700" y="41910"/>
                  </a:lnTo>
                  <a:lnTo>
                    <a:pt x="11430" y="50800"/>
                  </a:lnTo>
                  <a:lnTo>
                    <a:pt x="8890" y="57150"/>
                  </a:lnTo>
                  <a:lnTo>
                    <a:pt x="6350" y="63500"/>
                  </a:lnTo>
                  <a:lnTo>
                    <a:pt x="3810" y="72390"/>
                  </a:lnTo>
                  <a:lnTo>
                    <a:pt x="2540" y="82550"/>
                  </a:lnTo>
                  <a:lnTo>
                    <a:pt x="1270" y="92710"/>
                  </a:lnTo>
                  <a:lnTo>
                    <a:pt x="1270" y="102870"/>
                  </a:lnTo>
                  <a:lnTo>
                    <a:pt x="0" y="121920"/>
                  </a:lnTo>
                  <a:lnTo>
                    <a:pt x="2540" y="127000"/>
                  </a:lnTo>
                  <a:lnTo>
                    <a:pt x="7620" y="132080"/>
                  </a:lnTo>
                  <a:lnTo>
                    <a:pt x="20320" y="137160"/>
                  </a:lnTo>
                  <a:lnTo>
                    <a:pt x="35560" y="144780"/>
                  </a:lnTo>
                  <a:lnTo>
                    <a:pt x="41910" y="148590"/>
                  </a:lnTo>
                  <a:lnTo>
                    <a:pt x="48260" y="152400"/>
                  </a:lnTo>
                  <a:lnTo>
                    <a:pt x="53340" y="157480"/>
                  </a:lnTo>
                  <a:lnTo>
                    <a:pt x="59690" y="161290"/>
                  </a:lnTo>
                  <a:lnTo>
                    <a:pt x="66040" y="165100"/>
                  </a:lnTo>
                  <a:lnTo>
                    <a:pt x="8890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7121" y="4683347"/>
            <a:ext cx="203201" cy="558801"/>
            <a:chOff x="2832100" y="2679700"/>
            <a:chExt cx="203201" cy="558801"/>
          </a:xfrm>
        </p:grpSpPr>
        <p:sp>
          <p:nvSpPr>
            <p:cNvPr id="15" name="Freeform 14"/>
            <p:cNvSpPr/>
            <p:nvPr/>
          </p:nvSpPr>
          <p:spPr>
            <a:xfrm>
              <a:off x="2832100" y="2679700"/>
              <a:ext cx="203201" cy="482601"/>
            </a:xfrm>
            <a:custGeom>
              <a:avLst/>
              <a:gdLst/>
              <a:ahLst/>
              <a:cxnLst/>
              <a:rect l="0" t="0" r="0" b="0"/>
              <a:pathLst>
                <a:path w="203201" h="482601">
                  <a:moveTo>
                    <a:pt x="0" y="0"/>
                  </a:moveTo>
                  <a:lnTo>
                    <a:pt x="6350" y="6350"/>
                  </a:lnTo>
                  <a:lnTo>
                    <a:pt x="11430" y="10160"/>
                  </a:lnTo>
                  <a:lnTo>
                    <a:pt x="17780" y="13970"/>
                  </a:lnTo>
                  <a:lnTo>
                    <a:pt x="24130" y="17780"/>
                  </a:lnTo>
                  <a:lnTo>
                    <a:pt x="31750" y="20320"/>
                  </a:lnTo>
                  <a:lnTo>
                    <a:pt x="39370" y="21590"/>
                  </a:lnTo>
                  <a:lnTo>
                    <a:pt x="46990" y="22860"/>
                  </a:lnTo>
                  <a:lnTo>
                    <a:pt x="55880" y="25400"/>
                  </a:lnTo>
                  <a:lnTo>
                    <a:pt x="63500" y="27940"/>
                  </a:lnTo>
                  <a:lnTo>
                    <a:pt x="72390" y="31750"/>
                  </a:lnTo>
                  <a:lnTo>
                    <a:pt x="78740" y="36830"/>
                  </a:lnTo>
                  <a:lnTo>
                    <a:pt x="85090" y="43180"/>
                  </a:lnTo>
                  <a:lnTo>
                    <a:pt x="90170" y="49530"/>
                  </a:lnTo>
                  <a:lnTo>
                    <a:pt x="95250" y="55880"/>
                  </a:lnTo>
                  <a:lnTo>
                    <a:pt x="100330" y="60960"/>
                  </a:lnTo>
                  <a:lnTo>
                    <a:pt x="109220" y="71120"/>
                  </a:lnTo>
                  <a:lnTo>
                    <a:pt x="118110" y="80010"/>
                  </a:lnTo>
                  <a:lnTo>
                    <a:pt x="124460" y="83820"/>
                  </a:lnTo>
                  <a:lnTo>
                    <a:pt x="130810" y="88900"/>
                  </a:lnTo>
                  <a:lnTo>
                    <a:pt x="138430" y="92710"/>
                  </a:lnTo>
                  <a:lnTo>
                    <a:pt x="144780" y="99060"/>
                  </a:lnTo>
                  <a:lnTo>
                    <a:pt x="149860" y="105410"/>
                  </a:lnTo>
                  <a:lnTo>
                    <a:pt x="154940" y="113030"/>
                  </a:lnTo>
                  <a:lnTo>
                    <a:pt x="160020" y="119380"/>
                  </a:lnTo>
                  <a:lnTo>
                    <a:pt x="163830" y="124460"/>
                  </a:lnTo>
                  <a:lnTo>
                    <a:pt x="168910" y="129540"/>
                  </a:lnTo>
                  <a:lnTo>
                    <a:pt x="172720" y="137160"/>
                  </a:lnTo>
                  <a:lnTo>
                    <a:pt x="177800" y="146050"/>
                  </a:lnTo>
                  <a:lnTo>
                    <a:pt x="181610" y="157480"/>
                  </a:lnTo>
                  <a:lnTo>
                    <a:pt x="186690" y="166370"/>
                  </a:lnTo>
                  <a:lnTo>
                    <a:pt x="194310" y="185420"/>
                  </a:lnTo>
                  <a:lnTo>
                    <a:pt x="198120" y="194310"/>
                  </a:lnTo>
                  <a:lnTo>
                    <a:pt x="199390" y="203200"/>
                  </a:lnTo>
                  <a:lnTo>
                    <a:pt x="200660" y="210820"/>
                  </a:lnTo>
                  <a:lnTo>
                    <a:pt x="201930" y="220980"/>
                  </a:lnTo>
                  <a:lnTo>
                    <a:pt x="201930" y="232410"/>
                  </a:lnTo>
                  <a:lnTo>
                    <a:pt x="203200" y="254000"/>
                  </a:lnTo>
                  <a:lnTo>
                    <a:pt x="203200" y="299720"/>
                  </a:lnTo>
                  <a:lnTo>
                    <a:pt x="203200" y="332740"/>
                  </a:lnTo>
                  <a:lnTo>
                    <a:pt x="201930" y="342900"/>
                  </a:lnTo>
                  <a:lnTo>
                    <a:pt x="199390" y="353060"/>
                  </a:lnTo>
                  <a:lnTo>
                    <a:pt x="196850" y="361950"/>
                  </a:lnTo>
                  <a:lnTo>
                    <a:pt x="193040" y="369570"/>
                  </a:lnTo>
                  <a:lnTo>
                    <a:pt x="189230" y="375920"/>
                  </a:lnTo>
                  <a:lnTo>
                    <a:pt x="185420" y="382270"/>
                  </a:lnTo>
                  <a:lnTo>
                    <a:pt x="181610" y="396240"/>
                  </a:lnTo>
                  <a:lnTo>
                    <a:pt x="180340" y="403860"/>
                  </a:lnTo>
                  <a:lnTo>
                    <a:pt x="177800" y="411480"/>
                  </a:lnTo>
                  <a:lnTo>
                    <a:pt x="175260" y="420370"/>
                  </a:lnTo>
                  <a:lnTo>
                    <a:pt x="171450" y="427990"/>
                  </a:lnTo>
                  <a:lnTo>
                    <a:pt x="166370" y="433070"/>
                  </a:lnTo>
                  <a:lnTo>
                    <a:pt x="160020" y="436880"/>
                  </a:lnTo>
                  <a:lnTo>
                    <a:pt x="153670" y="439420"/>
                  </a:lnTo>
                  <a:lnTo>
                    <a:pt x="147320" y="444500"/>
                  </a:lnTo>
                  <a:lnTo>
                    <a:pt x="142240" y="449580"/>
                  </a:lnTo>
                  <a:lnTo>
                    <a:pt x="137160" y="455930"/>
                  </a:lnTo>
                  <a:lnTo>
                    <a:pt x="130810" y="461010"/>
                  </a:lnTo>
                  <a:lnTo>
                    <a:pt x="124460" y="463550"/>
                  </a:lnTo>
                  <a:lnTo>
                    <a:pt x="116840" y="466090"/>
                  </a:lnTo>
                  <a:lnTo>
                    <a:pt x="106680" y="467360"/>
                  </a:lnTo>
                  <a:lnTo>
                    <a:pt x="96520" y="468630"/>
                  </a:lnTo>
                  <a:lnTo>
                    <a:pt x="63500" y="482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82900" y="3060700"/>
              <a:ext cx="88901" cy="177801"/>
            </a:xfrm>
            <a:custGeom>
              <a:avLst/>
              <a:gdLst/>
              <a:ahLst/>
              <a:cxnLst/>
              <a:rect l="0" t="0" r="0" b="0"/>
              <a:pathLst>
                <a:path w="88901" h="177801">
                  <a:moveTo>
                    <a:pt x="12700" y="0"/>
                  </a:moveTo>
                  <a:lnTo>
                    <a:pt x="12700" y="41910"/>
                  </a:lnTo>
                  <a:lnTo>
                    <a:pt x="11430" y="50800"/>
                  </a:lnTo>
                  <a:lnTo>
                    <a:pt x="8890" y="57150"/>
                  </a:lnTo>
                  <a:lnTo>
                    <a:pt x="6350" y="63500"/>
                  </a:lnTo>
                  <a:lnTo>
                    <a:pt x="3810" y="72390"/>
                  </a:lnTo>
                  <a:lnTo>
                    <a:pt x="2540" y="82550"/>
                  </a:lnTo>
                  <a:lnTo>
                    <a:pt x="1270" y="92710"/>
                  </a:lnTo>
                  <a:lnTo>
                    <a:pt x="1270" y="102870"/>
                  </a:lnTo>
                  <a:lnTo>
                    <a:pt x="0" y="121920"/>
                  </a:lnTo>
                  <a:lnTo>
                    <a:pt x="2540" y="127000"/>
                  </a:lnTo>
                  <a:lnTo>
                    <a:pt x="7620" y="132080"/>
                  </a:lnTo>
                  <a:lnTo>
                    <a:pt x="20320" y="137160"/>
                  </a:lnTo>
                  <a:lnTo>
                    <a:pt x="35560" y="144780"/>
                  </a:lnTo>
                  <a:lnTo>
                    <a:pt x="41910" y="148590"/>
                  </a:lnTo>
                  <a:lnTo>
                    <a:pt x="48260" y="152400"/>
                  </a:lnTo>
                  <a:lnTo>
                    <a:pt x="53340" y="157480"/>
                  </a:lnTo>
                  <a:lnTo>
                    <a:pt x="59690" y="161290"/>
                  </a:lnTo>
                  <a:lnTo>
                    <a:pt x="66040" y="165100"/>
                  </a:lnTo>
                  <a:lnTo>
                    <a:pt x="8890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63621" y="5191347"/>
            <a:ext cx="203201" cy="558801"/>
            <a:chOff x="2768600" y="3187700"/>
            <a:chExt cx="203201" cy="558801"/>
          </a:xfrm>
        </p:grpSpPr>
        <p:sp>
          <p:nvSpPr>
            <p:cNvPr id="18" name="Freeform 17"/>
            <p:cNvSpPr/>
            <p:nvPr/>
          </p:nvSpPr>
          <p:spPr>
            <a:xfrm>
              <a:off x="2768600" y="3187700"/>
              <a:ext cx="203201" cy="482601"/>
            </a:xfrm>
            <a:custGeom>
              <a:avLst/>
              <a:gdLst/>
              <a:ahLst/>
              <a:cxnLst/>
              <a:rect l="0" t="0" r="0" b="0"/>
              <a:pathLst>
                <a:path w="203201" h="482601">
                  <a:moveTo>
                    <a:pt x="0" y="0"/>
                  </a:moveTo>
                  <a:lnTo>
                    <a:pt x="6350" y="6350"/>
                  </a:lnTo>
                  <a:lnTo>
                    <a:pt x="11430" y="10160"/>
                  </a:lnTo>
                  <a:lnTo>
                    <a:pt x="17780" y="13970"/>
                  </a:lnTo>
                  <a:lnTo>
                    <a:pt x="24130" y="17780"/>
                  </a:lnTo>
                  <a:lnTo>
                    <a:pt x="31750" y="20320"/>
                  </a:lnTo>
                  <a:lnTo>
                    <a:pt x="39370" y="21590"/>
                  </a:lnTo>
                  <a:lnTo>
                    <a:pt x="46990" y="22860"/>
                  </a:lnTo>
                  <a:lnTo>
                    <a:pt x="55880" y="25400"/>
                  </a:lnTo>
                  <a:lnTo>
                    <a:pt x="63500" y="27940"/>
                  </a:lnTo>
                  <a:lnTo>
                    <a:pt x="72390" y="31750"/>
                  </a:lnTo>
                  <a:lnTo>
                    <a:pt x="78740" y="36830"/>
                  </a:lnTo>
                  <a:lnTo>
                    <a:pt x="85090" y="43180"/>
                  </a:lnTo>
                  <a:lnTo>
                    <a:pt x="90170" y="49530"/>
                  </a:lnTo>
                  <a:lnTo>
                    <a:pt x="95250" y="55880"/>
                  </a:lnTo>
                  <a:lnTo>
                    <a:pt x="100330" y="60960"/>
                  </a:lnTo>
                  <a:lnTo>
                    <a:pt x="109220" y="71120"/>
                  </a:lnTo>
                  <a:lnTo>
                    <a:pt x="118110" y="80010"/>
                  </a:lnTo>
                  <a:lnTo>
                    <a:pt x="124460" y="83820"/>
                  </a:lnTo>
                  <a:lnTo>
                    <a:pt x="130810" y="88900"/>
                  </a:lnTo>
                  <a:lnTo>
                    <a:pt x="138430" y="92710"/>
                  </a:lnTo>
                  <a:lnTo>
                    <a:pt x="144780" y="99060"/>
                  </a:lnTo>
                  <a:lnTo>
                    <a:pt x="149860" y="105410"/>
                  </a:lnTo>
                  <a:lnTo>
                    <a:pt x="154940" y="113030"/>
                  </a:lnTo>
                  <a:lnTo>
                    <a:pt x="160020" y="119380"/>
                  </a:lnTo>
                  <a:lnTo>
                    <a:pt x="163830" y="124460"/>
                  </a:lnTo>
                  <a:lnTo>
                    <a:pt x="168910" y="129540"/>
                  </a:lnTo>
                  <a:lnTo>
                    <a:pt x="172720" y="137160"/>
                  </a:lnTo>
                  <a:lnTo>
                    <a:pt x="177800" y="146050"/>
                  </a:lnTo>
                  <a:lnTo>
                    <a:pt x="181610" y="157480"/>
                  </a:lnTo>
                  <a:lnTo>
                    <a:pt x="186690" y="166370"/>
                  </a:lnTo>
                  <a:lnTo>
                    <a:pt x="194310" y="185420"/>
                  </a:lnTo>
                  <a:lnTo>
                    <a:pt x="198120" y="194310"/>
                  </a:lnTo>
                  <a:lnTo>
                    <a:pt x="199390" y="203200"/>
                  </a:lnTo>
                  <a:lnTo>
                    <a:pt x="200660" y="210820"/>
                  </a:lnTo>
                  <a:lnTo>
                    <a:pt x="201930" y="220980"/>
                  </a:lnTo>
                  <a:lnTo>
                    <a:pt x="201930" y="232410"/>
                  </a:lnTo>
                  <a:lnTo>
                    <a:pt x="203200" y="254000"/>
                  </a:lnTo>
                  <a:lnTo>
                    <a:pt x="203200" y="299720"/>
                  </a:lnTo>
                  <a:lnTo>
                    <a:pt x="203200" y="332740"/>
                  </a:lnTo>
                  <a:lnTo>
                    <a:pt x="201930" y="342900"/>
                  </a:lnTo>
                  <a:lnTo>
                    <a:pt x="199390" y="353060"/>
                  </a:lnTo>
                  <a:lnTo>
                    <a:pt x="196850" y="361950"/>
                  </a:lnTo>
                  <a:lnTo>
                    <a:pt x="193040" y="369570"/>
                  </a:lnTo>
                  <a:lnTo>
                    <a:pt x="189230" y="375920"/>
                  </a:lnTo>
                  <a:lnTo>
                    <a:pt x="185420" y="382270"/>
                  </a:lnTo>
                  <a:lnTo>
                    <a:pt x="181610" y="396240"/>
                  </a:lnTo>
                  <a:lnTo>
                    <a:pt x="180340" y="403860"/>
                  </a:lnTo>
                  <a:lnTo>
                    <a:pt x="177800" y="411480"/>
                  </a:lnTo>
                  <a:lnTo>
                    <a:pt x="175260" y="420370"/>
                  </a:lnTo>
                  <a:lnTo>
                    <a:pt x="171450" y="427990"/>
                  </a:lnTo>
                  <a:lnTo>
                    <a:pt x="166370" y="433070"/>
                  </a:lnTo>
                  <a:lnTo>
                    <a:pt x="160020" y="436880"/>
                  </a:lnTo>
                  <a:lnTo>
                    <a:pt x="153670" y="439420"/>
                  </a:lnTo>
                  <a:lnTo>
                    <a:pt x="147320" y="444500"/>
                  </a:lnTo>
                  <a:lnTo>
                    <a:pt x="142240" y="449580"/>
                  </a:lnTo>
                  <a:lnTo>
                    <a:pt x="137160" y="455930"/>
                  </a:lnTo>
                  <a:lnTo>
                    <a:pt x="130810" y="461010"/>
                  </a:lnTo>
                  <a:lnTo>
                    <a:pt x="124460" y="463550"/>
                  </a:lnTo>
                  <a:lnTo>
                    <a:pt x="116840" y="466090"/>
                  </a:lnTo>
                  <a:lnTo>
                    <a:pt x="106680" y="467360"/>
                  </a:lnTo>
                  <a:lnTo>
                    <a:pt x="96520" y="468630"/>
                  </a:lnTo>
                  <a:lnTo>
                    <a:pt x="63500" y="482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819400" y="3568700"/>
              <a:ext cx="88901" cy="177801"/>
            </a:xfrm>
            <a:custGeom>
              <a:avLst/>
              <a:gdLst/>
              <a:ahLst/>
              <a:cxnLst/>
              <a:rect l="0" t="0" r="0" b="0"/>
              <a:pathLst>
                <a:path w="88901" h="177801">
                  <a:moveTo>
                    <a:pt x="12700" y="0"/>
                  </a:moveTo>
                  <a:lnTo>
                    <a:pt x="12700" y="41910"/>
                  </a:lnTo>
                  <a:lnTo>
                    <a:pt x="11430" y="50800"/>
                  </a:lnTo>
                  <a:lnTo>
                    <a:pt x="8890" y="57150"/>
                  </a:lnTo>
                  <a:lnTo>
                    <a:pt x="6350" y="63500"/>
                  </a:lnTo>
                  <a:lnTo>
                    <a:pt x="3810" y="72390"/>
                  </a:lnTo>
                  <a:lnTo>
                    <a:pt x="2540" y="82550"/>
                  </a:lnTo>
                  <a:lnTo>
                    <a:pt x="1270" y="92710"/>
                  </a:lnTo>
                  <a:lnTo>
                    <a:pt x="1270" y="102870"/>
                  </a:lnTo>
                  <a:lnTo>
                    <a:pt x="0" y="121920"/>
                  </a:lnTo>
                  <a:lnTo>
                    <a:pt x="2540" y="127000"/>
                  </a:lnTo>
                  <a:lnTo>
                    <a:pt x="7620" y="132080"/>
                  </a:lnTo>
                  <a:lnTo>
                    <a:pt x="20320" y="137160"/>
                  </a:lnTo>
                  <a:lnTo>
                    <a:pt x="35560" y="144780"/>
                  </a:lnTo>
                  <a:lnTo>
                    <a:pt x="41910" y="148590"/>
                  </a:lnTo>
                  <a:lnTo>
                    <a:pt x="48260" y="152400"/>
                  </a:lnTo>
                  <a:lnTo>
                    <a:pt x="53340" y="157480"/>
                  </a:lnTo>
                  <a:lnTo>
                    <a:pt x="59690" y="161290"/>
                  </a:lnTo>
                  <a:lnTo>
                    <a:pt x="66040" y="165100"/>
                  </a:lnTo>
                  <a:lnTo>
                    <a:pt x="8890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304921" y="3527647"/>
            <a:ext cx="7366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400">
                <a:solidFill>
                  <a:srgbClr val="000000"/>
                </a:solidFill>
                <a:latin typeface="Times New Roman - 23"/>
              </a:rPr>
              <a:t>+3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79521" y="5369147"/>
            <a:ext cx="7366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400">
                <a:solidFill>
                  <a:srgbClr val="000000"/>
                </a:solidFill>
                <a:latin typeface="Times New Roman - 23"/>
              </a:rPr>
              <a:t>+3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43021" y="4797647"/>
            <a:ext cx="7366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400">
                <a:solidFill>
                  <a:srgbClr val="000000"/>
                </a:solidFill>
                <a:latin typeface="Times New Roman - 23"/>
              </a:rPr>
              <a:t>+3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55721" y="4137247"/>
            <a:ext cx="7366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400">
                <a:solidFill>
                  <a:srgbClr val="000000"/>
                </a:solidFill>
                <a:latin typeface="Times New Roman - 23"/>
              </a:rPr>
              <a:t>+3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841121" y="3527647"/>
            <a:ext cx="189231" cy="469901"/>
            <a:chOff x="546100" y="1524000"/>
            <a:chExt cx="189231" cy="469901"/>
          </a:xfrm>
        </p:grpSpPr>
        <p:sp>
          <p:nvSpPr>
            <p:cNvPr id="25" name="Freeform 24"/>
            <p:cNvSpPr/>
            <p:nvPr/>
          </p:nvSpPr>
          <p:spPr>
            <a:xfrm>
              <a:off x="546100" y="1524000"/>
              <a:ext cx="165101" cy="393701"/>
            </a:xfrm>
            <a:custGeom>
              <a:avLst/>
              <a:gdLst/>
              <a:ahLst/>
              <a:cxnLst/>
              <a:rect l="0" t="0" r="0" b="0"/>
              <a:pathLst>
                <a:path w="165101" h="393701">
                  <a:moveTo>
                    <a:pt x="165100" y="0"/>
                  </a:moveTo>
                  <a:lnTo>
                    <a:pt x="158750" y="13970"/>
                  </a:lnTo>
                  <a:lnTo>
                    <a:pt x="153670" y="19050"/>
                  </a:lnTo>
                  <a:lnTo>
                    <a:pt x="147320" y="24130"/>
                  </a:lnTo>
                  <a:lnTo>
                    <a:pt x="140970" y="29210"/>
                  </a:lnTo>
                  <a:lnTo>
                    <a:pt x="134620" y="31750"/>
                  </a:lnTo>
                  <a:lnTo>
                    <a:pt x="129540" y="34290"/>
                  </a:lnTo>
                  <a:lnTo>
                    <a:pt x="124460" y="35560"/>
                  </a:lnTo>
                  <a:lnTo>
                    <a:pt x="119380" y="39370"/>
                  </a:lnTo>
                  <a:lnTo>
                    <a:pt x="115570" y="44450"/>
                  </a:lnTo>
                  <a:lnTo>
                    <a:pt x="110490" y="50800"/>
                  </a:lnTo>
                  <a:lnTo>
                    <a:pt x="104140" y="55880"/>
                  </a:lnTo>
                  <a:lnTo>
                    <a:pt x="97790" y="62230"/>
                  </a:lnTo>
                  <a:lnTo>
                    <a:pt x="90170" y="66040"/>
                  </a:lnTo>
                  <a:lnTo>
                    <a:pt x="82550" y="71120"/>
                  </a:lnTo>
                  <a:lnTo>
                    <a:pt x="74930" y="76200"/>
                  </a:lnTo>
                  <a:lnTo>
                    <a:pt x="67310" y="80010"/>
                  </a:lnTo>
                  <a:lnTo>
                    <a:pt x="59690" y="83820"/>
                  </a:lnTo>
                  <a:lnTo>
                    <a:pt x="54610" y="88900"/>
                  </a:lnTo>
                  <a:lnTo>
                    <a:pt x="48260" y="92710"/>
                  </a:lnTo>
                  <a:lnTo>
                    <a:pt x="44450" y="99060"/>
                  </a:lnTo>
                  <a:lnTo>
                    <a:pt x="39370" y="105410"/>
                  </a:lnTo>
                  <a:lnTo>
                    <a:pt x="34290" y="113030"/>
                  </a:lnTo>
                  <a:lnTo>
                    <a:pt x="30480" y="120650"/>
                  </a:lnTo>
                  <a:lnTo>
                    <a:pt x="25400" y="128270"/>
                  </a:lnTo>
                  <a:lnTo>
                    <a:pt x="21590" y="135890"/>
                  </a:lnTo>
                  <a:lnTo>
                    <a:pt x="16510" y="143510"/>
                  </a:lnTo>
                  <a:lnTo>
                    <a:pt x="12700" y="148590"/>
                  </a:lnTo>
                  <a:lnTo>
                    <a:pt x="8890" y="154940"/>
                  </a:lnTo>
                  <a:lnTo>
                    <a:pt x="5080" y="162560"/>
                  </a:lnTo>
                  <a:lnTo>
                    <a:pt x="3810" y="171450"/>
                  </a:lnTo>
                  <a:lnTo>
                    <a:pt x="2540" y="181610"/>
                  </a:lnTo>
                  <a:lnTo>
                    <a:pt x="1270" y="191770"/>
                  </a:lnTo>
                  <a:lnTo>
                    <a:pt x="1270" y="201930"/>
                  </a:lnTo>
                  <a:lnTo>
                    <a:pt x="1270" y="210820"/>
                  </a:lnTo>
                  <a:lnTo>
                    <a:pt x="0" y="232410"/>
                  </a:lnTo>
                  <a:lnTo>
                    <a:pt x="0" y="307340"/>
                  </a:lnTo>
                  <a:lnTo>
                    <a:pt x="1270" y="316230"/>
                  </a:lnTo>
                  <a:lnTo>
                    <a:pt x="3810" y="323850"/>
                  </a:lnTo>
                  <a:lnTo>
                    <a:pt x="6350" y="330200"/>
                  </a:lnTo>
                  <a:lnTo>
                    <a:pt x="12700" y="334010"/>
                  </a:lnTo>
                  <a:lnTo>
                    <a:pt x="21590" y="336550"/>
                  </a:lnTo>
                  <a:lnTo>
                    <a:pt x="31750" y="339090"/>
                  </a:lnTo>
                  <a:lnTo>
                    <a:pt x="38100" y="342900"/>
                  </a:lnTo>
                  <a:lnTo>
                    <a:pt x="41910" y="349250"/>
                  </a:lnTo>
                  <a:lnTo>
                    <a:pt x="44450" y="355600"/>
                  </a:lnTo>
                  <a:lnTo>
                    <a:pt x="49530" y="360680"/>
                  </a:lnTo>
                  <a:lnTo>
                    <a:pt x="55880" y="365760"/>
                  </a:lnTo>
                  <a:lnTo>
                    <a:pt x="62230" y="370840"/>
                  </a:lnTo>
                  <a:lnTo>
                    <a:pt x="71120" y="374650"/>
                  </a:lnTo>
                  <a:lnTo>
                    <a:pt x="81280" y="377190"/>
                  </a:lnTo>
                  <a:lnTo>
                    <a:pt x="114300" y="393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09600" y="1803400"/>
              <a:ext cx="125731" cy="190501"/>
            </a:xfrm>
            <a:custGeom>
              <a:avLst/>
              <a:gdLst/>
              <a:ahLst/>
              <a:cxnLst/>
              <a:rect l="0" t="0" r="0" b="0"/>
              <a:pathLst>
                <a:path w="125731" h="190501">
                  <a:moveTo>
                    <a:pt x="50800" y="0"/>
                  </a:moveTo>
                  <a:lnTo>
                    <a:pt x="50800" y="35560"/>
                  </a:lnTo>
                  <a:lnTo>
                    <a:pt x="52070" y="41910"/>
                  </a:lnTo>
                  <a:lnTo>
                    <a:pt x="54610" y="48260"/>
                  </a:lnTo>
                  <a:lnTo>
                    <a:pt x="57150" y="53340"/>
                  </a:lnTo>
                  <a:lnTo>
                    <a:pt x="64770" y="66040"/>
                  </a:lnTo>
                  <a:lnTo>
                    <a:pt x="81280" y="97790"/>
                  </a:lnTo>
                  <a:lnTo>
                    <a:pt x="86360" y="102870"/>
                  </a:lnTo>
                  <a:lnTo>
                    <a:pt x="92710" y="106680"/>
                  </a:lnTo>
                  <a:lnTo>
                    <a:pt x="100330" y="109220"/>
                  </a:lnTo>
                  <a:lnTo>
                    <a:pt x="107950" y="110490"/>
                  </a:lnTo>
                  <a:lnTo>
                    <a:pt x="115570" y="111760"/>
                  </a:lnTo>
                  <a:lnTo>
                    <a:pt x="123190" y="113030"/>
                  </a:lnTo>
                  <a:lnTo>
                    <a:pt x="125730" y="115570"/>
                  </a:lnTo>
                  <a:lnTo>
                    <a:pt x="124460" y="120650"/>
                  </a:lnTo>
                  <a:lnTo>
                    <a:pt x="121920" y="127000"/>
                  </a:lnTo>
                  <a:lnTo>
                    <a:pt x="118110" y="133350"/>
                  </a:lnTo>
                  <a:lnTo>
                    <a:pt x="114300" y="138430"/>
                  </a:lnTo>
                  <a:lnTo>
                    <a:pt x="109220" y="142240"/>
                  </a:lnTo>
                  <a:lnTo>
                    <a:pt x="104140" y="147320"/>
                  </a:lnTo>
                  <a:lnTo>
                    <a:pt x="97790" y="152400"/>
                  </a:lnTo>
                  <a:lnTo>
                    <a:pt x="90170" y="156210"/>
                  </a:lnTo>
                  <a:lnTo>
                    <a:pt x="82550" y="160020"/>
                  </a:lnTo>
                  <a:lnTo>
                    <a:pt x="67310" y="168910"/>
                  </a:lnTo>
                  <a:lnTo>
                    <a:pt x="50800" y="177800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91921" y="4696047"/>
            <a:ext cx="189231" cy="469901"/>
            <a:chOff x="596900" y="2692400"/>
            <a:chExt cx="189231" cy="469901"/>
          </a:xfrm>
        </p:grpSpPr>
        <p:sp>
          <p:nvSpPr>
            <p:cNvPr id="28" name="Freeform 27"/>
            <p:cNvSpPr/>
            <p:nvPr/>
          </p:nvSpPr>
          <p:spPr>
            <a:xfrm>
              <a:off x="596900" y="2692400"/>
              <a:ext cx="165101" cy="393701"/>
            </a:xfrm>
            <a:custGeom>
              <a:avLst/>
              <a:gdLst/>
              <a:ahLst/>
              <a:cxnLst/>
              <a:rect l="0" t="0" r="0" b="0"/>
              <a:pathLst>
                <a:path w="165101" h="393701">
                  <a:moveTo>
                    <a:pt x="165100" y="0"/>
                  </a:moveTo>
                  <a:lnTo>
                    <a:pt x="158750" y="13970"/>
                  </a:lnTo>
                  <a:lnTo>
                    <a:pt x="153670" y="19050"/>
                  </a:lnTo>
                  <a:lnTo>
                    <a:pt x="147320" y="24130"/>
                  </a:lnTo>
                  <a:lnTo>
                    <a:pt x="140970" y="29210"/>
                  </a:lnTo>
                  <a:lnTo>
                    <a:pt x="134620" y="31750"/>
                  </a:lnTo>
                  <a:lnTo>
                    <a:pt x="129540" y="34290"/>
                  </a:lnTo>
                  <a:lnTo>
                    <a:pt x="124460" y="35560"/>
                  </a:lnTo>
                  <a:lnTo>
                    <a:pt x="119380" y="39370"/>
                  </a:lnTo>
                  <a:lnTo>
                    <a:pt x="115570" y="44450"/>
                  </a:lnTo>
                  <a:lnTo>
                    <a:pt x="110490" y="50800"/>
                  </a:lnTo>
                  <a:lnTo>
                    <a:pt x="104140" y="55880"/>
                  </a:lnTo>
                  <a:lnTo>
                    <a:pt x="97790" y="62230"/>
                  </a:lnTo>
                  <a:lnTo>
                    <a:pt x="90170" y="66040"/>
                  </a:lnTo>
                  <a:lnTo>
                    <a:pt x="82550" y="71120"/>
                  </a:lnTo>
                  <a:lnTo>
                    <a:pt x="74930" y="76200"/>
                  </a:lnTo>
                  <a:lnTo>
                    <a:pt x="67310" y="80010"/>
                  </a:lnTo>
                  <a:lnTo>
                    <a:pt x="59690" y="83820"/>
                  </a:lnTo>
                  <a:lnTo>
                    <a:pt x="54610" y="88900"/>
                  </a:lnTo>
                  <a:lnTo>
                    <a:pt x="48260" y="92710"/>
                  </a:lnTo>
                  <a:lnTo>
                    <a:pt x="44450" y="99060"/>
                  </a:lnTo>
                  <a:lnTo>
                    <a:pt x="39370" y="105410"/>
                  </a:lnTo>
                  <a:lnTo>
                    <a:pt x="34290" y="113030"/>
                  </a:lnTo>
                  <a:lnTo>
                    <a:pt x="30480" y="120650"/>
                  </a:lnTo>
                  <a:lnTo>
                    <a:pt x="25400" y="128270"/>
                  </a:lnTo>
                  <a:lnTo>
                    <a:pt x="21590" y="135890"/>
                  </a:lnTo>
                  <a:lnTo>
                    <a:pt x="16510" y="143510"/>
                  </a:lnTo>
                  <a:lnTo>
                    <a:pt x="12700" y="148590"/>
                  </a:lnTo>
                  <a:lnTo>
                    <a:pt x="8890" y="154940"/>
                  </a:lnTo>
                  <a:lnTo>
                    <a:pt x="5080" y="162560"/>
                  </a:lnTo>
                  <a:lnTo>
                    <a:pt x="3810" y="171450"/>
                  </a:lnTo>
                  <a:lnTo>
                    <a:pt x="2540" y="181610"/>
                  </a:lnTo>
                  <a:lnTo>
                    <a:pt x="1270" y="191770"/>
                  </a:lnTo>
                  <a:lnTo>
                    <a:pt x="1270" y="201930"/>
                  </a:lnTo>
                  <a:lnTo>
                    <a:pt x="1270" y="210820"/>
                  </a:lnTo>
                  <a:lnTo>
                    <a:pt x="0" y="232410"/>
                  </a:lnTo>
                  <a:lnTo>
                    <a:pt x="0" y="307340"/>
                  </a:lnTo>
                  <a:lnTo>
                    <a:pt x="1270" y="316230"/>
                  </a:lnTo>
                  <a:lnTo>
                    <a:pt x="3810" y="323850"/>
                  </a:lnTo>
                  <a:lnTo>
                    <a:pt x="6350" y="330200"/>
                  </a:lnTo>
                  <a:lnTo>
                    <a:pt x="12700" y="334010"/>
                  </a:lnTo>
                  <a:lnTo>
                    <a:pt x="21590" y="336550"/>
                  </a:lnTo>
                  <a:lnTo>
                    <a:pt x="31750" y="339090"/>
                  </a:lnTo>
                  <a:lnTo>
                    <a:pt x="38100" y="342900"/>
                  </a:lnTo>
                  <a:lnTo>
                    <a:pt x="41910" y="349250"/>
                  </a:lnTo>
                  <a:lnTo>
                    <a:pt x="44450" y="355600"/>
                  </a:lnTo>
                  <a:lnTo>
                    <a:pt x="49530" y="360680"/>
                  </a:lnTo>
                  <a:lnTo>
                    <a:pt x="55880" y="365760"/>
                  </a:lnTo>
                  <a:lnTo>
                    <a:pt x="62230" y="370840"/>
                  </a:lnTo>
                  <a:lnTo>
                    <a:pt x="71120" y="374650"/>
                  </a:lnTo>
                  <a:lnTo>
                    <a:pt x="81280" y="377190"/>
                  </a:lnTo>
                  <a:lnTo>
                    <a:pt x="114300" y="393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60400" y="2971800"/>
              <a:ext cx="125731" cy="190501"/>
            </a:xfrm>
            <a:custGeom>
              <a:avLst/>
              <a:gdLst/>
              <a:ahLst/>
              <a:cxnLst/>
              <a:rect l="0" t="0" r="0" b="0"/>
              <a:pathLst>
                <a:path w="125731" h="190501">
                  <a:moveTo>
                    <a:pt x="50800" y="0"/>
                  </a:moveTo>
                  <a:lnTo>
                    <a:pt x="50800" y="35560"/>
                  </a:lnTo>
                  <a:lnTo>
                    <a:pt x="52070" y="41910"/>
                  </a:lnTo>
                  <a:lnTo>
                    <a:pt x="54610" y="48260"/>
                  </a:lnTo>
                  <a:lnTo>
                    <a:pt x="57150" y="53340"/>
                  </a:lnTo>
                  <a:lnTo>
                    <a:pt x="64770" y="66040"/>
                  </a:lnTo>
                  <a:lnTo>
                    <a:pt x="81280" y="97790"/>
                  </a:lnTo>
                  <a:lnTo>
                    <a:pt x="86360" y="102870"/>
                  </a:lnTo>
                  <a:lnTo>
                    <a:pt x="92710" y="106680"/>
                  </a:lnTo>
                  <a:lnTo>
                    <a:pt x="100330" y="109220"/>
                  </a:lnTo>
                  <a:lnTo>
                    <a:pt x="107950" y="110490"/>
                  </a:lnTo>
                  <a:lnTo>
                    <a:pt x="115570" y="111760"/>
                  </a:lnTo>
                  <a:lnTo>
                    <a:pt x="123190" y="113030"/>
                  </a:lnTo>
                  <a:lnTo>
                    <a:pt x="125730" y="115570"/>
                  </a:lnTo>
                  <a:lnTo>
                    <a:pt x="124460" y="120650"/>
                  </a:lnTo>
                  <a:lnTo>
                    <a:pt x="121920" y="127000"/>
                  </a:lnTo>
                  <a:lnTo>
                    <a:pt x="118110" y="133350"/>
                  </a:lnTo>
                  <a:lnTo>
                    <a:pt x="114300" y="138430"/>
                  </a:lnTo>
                  <a:lnTo>
                    <a:pt x="109220" y="142240"/>
                  </a:lnTo>
                  <a:lnTo>
                    <a:pt x="104140" y="147320"/>
                  </a:lnTo>
                  <a:lnTo>
                    <a:pt x="97790" y="152400"/>
                  </a:lnTo>
                  <a:lnTo>
                    <a:pt x="90170" y="156210"/>
                  </a:lnTo>
                  <a:lnTo>
                    <a:pt x="82550" y="160020"/>
                  </a:lnTo>
                  <a:lnTo>
                    <a:pt x="67310" y="168910"/>
                  </a:lnTo>
                  <a:lnTo>
                    <a:pt x="50800" y="177800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04621" y="4086447"/>
            <a:ext cx="189231" cy="469901"/>
            <a:chOff x="609600" y="2082800"/>
            <a:chExt cx="189231" cy="469901"/>
          </a:xfrm>
        </p:grpSpPr>
        <p:sp>
          <p:nvSpPr>
            <p:cNvPr id="31" name="Freeform 30"/>
            <p:cNvSpPr/>
            <p:nvPr/>
          </p:nvSpPr>
          <p:spPr>
            <a:xfrm>
              <a:off x="609600" y="2082800"/>
              <a:ext cx="165101" cy="393701"/>
            </a:xfrm>
            <a:custGeom>
              <a:avLst/>
              <a:gdLst/>
              <a:ahLst/>
              <a:cxnLst/>
              <a:rect l="0" t="0" r="0" b="0"/>
              <a:pathLst>
                <a:path w="165101" h="393701">
                  <a:moveTo>
                    <a:pt x="165100" y="0"/>
                  </a:moveTo>
                  <a:lnTo>
                    <a:pt x="158750" y="13970"/>
                  </a:lnTo>
                  <a:lnTo>
                    <a:pt x="153670" y="19050"/>
                  </a:lnTo>
                  <a:lnTo>
                    <a:pt x="147320" y="24130"/>
                  </a:lnTo>
                  <a:lnTo>
                    <a:pt x="140970" y="29210"/>
                  </a:lnTo>
                  <a:lnTo>
                    <a:pt x="134620" y="31750"/>
                  </a:lnTo>
                  <a:lnTo>
                    <a:pt x="129540" y="34290"/>
                  </a:lnTo>
                  <a:lnTo>
                    <a:pt x="124460" y="35560"/>
                  </a:lnTo>
                  <a:lnTo>
                    <a:pt x="119380" y="39370"/>
                  </a:lnTo>
                  <a:lnTo>
                    <a:pt x="115570" y="44450"/>
                  </a:lnTo>
                  <a:lnTo>
                    <a:pt x="110490" y="50800"/>
                  </a:lnTo>
                  <a:lnTo>
                    <a:pt x="104140" y="55880"/>
                  </a:lnTo>
                  <a:lnTo>
                    <a:pt x="97790" y="62230"/>
                  </a:lnTo>
                  <a:lnTo>
                    <a:pt x="90170" y="66040"/>
                  </a:lnTo>
                  <a:lnTo>
                    <a:pt x="82550" y="71120"/>
                  </a:lnTo>
                  <a:lnTo>
                    <a:pt x="74930" y="76200"/>
                  </a:lnTo>
                  <a:lnTo>
                    <a:pt x="67310" y="80010"/>
                  </a:lnTo>
                  <a:lnTo>
                    <a:pt x="59690" y="83820"/>
                  </a:lnTo>
                  <a:lnTo>
                    <a:pt x="54610" y="88900"/>
                  </a:lnTo>
                  <a:lnTo>
                    <a:pt x="48260" y="92710"/>
                  </a:lnTo>
                  <a:lnTo>
                    <a:pt x="44450" y="99060"/>
                  </a:lnTo>
                  <a:lnTo>
                    <a:pt x="39370" y="105410"/>
                  </a:lnTo>
                  <a:lnTo>
                    <a:pt x="34290" y="113030"/>
                  </a:lnTo>
                  <a:lnTo>
                    <a:pt x="30480" y="120650"/>
                  </a:lnTo>
                  <a:lnTo>
                    <a:pt x="25400" y="128270"/>
                  </a:lnTo>
                  <a:lnTo>
                    <a:pt x="21590" y="135890"/>
                  </a:lnTo>
                  <a:lnTo>
                    <a:pt x="16510" y="143510"/>
                  </a:lnTo>
                  <a:lnTo>
                    <a:pt x="12700" y="148590"/>
                  </a:lnTo>
                  <a:lnTo>
                    <a:pt x="8890" y="154940"/>
                  </a:lnTo>
                  <a:lnTo>
                    <a:pt x="5080" y="162560"/>
                  </a:lnTo>
                  <a:lnTo>
                    <a:pt x="3810" y="171450"/>
                  </a:lnTo>
                  <a:lnTo>
                    <a:pt x="2540" y="181610"/>
                  </a:lnTo>
                  <a:lnTo>
                    <a:pt x="1270" y="191770"/>
                  </a:lnTo>
                  <a:lnTo>
                    <a:pt x="1270" y="201930"/>
                  </a:lnTo>
                  <a:lnTo>
                    <a:pt x="1270" y="210820"/>
                  </a:lnTo>
                  <a:lnTo>
                    <a:pt x="0" y="232410"/>
                  </a:lnTo>
                  <a:lnTo>
                    <a:pt x="0" y="307340"/>
                  </a:lnTo>
                  <a:lnTo>
                    <a:pt x="1270" y="316230"/>
                  </a:lnTo>
                  <a:lnTo>
                    <a:pt x="3810" y="323850"/>
                  </a:lnTo>
                  <a:lnTo>
                    <a:pt x="6350" y="330200"/>
                  </a:lnTo>
                  <a:lnTo>
                    <a:pt x="12700" y="334010"/>
                  </a:lnTo>
                  <a:lnTo>
                    <a:pt x="21590" y="336550"/>
                  </a:lnTo>
                  <a:lnTo>
                    <a:pt x="31750" y="339090"/>
                  </a:lnTo>
                  <a:lnTo>
                    <a:pt x="38100" y="342900"/>
                  </a:lnTo>
                  <a:lnTo>
                    <a:pt x="41910" y="349250"/>
                  </a:lnTo>
                  <a:lnTo>
                    <a:pt x="44450" y="355600"/>
                  </a:lnTo>
                  <a:lnTo>
                    <a:pt x="49530" y="360680"/>
                  </a:lnTo>
                  <a:lnTo>
                    <a:pt x="55880" y="365760"/>
                  </a:lnTo>
                  <a:lnTo>
                    <a:pt x="62230" y="370840"/>
                  </a:lnTo>
                  <a:lnTo>
                    <a:pt x="71120" y="374650"/>
                  </a:lnTo>
                  <a:lnTo>
                    <a:pt x="81280" y="377190"/>
                  </a:lnTo>
                  <a:lnTo>
                    <a:pt x="114300" y="393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73100" y="2362200"/>
              <a:ext cx="125731" cy="190501"/>
            </a:xfrm>
            <a:custGeom>
              <a:avLst/>
              <a:gdLst/>
              <a:ahLst/>
              <a:cxnLst/>
              <a:rect l="0" t="0" r="0" b="0"/>
              <a:pathLst>
                <a:path w="125731" h="190501">
                  <a:moveTo>
                    <a:pt x="50800" y="0"/>
                  </a:moveTo>
                  <a:lnTo>
                    <a:pt x="50800" y="35560"/>
                  </a:lnTo>
                  <a:lnTo>
                    <a:pt x="52070" y="41910"/>
                  </a:lnTo>
                  <a:lnTo>
                    <a:pt x="54610" y="48260"/>
                  </a:lnTo>
                  <a:lnTo>
                    <a:pt x="57150" y="53340"/>
                  </a:lnTo>
                  <a:lnTo>
                    <a:pt x="64770" y="66040"/>
                  </a:lnTo>
                  <a:lnTo>
                    <a:pt x="81280" y="97790"/>
                  </a:lnTo>
                  <a:lnTo>
                    <a:pt x="86360" y="102870"/>
                  </a:lnTo>
                  <a:lnTo>
                    <a:pt x="92710" y="106680"/>
                  </a:lnTo>
                  <a:lnTo>
                    <a:pt x="100330" y="109220"/>
                  </a:lnTo>
                  <a:lnTo>
                    <a:pt x="107950" y="110490"/>
                  </a:lnTo>
                  <a:lnTo>
                    <a:pt x="115570" y="111760"/>
                  </a:lnTo>
                  <a:lnTo>
                    <a:pt x="123190" y="113030"/>
                  </a:lnTo>
                  <a:lnTo>
                    <a:pt x="125730" y="115570"/>
                  </a:lnTo>
                  <a:lnTo>
                    <a:pt x="124460" y="120650"/>
                  </a:lnTo>
                  <a:lnTo>
                    <a:pt x="121920" y="127000"/>
                  </a:lnTo>
                  <a:lnTo>
                    <a:pt x="118110" y="133350"/>
                  </a:lnTo>
                  <a:lnTo>
                    <a:pt x="114300" y="138430"/>
                  </a:lnTo>
                  <a:lnTo>
                    <a:pt x="109220" y="142240"/>
                  </a:lnTo>
                  <a:lnTo>
                    <a:pt x="104140" y="147320"/>
                  </a:lnTo>
                  <a:lnTo>
                    <a:pt x="97790" y="152400"/>
                  </a:lnTo>
                  <a:lnTo>
                    <a:pt x="90170" y="156210"/>
                  </a:lnTo>
                  <a:lnTo>
                    <a:pt x="82550" y="160020"/>
                  </a:lnTo>
                  <a:lnTo>
                    <a:pt x="67310" y="168910"/>
                  </a:lnTo>
                  <a:lnTo>
                    <a:pt x="50800" y="177800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41121" y="5267547"/>
            <a:ext cx="189231" cy="469901"/>
            <a:chOff x="546100" y="3263900"/>
            <a:chExt cx="189231" cy="469901"/>
          </a:xfrm>
        </p:grpSpPr>
        <p:sp>
          <p:nvSpPr>
            <p:cNvPr id="34" name="Freeform 33"/>
            <p:cNvSpPr/>
            <p:nvPr/>
          </p:nvSpPr>
          <p:spPr>
            <a:xfrm>
              <a:off x="546100" y="3263900"/>
              <a:ext cx="165101" cy="393701"/>
            </a:xfrm>
            <a:custGeom>
              <a:avLst/>
              <a:gdLst/>
              <a:ahLst/>
              <a:cxnLst/>
              <a:rect l="0" t="0" r="0" b="0"/>
              <a:pathLst>
                <a:path w="165101" h="393701">
                  <a:moveTo>
                    <a:pt x="165100" y="0"/>
                  </a:moveTo>
                  <a:lnTo>
                    <a:pt x="158750" y="13970"/>
                  </a:lnTo>
                  <a:lnTo>
                    <a:pt x="153670" y="19050"/>
                  </a:lnTo>
                  <a:lnTo>
                    <a:pt x="147320" y="24130"/>
                  </a:lnTo>
                  <a:lnTo>
                    <a:pt x="140970" y="29210"/>
                  </a:lnTo>
                  <a:lnTo>
                    <a:pt x="134620" y="31750"/>
                  </a:lnTo>
                  <a:lnTo>
                    <a:pt x="129540" y="34290"/>
                  </a:lnTo>
                  <a:lnTo>
                    <a:pt x="124460" y="35560"/>
                  </a:lnTo>
                  <a:lnTo>
                    <a:pt x="119380" y="39370"/>
                  </a:lnTo>
                  <a:lnTo>
                    <a:pt x="115570" y="44450"/>
                  </a:lnTo>
                  <a:lnTo>
                    <a:pt x="110490" y="50800"/>
                  </a:lnTo>
                  <a:lnTo>
                    <a:pt x="104140" y="55880"/>
                  </a:lnTo>
                  <a:lnTo>
                    <a:pt x="97790" y="62230"/>
                  </a:lnTo>
                  <a:lnTo>
                    <a:pt x="90170" y="66040"/>
                  </a:lnTo>
                  <a:lnTo>
                    <a:pt x="82550" y="71120"/>
                  </a:lnTo>
                  <a:lnTo>
                    <a:pt x="74930" y="76200"/>
                  </a:lnTo>
                  <a:lnTo>
                    <a:pt x="67310" y="80010"/>
                  </a:lnTo>
                  <a:lnTo>
                    <a:pt x="59690" y="83820"/>
                  </a:lnTo>
                  <a:lnTo>
                    <a:pt x="54610" y="88900"/>
                  </a:lnTo>
                  <a:lnTo>
                    <a:pt x="48260" y="92710"/>
                  </a:lnTo>
                  <a:lnTo>
                    <a:pt x="44450" y="99060"/>
                  </a:lnTo>
                  <a:lnTo>
                    <a:pt x="39370" y="105410"/>
                  </a:lnTo>
                  <a:lnTo>
                    <a:pt x="34290" y="113030"/>
                  </a:lnTo>
                  <a:lnTo>
                    <a:pt x="30480" y="120650"/>
                  </a:lnTo>
                  <a:lnTo>
                    <a:pt x="25400" y="128270"/>
                  </a:lnTo>
                  <a:lnTo>
                    <a:pt x="21590" y="135890"/>
                  </a:lnTo>
                  <a:lnTo>
                    <a:pt x="16510" y="143510"/>
                  </a:lnTo>
                  <a:lnTo>
                    <a:pt x="12700" y="148590"/>
                  </a:lnTo>
                  <a:lnTo>
                    <a:pt x="8890" y="154940"/>
                  </a:lnTo>
                  <a:lnTo>
                    <a:pt x="5080" y="162560"/>
                  </a:lnTo>
                  <a:lnTo>
                    <a:pt x="3810" y="171450"/>
                  </a:lnTo>
                  <a:lnTo>
                    <a:pt x="2540" y="181610"/>
                  </a:lnTo>
                  <a:lnTo>
                    <a:pt x="1270" y="191770"/>
                  </a:lnTo>
                  <a:lnTo>
                    <a:pt x="1270" y="201930"/>
                  </a:lnTo>
                  <a:lnTo>
                    <a:pt x="1270" y="210820"/>
                  </a:lnTo>
                  <a:lnTo>
                    <a:pt x="0" y="232410"/>
                  </a:lnTo>
                  <a:lnTo>
                    <a:pt x="0" y="307340"/>
                  </a:lnTo>
                  <a:lnTo>
                    <a:pt x="1270" y="316230"/>
                  </a:lnTo>
                  <a:lnTo>
                    <a:pt x="3810" y="323850"/>
                  </a:lnTo>
                  <a:lnTo>
                    <a:pt x="6350" y="330200"/>
                  </a:lnTo>
                  <a:lnTo>
                    <a:pt x="12700" y="334010"/>
                  </a:lnTo>
                  <a:lnTo>
                    <a:pt x="21590" y="336550"/>
                  </a:lnTo>
                  <a:lnTo>
                    <a:pt x="31750" y="339090"/>
                  </a:lnTo>
                  <a:lnTo>
                    <a:pt x="38100" y="342900"/>
                  </a:lnTo>
                  <a:lnTo>
                    <a:pt x="41910" y="349250"/>
                  </a:lnTo>
                  <a:lnTo>
                    <a:pt x="44450" y="355600"/>
                  </a:lnTo>
                  <a:lnTo>
                    <a:pt x="49530" y="360680"/>
                  </a:lnTo>
                  <a:lnTo>
                    <a:pt x="55880" y="365760"/>
                  </a:lnTo>
                  <a:lnTo>
                    <a:pt x="62230" y="370840"/>
                  </a:lnTo>
                  <a:lnTo>
                    <a:pt x="71120" y="374650"/>
                  </a:lnTo>
                  <a:lnTo>
                    <a:pt x="81280" y="377190"/>
                  </a:lnTo>
                  <a:lnTo>
                    <a:pt x="114300" y="393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09600" y="3543300"/>
              <a:ext cx="125731" cy="190501"/>
            </a:xfrm>
            <a:custGeom>
              <a:avLst/>
              <a:gdLst/>
              <a:ahLst/>
              <a:cxnLst/>
              <a:rect l="0" t="0" r="0" b="0"/>
              <a:pathLst>
                <a:path w="125731" h="190501">
                  <a:moveTo>
                    <a:pt x="50800" y="0"/>
                  </a:moveTo>
                  <a:lnTo>
                    <a:pt x="50800" y="35560"/>
                  </a:lnTo>
                  <a:lnTo>
                    <a:pt x="52070" y="41910"/>
                  </a:lnTo>
                  <a:lnTo>
                    <a:pt x="54610" y="48260"/>
                  </a:lnTo>
                  <a:lnTo>
                    <a:pt x="57150" y="53340"/>
                  </a:lnTo>
                  <a:lnTo>
                    <a:pt x="64770" y="66040"/>
                  </a:lnTo>
                  <a:lnTo>
                    <a:pt x="81280" y="97790"/>
                  </a:lnTo>
                  <a:lnTo>
                    <a:pt x="86360" y="102870"/>
                  </a:lnTo>
                  <a:lnTo>
                    <a:pt x="92710" y="106680"/>
                  </a:lnTo>
                  <a:lnTo>
                    <a:pt x="100330" y="109220"/>
                  </a:lnTo>
                  <a:lnTo>
                    <a:pt x="107950" y="110490"/>
                  </a:lnTo>
                  <a:lnTo>
                    <a:pt x="115570" y="111760"/>
                  </a:lnTo>
                  <a:lnTo>
                    <a:pt x="123190" y="113030"/>
                  </a:lnTo>
                  <a:lnTo>
                    <a:pt x="125730" y="115570"/>
                  </a:lnTo>
                  <a:lnTo>
                    <a:pt x="124460" y="120650"/>
                  </a:lnTo>
                  <a:lnTo>
                    <a:pt x="121920" y="127000"/>
                  </a:lnTo>
                  <a:lnTo>
                    <a:pt x="118110" y="133350"/>
                  </a:lnTo>
                  <a:lnTo>
                    <a:pt x="114300" y="138430"/>
                  </a:lnTo>
                  <a:lnTo>
                    <a:pt x="109220" y="142240"/>
                  </a:lnTo>
                  <a:lnTo>
                    <a:pt x="104140" y="147320"/>
                  </a:lnTo>
                  <a:lnTo>
                    <a:pt x="97790" y="152400"/>
                  </a:lnTo>
                  <a:lnTo>
                    <a:pt x="90170" y="156210"/>
                  </a:lnTo>
                  <a:lnTo>
                    <a:pt x="82550" y="160020"/>
                  </a:lnTo>
                  <a:lnTo>
                    <a:pt x="67310" y="168910"/>
                  </a:lnTo>
                  <a:lnTo>
                    <a:pt x="50800" y="177800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41071" y="3575699"/>
            <a:ext cx="6858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200" dirty="0">
                <a:solidFill>
                  <a:srgbClr val="000000"/>
                </a:solidFill>
                <a:latin typeface="Times New Roman - 21"/>
              </a:rPr>
              <a:t>+1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6621" y="5343747"/>
            <a:ext cx="6858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200">
                <a:solidFill>
                  <a:srgbClr val="000000"/>
                </a:solidFill>
                <a:latin typeface="Times New Roman - 21"/>
              </a:rPr>
              <a:t>+1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2021" y="4696047"/>
            <a:ext cx="6858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200">
                <a:solidFill>
                  <a:srgbClr val="000000"/>
                </a:solidFill>
                <a:latin typeface="Times New Roman - 21"/>
              </a:rPr>
              <a:t>+1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4721" y="4149947"/>
            <a:ext cx="6858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200">
                <a:solidFill>
                  <a:srgbClr val="000000"/>
                </a:solidFill>
                <a:latin typeface="Times New Roman - 21"/>
              </a:rPr>
              <a:t>+1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8113" y="-16954"/>
            <a:ext cx="9220199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</a:rPr>
              <a:t>Read </a:t>
            </a:r>
            <a:r>
              <a:rPr lang="fr-FR" dirty="0" err="1">
                <a:solidFill>
                  <a:srgbClr val="000000"/>
                </a:solidFill>
              </a:rPr>
              <a:t>through</a:t>
            </a:r>
            <a:r>
              <a:rPr lang="fr-FR" dirty="0">
                <a:solidFill>
                  <a:srgbClr val="000000"/>
                </a:solidFill>
              </a:rPr>
              <a:t> the </a:t>
            </a:r>
            <a:r>
              <a:rPr lang="fr-FR" dirty="0" err="1">
                <a:solidFill>
                  <a:srgbClr val="000000"/>
                </a:solidFill>
              </a:rPr>
              <a:t>following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example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b="1" dirty="0">
                <a:solidFill>
                  <a:srgbClr val="000000"/>
                </a:solidFill>
              </a:rPr>
              <a:t>. </a:t>
            </a:r>
            <a:r>
              <a:rPr lang="fr-FR" b="1" dirty="0" err="1">
                <a:solidFill>
                  <a:srgbClr val="000000"/>
                </a:solidFill>
              </a:rPr>
              <a:t>Then</a:t>
            </a:r>
            <a:r>
              <a:rPr lang="fr-FR" b="1" dirty="0">
                <a:solidFill>
                  <a:srgbClr val="000000"/>
                </a:solidFill>
              </a:rPr>
              <a:t>, copy </a:t>
            </a:r>
            <a:r>
              <a:rPr lang="fr-FR" b="1" dirty="0" err="1">
                <a:solidFill>
                  <a:srgbClr val="000000"/>
                </a:solidFill>
              </a:rPr>
              <a:t>these</a:t>
            </a:r>
            <a:r>
              <a:rPr lang="fr-FR" b="1" dirty="0">
                <a:solidFill>
                  <a:srgbClr val="000000"/>
                </a:solidFill>
              </a:rPr>
              <a:t> notes and </a:t>
            </a:r>
            <a:r>
              <a:rPr lang="fr-FR" b="1" dirty="0" err="1">
                <a:solidFill>
                  <a:srgbClr val="000000"/>
                </a:solidFill>
              </a:rPr>
              <a:t>example</a:t>
            </a:r>
            <a:r>
              <a:rPr lang="fr-FR" b="1" dirty="0">
                <a:solidFill>
                  <a:srgbClr val="000000"/>
                </a:solidFill>
              </a:rPr>
              <a:t> in </a:t>
            </a:r>
            <a:r>
              <a:rPr lang="fr-FR" b="1" dirty="0" err="1">
                <a:solidFill>
                  <a:srgbClr val="000000"/>
                </a:solidFill>
              </a:rPr>
              <a:t>scribbler</a:t>
            </a:r>
            <a:r>
              <a:rPr lang="fr-FR" b="1" dirty="0">
                <a:solidFill>
                  <a:srgbClr val="000000"/>
                </a:solidFill>
              </a:rPr>
              <a:t>)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In the table </a:t>
            </a:r>
            <a:r>
              <a:rPr lang="fr-FR" dirty="0" err="1">
                <a:solidFill>
                  <a:srgbClr val="000000"/>
                </a:solidFill>
              </a:rPr>
              <a:t>below</a:t>
            </a:r>
            <a:r>
              <a:rPr lang="fr-FR" dirty="0">
                <a:solidFill>
                  <a:srgbClr val="000000"/>
                </a:solidFill>
              </a:rPr>
              <a:t>…Input </a:t>
            </a:r>
            <a:r>
              <a:rPr lang="fr-FR" dirty="0" err="1">
                <a:solidFill>
                  <a:srgbClr val="000000"/>
                </a:solidFill>
              </a:rPr>
              <a:t>increases</a:t>
            </a:r>
            <a:r>
              <a:rPr lang="fr-FR" dirty="0">
                <a:solidFill>
                  <a:srgbClr val="000000"/>
                </a:solidFill>
              </a:rPr>
              <a:t> by 1, </a:t>
            </a:r>
            <a:r>
              <a:rPr lang="fr-FR" dirty="0" err="1">
                <a:solidFill>
                  <a:srgbClr val="000000"/>
                </a:solidFill>
              </a:rPr>
              <a:t>while</a:t>
            </a:r>
            <a:r>
              <a:rPr lang="fr-FR" dirty="0">
                <a:solidFill>
                  <a:srgbClr val="000000"/>
                </a:solidFill>
              </a:rPr>
              <a:t> Output </a:t>
            </a:r>
            <a:r>
              <a:rPr lang="fr-FR" dirty="0" err="1">
                <a:solidFill>
                  <a:srgbClr val="000000"/>
                </a:solidFill>
              </a:rPr>
              <a:t>increases</a:t>
            </a:r>
            <a:r>
              <a:rPr lang="fr-FR" dirty="0">
                <a:solidFill>
                  <a:srgbClr val="000000"/>
                </a:solidFill>
              </a:rPr>
              <a:t> by 3.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 err="1">
                <a:solidFill>
                  <a:srgbClr val="000000"/>
                </a:solidFill>
              </a:rPr>
              <a:t>Understanding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this</a:t>
            </a:r>
            <a:r>
              <a:rPr lang="fr-FR" dirty="0">
                <a:solidFill>
                  <a:srgbClr val="000000"/>
                </a:solidFill>
              </a:rPr>
              <a:t> pattern/</a:t>
            </a:r>
            <a:r>
              <a:rPr lang="fr-FR" dirty="0" err="1">
                <a:solidFill>
                  <a:srgbClr val="000000"/>
                </a:solidFill>
              </a:rPr>
              <a:t>relationship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allows</a:t>
            </a:r>
            <a:r>
              <a:rPr lang="fr-FR" dirty="0">
                <a:solidFill>
                  <a:srgbClr val="000000"/>
                </a:solidFill>
              </a:rPr>
              <a:t> us to </a:t>
            </a:r>
            <a:r>
              <a:rPr lang="fr-FR" dirty="0" err="1">
                <a:solidFill>
                  <a:srgbClr val="000000"/>
                </a:solidFill>
              </a:rPr>
              <a:t>find</a:t>
            </a:r>
            <a:r>
              <a:rPr lang="fr-FR" dirty="0">
                <a:solidFill>
                  <a:srgbClr val="000000"/>
                </a:solidFill>
              </a:rPr>
              <a:t> the </a:t>
            </a:r>
            <a:r>
              <a:rPr lang="fr-FR" b="1" dirty="0">
                <a:solidFill>
                  <a:srgbClr val="000000"/>
                </a:solidFill>
              </a:rPr>
              <a:t>expression</a:t>
            </a:r>
            <a:r>
              <a:rPr lang="fr-FR" dirty="0">
                <a:solidFill>
                  <a:srgbClr val="000000"/>
                </a:solidFill>
              </a:rPr>
              <a:t> for </a:t>
            </a:r>
            <a:r>
              <a:rPr lang="fr-FR" dirty="0" err="1">
                <a:solidFill>
                  <a:srgbClr val="000000"/>
                </a:solidFill>
              </a:rPr>
              <a:t>this</a:t>
            </a:r>
            <a:r>
              <a:rPr lang="fr-FR" dirty="0">
                <a:solidFill>
                  <a:srgbClr val="000000"/>
                </a:solidFill>
              </a:rPr>
              <a:t> table or values.  </a:t>
            </a:r>
            <a:r>
              <a:rPr lang="fr-FR" dirty="0" err="1">
                <a:solidFill>
                  <a:srgbClr val="000000"/>
                </a:solidFill>
              </a:rPr>
              <a:t>When</a:t>
            </a:r>
            <a:r>
              <a:rPr lang="fr-FR" dirty="0">
                <a:solidFill>
                  <a:srgbClr val="000000"/>
                </a:solidFill>
              </a:rPr>
              <a:t> the output skip </a:t>
            </a:r>
            <a:r>
              <a:rPr lang="fr-FR" dirty="0" err="1">
                <a:solidFill>
                  <a:srgbClr val="000000"/>
                </a:solidFill>
              </a:rPr>
              <a:t>counts</a:t>
            </a:r>
            <a:r>
              <a:rPr lang="fr-FR" dirty="0">
                <a:solidFill>
                  <a:srgbClr val="000000"/>
                </a:solidFill>
              </a:rPr>
              <a:t> by a constant </a:t>
            </a:r>
            <a:r>
              <a:rPr lang="fr-FR" dirty="0" err="1">
                <a:solidFill>
                  <a:srgbClr val="000000"/>
                </a:solidFill>
              </a:rPr>
              <a:t>amount</a:t>
            </a:r>
            <a:r>
              <a:rPr lang="fr-FR" dirty="0">
                <a:solidFill>
                  <a:srgbClr val="000000"/>
                </a:solidFill>
              </a:rPr>
              <a:t>, </a:t>
            </a:r>
            <a:r>
              <a:rPr lang="fr-FR" dirty="0" err="1">
                <a:solidFill>
                  <a:srgbClr val="000000"/>
                </a:solidFill>
              </a:rPr>
              <a:t>that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amount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is</a:t>
            </a:r>
            <a:r>
              <a:rPr lang="fr-FR" dirty="0">
                <a:solidFill>
                  <a:srgbClr val="000000"/>
                </a:solidFill>
              </a:rPr>
              <a:t> the </a:t>
            </a:r>
            <a:r>
              <a:rPr lang="fr-FR" dirty="0" err="1">
                <a:solidFill>
                  <a:srgbClr val="000000"/>
                </a:solidFill>
              </a:rPr>
              <a:t>numerical</a:t>
            </a:r>
            <a:r>
              <a:rPr lang="fr-FR" dirty="0">
                <a:solidFill>
                  <a:srgbClr val="000000"/>
                </a:solidFill>
              </a:rPr>
              <a:t> coefficient (</a:t>
            </a:r>
            <a:r>
              <a:rPr lang="fr-FR" dirty="0" err="1">
                <a:solidFill>
                  <a:srgbClr val="000000"/>
                </a:solidFill>
              </a:rPr>
              <a:t>what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you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multiply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b="1" dirty="0">
                <a:solidFill>
                  <a:srgbClr val="000000"/>
                </a:solidFill>
              </a:rPr>
              <a:t>n</a:t>
            </a:r>
            <a:r>
              <a:rPr lang="fr-FR" dirty="0">
                <a:solidFill>
                  <a:srgbClr val="000000"/>
                </a:solidFill>
              </a:rPr>
              <a:t> by). </a:t>
            </a:r>
            <a:r>
              <a:rPr lang="fr-FR" dirty="0" err="1">
                <a:solidFill>
                  <a:srgbClr val="000000"/>
                </a:solidFill>
              </a:rPr>
              <a:t>Then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you</a:t>
            </a:r>
            <a:r>
              <a:rPr lang="fr-FR" dirty="0">
                <a:solidFill>
                  <a:srgbClr val="000000"/>
                </a:solidFill>
              </a:rPr>
              <a:t> must </a:t>
            </a:r>
            <a:r>
              <a:rPr lang="fr-FR" dirty="0" err="1">
                <a:solidFill>
                  <a:srgbClr val="000000"/>
                </a:solidFill>
              </a:rPr>
              <a:t>apply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it</a:t>
            </a:r>
            <a:r>
              <a:rPr lang="fr-FR" dirty="0">
                <a:solidFill>
                  <a:srgbClr val="000000"/>
                </a:solidFill>
              </a:rPr>
              <a:t> to the input </a:t>
            </a:r>
            <a:r>
              <a:rPr lang="fr-FR" dirty="0" err="1">
                <a:solidFill>
                  <a:srgbClr val="000000"/>
                </a:solidFill>
              </a:rPr>
              <a:t>numbers</a:t>
            </a:r>
            <a:r>
              <a:rPr lang="fr-FR" dirty="0">
                <a:solidFill>
                  <a:srgbClr val="000000"/>
                </a:solidFill>
              </a:rPr>
              <a:t> to </a:t>
            </a:r>
            <a:r>
              <a:rPr lang="fr-FR" dirty="0" err="1">
                <a:solidFill>
                  <a:srgbClr val="000000"/>
                </a:solidFill>
              </a:rPr>
              <a:t>see</a:t>
            </a:r>
            <a:r>
              <a:rPr lang="fr-FR" dirty="0">
                <a:solidFill>
                  <a:srgbClr val="000000"/>
                </a:solidFill>
              </a:rPr>
              <a:t> if </a:t>
            </a:r>
            <a:r>
              <a:rPr lang="fr-FR" dirty="0" err="1">
                <a:solidFill>
                  <a:srgbClr val="000000"/>
                </a:solidFill>
              </a:rPr>
              <a:t>there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is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asecond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function</a:t>
            </a:r>
            <a:r>
              <a:rPr lang="fr-FR" dirty="0">
                <a:solidFill>
                  <a:srgbClr val="000000"/>
                </a:solidFill>
              </a:rPr>
              <a:t> or constant (plus or minus a value). In </a:t>
            </a:r>
            <a:r>
              <a:rPr lang="fr-FR" dirty="0" err="1">
                <a:solidFill>
                  <a:srgbClr val="000000"/>
                </a:solidFill>
              </a:rPr>
              <a:t>this</a:t>
            </a:r>
            <a:r>
              <a:rPr lang="fr-FR" dirty="0">
                <a:solidFill>
                  <a:srgbClr val="000000"/>
                </a:solidFill>
              </a:rPr>
              <a:t> case, the expression </a:t>
            </a:r>
            <a:r>
              <a:rPr lang="fr-FR" dirty="0" err="1">
                <a:solidFill>
                  <a:srgbClr val="000000"/>
                </a:solidFill>
              </a:rPr>
              <a:t>is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b="1" dirty="0">
                <a:solidFill>
                  <a:srgbClr val="000000"/>
                </a:solidFill>
              </a:rPr>
              <a:t>3n - 1</a:t>
            </a:r>
            <a:r>
              <a:rPr lang="fr-FR" dirty="0">
                <a:solidFill>
                  <a:srgbClr val="000000"/>
                </a:solidFill>
              </a:rPr>
              <a:t>. 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98212" y="3019658"/>
            <a:ext cx="10922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600" dirty="0">
                <a:solidFill>
                  <a:srgbClr val="000000"/>
                </a:solidFill>
              </a:rPr>
              <a:t>input</a:t>
            </a:r>
            <a:endParaRPr lang="en-CA" sz="1300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27949" y="4816873"/>
            <a:ext cx="11176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500" dirty="0">
                <a:solidFill>
                  <a:srgbClr val="000000"/>
                </a:solidFill>
              </a:rPr>
              <a:t>output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D8923BE-0515-4F08-A9AD-C24F84D8DCC5}"/>
              </a:ext>
            </a:extLst>
          </p:cNvPr>
          <p:cNvGrpSpPr/>
          <p:nvPr/>
        </p:nvGrpSpPr>
        <p:grpSpPr>
          <a:xfrm>
            <a:off x="5080000" y="3447758"/>
            <a:ext cx="4206749" cy="1403351"/>
            <a:chOff x="5080000" y="2594588"/>
            <a:chExt cx="4206749" cy="1403351"/>
          </a:xfrm>
        </p:grpSpPr>
        <p:grpSp>
          <p:nvGrpSpPr>
            <p:cNvPr id="7" name="Group 6"/>
            <p:cNvGrpSpPr/>
            <p:nvPr/>
          </p:nvGrpSpPr>
          <p:grpSpPr>
            <a:xfrm>
              <a:off x="5080000" y="2594588"/>
              <a:ext cx="4206749" cy="1403351"/>
              <a:chOff x="4784979" y="583946"/>
              <a:chExt cx="4206749" cy="1403351"/>
            </a:xfrm>
          </p:grpSpPr>
          <p:sp>
            <p:nvSpPr>
              <p:cNvPr id="2" name="Freeform 1"/>
              <p:cNvSpPr/>
              <p:nvPr/>
            </p:nvSpPr>
            <p:spPr>
              <a:xfrm>
                <a:off x="5959602" y="681101"/>
                <a:ext cx="1543305" cy="1306196"/>
              </a:xfrm>
              <a:custGeom>
                <a:avLst/>
                <a:gdLst/>
                <a:ahLst/>
                <a:cxnLst/>
                <a:rect l="0" t="0" r="0" b="0"/>
                <a:pathLst>
                  <a:path w="1543305" h="1306196">
                    <a:moveTo>
                      <a:pt x="0" y="0"/>
                    </a:moveTo>
                    <a:lnTo>
                      <a:pt x="1543304" y="0"/>
                    </a:lnTo>
                    <a:lnTo>
                      <a:pt x="1543304" y="1306195"/>
                    </a:lnTo>
                    <a:lnTo>
                      <a:pt x="0" y="1306195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" name="Freeform 2"/>
              <p:cNvSpPr/>
              <p:nvPr/>
            </p:nvSpPr>
            <p:spPr>
              <a:xfrm>
                <a:off x="4784979" y="583946"/>
                <a:ext cx="464313" cy="444628"/>
              </a:xfrm>
              <a:custGeom>
                <a:avLst/>
                <a:gdLst/>
                <a:ahLst/>
                <a:cxnLst/>
                <a:rect l="0" t="0" r="0" b="0"/>
                <a:pathLst>
                  <a:path w="464313" h="444628">
                    <a:moveTo>
                      <a:pt x="0" y="0"/>
                    </a:moveTo>
                    <a:lnTo>
                      <a:pt x="464312" y="0"/>
                    </a:lnTo>
                    <a:lnTo>
                      <a:pt x="464312" y="444627"/>
                    </a:lnTo>
                    <a:lnTo>
                      <a:pt x="0" y="444627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" name="Freeform 3"/>
              <p:cNvSpPr/>
              <p:nvPr/>
            </p:nvSpPr>
            <p:spPr>
              <a:xfrm>
                <a:off x="8568309" y="1556639"/>
                <a:ext cx="423419" cy="389002"/>
              </a:xfrm>
              <a:custGeom>
                <a:avLst/>
                <a:gdLst/>
                <a:ahLst/>
                <a:cxnLst/>
                <a:rect l="0" t="0" r="0" b="0"/>
                <a:pathLst>
                  <a:path w="423419" h="389002">
                    <a:moveTo>
                      <a:pt x="0" y="0"/>
                    </a:moveTo>
                    <a:lnTo>
                      <a:pt x="423418" y="0"/>
                    </a:lnTo>
                    <a:lnTo>
                      <a:pt x="423418" y="389001"/>
                    </a:lnTo>
                    <a:lnTo>
                      <a:pt x="0" y="389001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5303901" y="847852"/>
                <a:ext cx="532765" cy="222377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7584948" y="1320419"/>
                <a:ext cx="846836" cy="333502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6581521" y="3121247"/>
              <a:ext cx="12192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500">
                  <a:solidFill>
                    <a:srgbClr val="000000"/>
                  </a:solidFill>
                  <a:latin typeface="Times New Roman - 25"/>
                </a:rPr>
                <a:t>3n - 1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6518021" y="3032347"/>
              <a:ext cx="1054101" cy="584201"/>
            </a:xfrm>
            <a:custGeom>
              <a:avLst/>
              <a:gdLst/>
              <a:ahLst/>
              <a:cxnLst/>
              <a:rect l="0" t="0" r="0" b="0"/>
              <a:pathLst>
                <a:path w="1054101" h="584201">
                  <a:moveTo>
                    <a:pt x="0" y="0"/>
                  </a:moveTo>
                  <a:lnTo>
                    <a:pt x="1054100" y="0"/>
                  </a:lnTo>
                  <a:lnTo>
                    <a:pt x="1054100" y="584200"/>
                  </a:lnTo>
                  <a:lnTo>
                    <a:pt x="0" y="5842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F2965C1-7193-4806-9822-37CF06D63624}"/>
              </a:ext>
            </a:extLst>
          </p:cNvPr>
          <p:cNvCxnSpPr/>
          <p:nvPr/>
        </p:nvCxnSpPr>
        <p:spPr>
          <a:xfrm>
            <a:off x="728817" y="6270171"/>
            <a:ext cx="856306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EE223C5-DE29-4DA6-A34D-49341BDF159C}"/>
              </a:ext>
            </a:extLst>
          </p:cNvPr>
          <p:cNvSpPr txBox="1"/>
          <p:nvPr/>
        </p:nvSpPr>
        <p:spPr>
          <a:xfrm>
            <a:off x="388113" y="6348130"/>
            <a:ext cx="930940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</a:rPr>
              <a:t>Lis l’exemple.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Représenter le nombre d`entrée par </a:t>
            </a:r>
            <a:r>
              <a:rPr lang="fr-FR" i="1" dirty="0">
                <a:solidFill>
                  <a:srgbClr val="000000"/>
                </a:solidFill>
              </a:rPr>
              <a:t>n</a:t>
            </a:r>
            <a:r>
              <a:rPr lang="fr-FR" dirty="0">
                <a:solidFill>
                  <a:srgbClr val="000000"/>
                </a:solidFill>
              </a:rPr>
              <a:t>.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Le nombre d`entrée augmente par 1 chaque fois. Le nombre de sortie augmente par 3 chaque fois. Cette relation est importante parce qu’elle nous aide </a:t>
            </a:r>
            <a:r>
              <a:rPr lang="fr-CA" dirty="0">
                <a:solidFill>
                  <a:srgbClr val="000000"/>
                </a:solidFill>
              </a:rPr>
              <a:t>à déterminer l’expression. Quand les nombres de sortie augmentent par le même nombre chaque fois, ce nombre est le </a:t>
            </a:r>
            <a:r>
              <a:rPr lang="fr-CA" dirty="0" err="1">
                <a:solidFill>
                  <a:srgbClr val="000000"/>
                </a:solidFill>
              </a:rPr>
              <a:t>coéfficient</a:t>
            </a:r>
            <a:r>
              <a:rPr lang="fr-CA" dirty="0">
                <a:solidFill>
                  <a:srgbClr val="000000"/>
                </a:solidFill>
              </a:rPr>
              <a:t> numérique (ce que tu multiplies </a:t>
            </a:r>
            <a:r>
              <a:rPr lang="fr-CA" b="1" dirty="0">
                <a:solidFill>
                  <a:srgbClr val="000000"/>
                </a:solidFill>
              </a:rPr>
              <a:t>n</a:t>
            </a:r>
            <a:r>
              <a:rPr lang="fr-CA" dirty="0">
                <a:solidFill>
                  <a:srgbClr val="000000"/>
                </a:solidFill>
              </a:rPr>
              <a:t> par). Ensuite il faut appliquer cela aux nombres d’entrée pour vérifier s’il y a une deuxième opération ou un constant (additionner ou soustraire une valeur). </a:t>
            </a:r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Cela signifie que l`expression qui représente le nombre de sortie contient </a:t>
            </a:r>
            <a:r>
              <a:rPr lang="fr-FR" b="1" dirty="0">
                <a:solidFill>
                  <a:srgbClr val="000000"/>
                </a:solidFill>
              </a:rPr>
              <a:t>3n - 1</a:t>
            </a:r>
            <a:r>
              <a:rPr lang="fr-FR" dirty="0">
                <a:solidFill>
                  <a:srgbClr val="000000"/>
                </a:solidFill>
              </a:rPr>
              <a:t>.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C8B9929-294F-4FAC-BA4B-1FC35B73C039}"/>
              </a:ext>
            </a:extLst>
          </p:cNvPr>
          <p:cNvSpPr txBox="1"/>
          <p:nvPr/>
        </p:nvSpPr>
        <p:spPr>
          <a:xfrm>
            <a:off x="4998212" y="3900259"/>
            <a:ext cx="5081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rgbClr val="000000"/>
                </a:solidFill>
              </a:rPr>
              <a:t>entrée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A90E495-A65E-44AB-9912-0A1CA762550B}"/>
              </a:ext>
            </a:extLst>
          </p:cNvPr>
          <p:cNvSpPr txBox="1"/>
          <p:nvPr/>
        </p:nvSpPr>
        <p:spPr>
          <a:xfrm>
            <a:off x="8747452" y="4025294"/>
            <a:ext cx="5081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rgbClr val="000000"/>
                </a:solidFill>
              </a:rPr>
              <a:t>sortie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2031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210617"/>
              </p:ext>
            </p:extLst>
          </p:nvPr>
        </p:nvGraphicFramePr>
        <p:xfrm>
          <a:off x="1219200" y="1812670"/>
          <a:ext cx="1854200" cy="309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822">
                <a:tc>
                  <a:txBody>
                    <a:bodyPr/>
                    <a:lstStyle/>
                    <a:p>
                      <a:r>
                        <a:rPr lang="en-CA" sz="203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Input/ entrée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Output/ sortie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822"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1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1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822"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2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3 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822"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3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5 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822"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4 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7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822"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5 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30" b="0" i="0" u="none" baseline="0" dirty="0">
                          <a:solidFill>
                            <a:srgbClr val="000000"/>
                          </a:solidFill>
                          <a:latin typeface="Times New Roman - 20"/>
                        </a:rPr>
                        <a:t>9 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756529" y="742696"/>
            <a:ext cx="4206749" cy="1403351"/>
            <a:chOff x="5756529" y="742696"/>
            <a:chExt cx="4206749" cy="1403351"/>
          </a:xfrm>
        </p:grpSpPr>
        <p:sp>
          <p:nvSpPr>
            <p:cNvPr id="3" name="Freeform 2"/>
            <p:cNvSpPr/>
            <p:nvPr/>
          </p:nvSpPr>
          <p:spPr>
            <a:xfrm>
              <a:off x="6931152" y="839851"/>
              <a:ext cx="1543305" cy="1306196"/>
            </a:xfrm>
            <a:custGeom>
              <a:avLst/>
              <a:gdLst/>
              <a:ahLst/>
              <a:cxnLst/>
              <a:rect l="0" t="0" r="0" b="0"/>
              <a:pathLst>
                <a:path w="1543305" h="1306196">
                  <a:moveTo>
                    <a:pt x="0" y="0"/>
                  </a:moveTo>
                  <a:lnTo>
                    <a:pt x="1543304" y="0"/>
                  </a:lnTo>
                  <a:lnTo>
                    <a:pt x="1543304" y="1306195"/>
                  </a:lnTo>
                  <a:lnTo>
                    <a:pt x="0" y="1306195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Freeform 3"/>
            <p:cNvSpPr/>
            <p:nvPr/>
          </p:nvSpPr>
          <p:spPr>
            <a:xfrm>
              <a:off x="5756529" y="742696"/>
              <a:ext cx="464313" cy="444628"/>
            </a:xfrm>
            <a:custGeom>
              <a:avLst/>
              <a:gdLst/>
              <a:ahLst/>
              <a:cxnLst/>
              <a:rect l="0" t="0" r="0" b="0"/>
              <a:pathLst>
                <a:path w="464313" h="444628">
                  <a:moveTo>
                    <a:pt x="0" y="0"/>
                  </a:moveTo>
                  <a:lnTo>
                    <a:pt x="464312" y="0"/>
                  </a:lnTo>
                  <a:lnTo>
                    <a:pt x="464312" y="444627"/>
                  </a:lnTo>
                  <a:lnTo>
                    <a:pt x="0" y="444627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Freeform 4"/>
            <p:cNvSpPr/>
            <p:nvPr/>
          </p:nvSpPr>
          <p:spPr>
            <a:xfrm>
              <a:off x="9539859" y="1715389"/>
              <a:ext cx="423419" cy="389002"/>
            </a:xfrm>
            <a:custGeom>
              <a:avLst/>
              <a:gdLst/>
              <a:ahLst/>
              <a:cxnLst/>
              <a:rect l="0" t="0" r="0" b="0"/>
              <a:pathLst>
                <a:path w="423419" h="389002">
                  <a:moveTo>
                    <a:pt x="0" y="0"/>
                  </a:moveTo>
                  <a:lnTo>
                    <a:pt x="423418" y="0"/>
                  </a:lnTo>
                  <a:lnTo>
                    <a:pt x="423418" y="389001"/>
                  </a:lnTo>
                  <a:lnTo>
                    <a:pt x="0" y="389001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275451" y="1006602"/>
              <a:ext cx="532765" cy="222377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556498" y="1479169"/>
              <a:ext cx="846836" cy="333502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567426" y="372021"/>
            <a:ext cx="109220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300" dirty="0">
                <a:solidFill>
                  <a:srgbClr val="000000"/>
                </a:solidFill>
                <a:latin typeface="Times New Roman - 23"/>
              </a:rPr>
              <a:t>Input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94800" y="1282700"/>
            <a:ext cx="768478" cy="3231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CA" sz="1500" dirty="0">
                <a:solidFill>
                  <a:srgbClr val="000000"/>
                </a:solidFill>
                <a:latin typeface="Times New Roman - 25"/>
              </a:rPr>
              <a:t>Output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77100" y="1320800"/>
            <a:ext cx="11176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400">
                <a:solidFill>
                  <a:srgbClr val="000000"/>
                </a:solidFill>
                <a:latin typeface="Times New Roman - 24"/>
              </a:rPr>
              <a:t>2n - 1</a:t>
            </a:r>
          </a:p>
        </p:txBody>
      </p:sp>
      <p:sp>
        <p:nvSpPr>
          <p:cNvPr id="12" name="Freeform 11"/>
          <p:cNvSpPr/>
          <p:nvPr/>
        </p:nvSpPr>
        <p:spPr>
          <a:xfrm>
            <a:off x="7213600" y="1193800"/>
            <a:ext cx="1041401" cy="673101"/>
          </a:xfrm>
          <a:custGeom>
            <a:avLst/>
            <a:gdLst/>
            <a:ahLst/>
            <a:cxnLst/>
            <a:rect l="0" t="0" r="0" b="0"/>
            <a:pathLst>
              <a:path w="1041401" h="673101">
                <a:moveTo>
                  <a:pt x="0" y="0"/>
                </a:moveTo>
                <a:lnTo>
                  <a:pt x="1041400" y="0"/>
                </a:lnTo>
                <a:lnTo>
                  <a:pt x="1041400" y="673100"/>
                </a:lnTo>
                <a:lnTo>
                  <a:pt x="0" y="67310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301498" y="349349"/>
            <a:ext cx="5204460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CA" sz="2000" b="1" dirty="0">
                <a:solidFill>
                  <a:srgbClr val="000000"/>
                </a:solidFill>
              </a:rPr>
              <a:t> </a:t>
            </a:r>
            <a:r>
              <a:rPr lang="en-CA" sz="2000" dirty="0">
                <a:solidFill>
                  <a:srgbClr val="000000"/>
                </a:solidFill>
              </a:rPr>
              <a:t>Your turn! </a:t>
            </a:r>
            <a:r>
              <a:rPr lang="en-CA" sz="2000" b="1" dirty="0">
                <a:solidFill>
                  <a:srgbClr val="000000"/>
                </a:solidFill>
              </a:rPr>
              <a:t>Copy</a:t>
            </a:r>
            <a:r>
              <a:rPr lang="en-CA" sz="2000" dirty="0">
                <a:solidFill>
                  <a:srgbClr val="000000"/>
                </a:solidFill>
              </a:rPr>
              <a:t> this slide into your scribbler:</a:t>
            </a:r>
          </a:p>
          <a:p>
            <a:r>
              <a:rPr lang="fr-FR" sz="2000" b="1" dirty="0" err="1">
                <a:solidFill>
                  <a:srgbClr val="000000"/>
                </a:solidFill>
              </a:rPr>
              <a:t>Identify</a:t>
            </a:r>
            <a:r>
              <a:rPr lang="fr-FR" sz="2000" dirty="0">
                <a:solidFill>
                  <a:srgbClr val="000000"/>
                </a:solidFill>
              </a:rPr>
              <a:t> the expression for </a:t>
            </a:r>
            <a:r>
              <a:rPr lang="fr-FR" sz="2000" dirty="0" err="1">
                <a:solidFill>
                  <a:srgbClr val="000000"/>
                </a:solidFill>
              </a:rPr>
              <a:t>this</a:t>
            </a:r>
            <a:r>
              <a:rPr lang="fr-FR" sz="2000" dirty="0">
                <a:solidFill>
                  <a:srgbClr val="000000"/>
                </a:solidFill>
              </a:rPr>
              <a:t> table of values.</a:t>
            </a:r>
          </a:p>
          <a:p>
            <a:r>
              <a:rPr lang="fr-FR" sz="2000" dirty="0">
                <a:solidFill>
                  <a:srgbClr val="000000"/>
                </a:solidFill>
              </a:rPr>
              <a:t>**REMINDER-</a:t>
            </a:r>
            <a:r>
              <a:rPr lang="fr-FR" sz="2000" dirty="0" err="1">
                <a:solidFill>
                  <a:srgbClr val="000000"/>
                </a:solidFill>
              </a:rPr>
              <a:t>try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finding</a:t>
            </a:r>
            <a:r>
              <a:rPr lang="fr-FR" sz="2000" dirty="0">
                <a:solidFill>
                  <a:srgbClr val="000000"/>
                </a:solidFill>
              </a:rPr>
              <a:t> the pattern for the input and output </a:t>
            </a:r>
            <a:r>
              <a:rPr lang="fr-FR" sz="2000" dirty="0" err="1">
                <a:solidFill>
                  <a:srgbClr val="000000"/>
                </a:solidFill>
              </a:rPr>
              <a:t>columns</a:t>
            </a:r>
            <a:r>
              <a:rPr lang="fr-FR" sz="2000" dirty="0">
                <a:solidFill>
                  <a:srgbClr val="000000"/>
                </a:solidFill>
              </a:rPr>
              <a:t> first. </a:t>
            </a:r>
            <a:r>
              <a:rPr lang="fr-FR" sz="2000" b="1" dirty="0">
                <a:solidFill>
                  <a:srgbClr val="000000"/>
                </a:solidFill>
              </a:rPr>
              <a:t>SHOW the </a:t>
            </a:r>
            <a:r>
              <a:rPr lang="fr-FR" sz="2000" b="1" dirty="0" err="1">
                <a:solidFill>
                  <a:srgbClr val="000000"/>
                </a:solidFill>
              </a:rPr>
              <a:t>work</a:t>
            </a:r>
            <a:r>
              <a:rPr lang="fr-FR" sz="2000" b="1" dirty="0">
                <a:solidFill>
                  <a:srgbClr val="000000"/>
                </a:solidFill>
              </a:rPr>
              <a:t>.</a:t>
            </a:r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CB3BA9-217B-4D34-9064-4314509448CF}"/>
              </a:ext>
            </a:extLst>
          </p:cNvPr>
          <p:cNvCxnSpPr/>
          <p:nvPr/>
        </p:nvCxnSpPr>
        <p:spPr>
          <a:xfrm>
            <a:off x="631735" y="5342708"/>
            <a:ext cx="856306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5008F6F-F5F5-48EA-8926-FCEF29495C30}"/>
              </a:ext>
            </a:extLst>
          </p:cNvPr>
          <p:cNvSpPr txBox="1"/>
          <p:nvPr/>
        </p:nvSpPr>
        <p:spPr>
          <a:xfrm>
            <a:off x="532674" y="5791672"/>
            <a:ext cx="56881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Ton tour! </a:t>
            </a:r>
            <a:r>
              <a:rPr lang="en-CA" b="1" dirty="0" err="1">
                <a:solidFill>
                  <a:srgbClr val="000000"/>
                </a:solidFill>
              </a:rPr>
              <a:t>Copie</a:t>
            </a:r>
            <a:r>
              <a:rPr lang="en-CA" b="1" dirty="0">
                <a:solidFill>
                  <a:srgbClr val="000000"/>
                </a:solidFill>
              </a:rPr>
              <a:t> </a:t>
            </a:r>
            <a:r>
              <a:rPr lang="en-CA" dirty="0">
                <a:solidFill>
                  <a:srgbClr val="000000"/>
                </a:solidFill>
              </a:rPr>
              <a:t>dans ton cahier de math.</a:t>
            </a:r>
            <a:r>
              <a:rPr lang="fr-FR" dirty="0">
                <a:solidFill>
                  <a:srgbClr val="000000"/>
                </a:solidFill>
              </a:rPr>
              <a:t> Donne </a:t>
            </a:r>
            <a:r>
              <a:rPr lang="fr-FR" b="1" dirty="0">
                <a:solidFill>
                  <a:srgbClr val="000000"/>
                </a:solidFill>
              </a:rPr>
              <a:t>l`expression </a:t>
            </a:r>
            <a:r>
              <a:rPr lang="fr-FR" dirty="0">
                <a:solidFill>
                  <a:srgbClr val="000000"/>
                </a:solidFill>
              </a:rPr>
              <a:t>pour la table de valeurs. </a:t>
            </a:r>
          </a:p>
          <a:p>
            <a:r>
              <a:rPr lang="fr-FR" dirty="0">
                <a:solidFill>
                  <a:srgbClr val="000000"/>
                </a:solidFill>
              </a:rPr>
              <a:t>**N’oublie pas que les r</a:t>
            </a:r>
            <a:r>
              <a:rPr lang="fr-CA" dirty="0" err="1">
                <a:solidFill>
                  <a:srgbClr val="000000"/>
                </a:solidFill>
              </a:rPr>
              <a:t>ègles</a:t>
            </a:r>
            <a:r>
              <a:rPr lang="fr-CA" dirty="0">
                <a:solidFill>
                  <a:srgbClr val="000000"/>
                </a:solidFill>
              </a:rPr>
              <a:t> de régularités des</a:t>
            </a:r>
          </a:p>
          <a:p>
            <a:r>
              <a:rPr lang="fr-CA" dirty="0">
                <a:solidFill>
                  <a:srgbClr val="000000"/>
                </a:solidFill>
              </a:rPr>
              <a:t>Nombres d’entrée et de sortie peuvent t’aider. 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F0A1AB-28ED-4219-8B9F-B5CDDC40B28C}"/>
              </a:ext>
            </a:extLst>
          </p:cNvPr>
          <p:cNvSpPr txBox="1"/>
          <p:nvPr/>
        </p:nvSpPr>
        <p:spPr>
          <a:xfrm>
            <a:off x="5567426" y="1290022"/>
            <a:ext cx="5081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>
                <a:solidFill>
                  <a:srgbClr val="000000"/>
                </a:solidFill>
              </a:rPr>
              <a:t>entrée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FB8911-2943-4403-A4BA-AA9BD7FA97FB}"/>
              </a:ext>
            </a:extLst>
          </p:cNvPr>
          <p:cNvSpPr txBox="1"/>
          <p:nvPr/>
        </p:nvSpPr>
        <p:spPr>
          <a:xfrm>
            <a:off x="9403334" y="2179867"/>
            <a:ext cx="532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>
                <a:solidFill>
                  <a:srgbClr val="000000"/>
                </a:solidFill>
              </a:rPr>
              <a:t>sortie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31237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966751"/>
              </p:ext>
            </p:extLst>
          </p:nvPr>
        </p:nvGraphicFramePr>
        <p:xfrm>
          <a:off x="1219200" y="1625600"/>
          <a:ext cx="1854200" cy="3250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en-CA" sz="2030" b="0" i="0" u="none" baseline="0" dirty="0">
                          <a:solidFill>
                            <a:srgbClr val="000000"/>
                          </a:solidFill>
                          <a:latin typeface="Times New Roman - 20"/>
                        </a:rPr>
                        <a:t>Input/ entrée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i="0" u="none" baseline="0" dirty="0">
                          <a:solidFill>
                            <a:srgbClr val="000000"/>
                          </a:solidFill>
                          <a:latin typeface="Times New Roman - 20"/>
                        </a:rPr>
                        <a:t>Output/ sortie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1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30" b="0" i="0" u="none" baseline="0" dirty="0">
                          <a:solidFill>
                            <a:srgbClr val="000000"/>
                          </a:solidFill>
                          <a:latin typeface="Times New Roman - 20"/>
                        </a:rPr>
                        <a:t>2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2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30" b="0" i="0" u="none" baseline="0" dirty="0">
                          <a:solidFill>
                            <a:srgbClr val="000000"/>
                          </a:solidFill>
                          <a:latin typeface="Times New Roman - 20"/>
                        </a:rPr>
                        <a:t>5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3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30" b="0" i="0" u="none" baseline="0" dirty="0">
                          <a:solidFill>
                            <a:srgbClr val="000000"/>
                          </a:solidFill>
                          <a:latin typeface="Times New Roman - 20"/>
                        </a:rPr>
                        <a:t>8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4 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11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CA" sz="2030" b="0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5 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30" b="0" i="0" u="none" baseline="0" dirty="0">
                          <a:solidFill>
                            <a:srgbClr val="000000"/>
                          </a:solidFill>
                          <a:latin typeface="Times New Roman - 20"/>
                        </a:rPr>
                        <a:t>14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753229" y="844296"/>
            <a:ext cx="4206749" cy="1403351"/>
            <a:chOff x="4753229" y="844296"/>
            <a:chExt cx="4206749" cy="1403351"/>
          </a:xfrm>
        </p:grpSpPr>
        <p:sp>
          <p:nvSpPr>
            <p:cNvPr id="3" name="Freeform 2"/>
            <p:cNvSpPr/>
            <p:nvPr/>
          </p:nvSpPr>
          <p:spPr>
            <a:xfrm>
              <a:off x="5927852" y="941451"/>
              <a:ext cx="1543305" cy="1306196"/>
            </a:xfrm>
            <a:custGeom>
              <a:avLst/>
              <a:gdLst/>
              <a:ahLst/>
              <a:cxnLst/>
              <a:rect l="0" t="0" r="0" b="0"/>
              <a:pathLst>
                <a:path w="1543305" h="1306196">
                  <a:moveTo>
                    <a:pt x="0" y="0"/>
                  </a:moveTo>
                  <a:lnTo>
                    <a:pt x="1543304" y="0"/>
                  </a:lnTo>
                  <a:lnTo>
                    <a:pt x="1543304" y="1306195"/>
                  </a:lnTo>
                  <a:lnTo>
                    <a:pt x="0" y="1306195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Freeform 3"/>
            <p:cNvSpPr/>
            <p:nvPr/>
          </p:nvSpPr>
          <p:spPr>
            <a:xfrm>
              <a:off x="4753229" y="844296"/>
              <a:ext cx="464313" cy="444628"/>
            </a:xfrm>
            <a:custGeom>
              <a:avLst/>
              <a:gdLst/>
              <a:ahLst/>
              <a:cxnLst/>
              <a:rect l="0" t="0" r="0" b="0"/>
              <a:pathLst>
                <a:path w="464313" h="444628">
                  <a:moveTo>
                    <a:pt x="0" y="0"/>
                  </a:moveTo>
                  <a:lnTo>
                    <a:pt x="464312" y="0"/>
                  </a:lnTo>
                  <a:lnTo>
                    <a:pt x="464312" y="444627"/>
                  </a:lnTo>
                  <a:lnTo>
                    <a:pt x="0" y="444627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Freeform 4"/>
            <p:cNvSpPr/>
            <p:nvPr/>
          </p:nvSpPr>
          <p:spPr>
            <a:xfrm>
              <a:off x="8536559" y="1816989"/>
              <a:ext cx="423419" cy="389002"/>
            </a:xfrm>
            <a:custGeom>
              <a:avLst/>
              <a:gdLst/>
              <a:ahLst/>
              <a:cxnLst/>
              <a:rect l="0" t="0" r="0" b="0"/>
              <a:pathLst>
                <a:path w="423419" h="389002">
                  <a:moveTo>
                    <a:pt x="0" y="0"/>
                  </a:moveTo>
                  <a:lnTo>
                    <a:pt x="423418" y="0"/>
                  </a:lnTo>
                  <a:lnTo>
                    <a:pt x="423418" y="389001"/>
                  </a:lnTo>
                  <a:lnTo>
                    <a:pt x="0" y="389001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272151" y="1108202"/>
              <a:ext cx="532765" cy="222377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553198" y="1580769"/>
              <a:ext cx="846836" cy="333502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6146800" y="1384300"/>
            <a:ext cx="1447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700">
                <a:solidFill>
                  <a:srgbClr val="000000"/>
                </a:solidFill>
                <a:latin typeface="Times New Roman - 29"/>
              </a:rPr>
              <a:t>2n + 3</a:t>
            </a:r>
          </a:p>
        </p:txBody>
      </p:sp>
      <p:sp>
        <p:nvSpPr>
          <p:cNvPr id="10" name="Freeform 9"/>
          <p:cNvSpPr/>
          <p:nvPr/>
        </p:nvSpPr>
        <p:spPr>
          <a:xfrm>
            <a:off x="6175247" y="1330579"/>
            <a:ext cx="1092201" cy="609601"/>
          </a:xfrm>
          <a:custGeom>
            <a:avLst/>
            <a:gdLst/>
            <a:ahLst/>
            <a:cxnLst/>
            <a:rect l="0" t="0" r="0" b="0"/>
            <a:pathLst>
              <a:path w="1092201" h="609601">
                <a:moveTo>
                  <a:pt x="0" y="0"/>
                </a:moveTo>
                <a:lnTo>
                  <a:pt x="1092200" y="0"/>
                </a:lnTo>
                <a:lnTo>
                  <a:pt x="1092200" y="60960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4561380" y="393700"/>
            <a:ext cx="874219" cy="2923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CA" sz="1300" dirty="0">
                <a:solidFill>
                  <a:srgbClr val="000000"/>
                </a:solidFill>
                <a:latin typeface="Times New Roman - 23"/>
              </a:rPr>
              <a:t>input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6100" y="1346200"/>
            <a:ext cx="11176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500" dirty="0">
                <a:solidFill>
                  <a:srgbClr val="000000"/>
                </a:solidFill>
                <a:latin typeface="Times New Roman - 25"/>
              </a:rPr>
              <a:t>output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220" y="312420"/>
            <a:ext cx="3944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Copy</a:t>
            </a:r>
            <a:r>
              <a:rPr lang="en-CA" dirty="0"/>
              <a:t> this slide into your math </a:t>
            </a:r>
          </a:p>
          <a:p>
            <a:r>
              <a:rPr lang="en-CA" dirty="0"/>
              <a:t>scribbler and find the </a:t>
            </a:r>
            <a:r>
              <a:rPr lang="en-CA" b="1" dirty="0"/>
              <a:t>expression</a:t>
            </a:r>
            <a:r>
              <a:rPr lang="en-CA" dirty="0"/>
              <a:t> that will make this table of value true.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F90F6E-9249-4C4F-8324-75A18CC07340}"/>
              </a:ext>
            </a:extLst>
          </p:cNvPr>
          <p:cNvCxnSpPr/>
          <p:nvPr/>
        </p:nvCxnSpPr>
        <p:spPr>
          <a:xfrm>
            <a:off x="617220" y="5460274"/>
            <a:ext cx="856306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0ACE157-AB4A-42B2-85F5-207860ABDD44}"/>
              </a:ext>
            </a:extLst>
          </p:cNvPr>
          <p:cNvSpPr txBox="1"/>
          <p:nvPr/>
        </p:nvSpPr>
        <p:spPr>
          <a:xfrm>
            <a:off x="617220" y="6063110"/>
            <a:ext cx="8666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 err="1"/>
              <a:t>Copie</a:t>
            </a:r>
            <a:r>
              <a:rPr lang="en-CA" dirty="0"/>
              <a:t> la table de </a:t>
            </a:r>
            <a:r>
              <a:rPr lang="en-CA" dirty="0" err="1"/>
              <a:t>valeur</a:t>
            </a:r>
            <a:r>
              <a:rPr lang="en-CA" dirty="0"/>
              <a:t> ci-dessus dans ton cahier de maths et </a:t>
            </a:r>
            <a:r>
              <a:rPr lang="en-CA" dirty="0" err="1"/>
              <a:t>trouve</a:t>
            </a:r>
            <a:r>
              <a:rPr lang="en-CA" dirty="0"/>
              <a:t> </a:t>
            </a:r>
            <a:r>
              <a:rPr lang="en-CA" b="1" dirty="0" err="1"/>
              <a:t>l’expression</a:t>
            </a:r>
            <a:r>
              <a:rPr lang="en-CA" dirty="0"/>
              <a:t> pour </a:t>
            </a:r>
            <a:r>
              <a:rPr lang="en-CA" dirty="0" err="1"/>
              <a:t>cette</a:t>
            </a:r>
            <a:r>
              <a:rPr lang="en-CA" dirty="0"/>
              <a:t> table. (</a:t>
            </a:r>
            <a:r>
              <a:rPr lang="en-CA" dirty="0" err="1"/>
              <a:t>montre</a:t>
            </a:r>
            <a:r>
              <a:rPr lang="en-CA" dirty="0"/>
              <a:t> ton travail)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0F1330-A3D0-4ABB-A34E-D5CD638B58A1}"/>
              </a:ext>
            </a:extLst>
          </p:cNvPr>
          <p:cNvSpPr txBox="1"/>
          <p:nvPr/>
        </p:nvSpPr>
        <p:spPr>
          <a:xfrm>
            <a:off x="4561380" y="1330373"/>
            <a:ext cx="5081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>
                <a:solidFill>
                  <a:srgbClr val="000000"/>
                </a:solidFill>
              </a:rPr>
              <a:t>entrée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F10F97-A270-4683-95CE-80E7E8CA5C04}"/>
              </a:ext>
            </a:extLst>
          </p:cNvPr>
          <p:cNvSpPr txBox="1"/>
          <p:nvPr/>
        </p:nvSpPr>
        <p:spPr>
          <a:xfrm>
            <a:off x="8536559" y="2302540"/>
            <a:ext cx="5081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>
                <a:solidFill>
                  <a:srgbClr val="000000"/>
                </a:solidFill>
              </a:rPr>
              <a:t>sortie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00909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679" y="732609"/>
            <a:ext cx="8763000" cy="15163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200" b="1" dirty="0"/>
              <a:t>Read </a:t>
            </a:r>
            <a:r>
              <a:rPr lang="en-CA" sz="3200" dirty="0"/>
              <a:t>pages 26 and 27 for more explanations and examples.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/>
              <a:t>Practice </a:t>
            </a:r>
            <a:r>
              <a:rPr lang="en-CA" sz="3200" b="1" dirty="0"/>
              <a:t>- </a:t>
            </a:r>
            <a:r>
              <a:rPr lang="fr-FR" sz="3200" dirty="0">
                <a:solidFill>
                  <a:srgbClr val="000000"/>
                </a:solidFill>
              </a:rPr>
              <a:t>In </a:t>
            </a:r>
            <a:r>
              <a:rPr lang="fr-FR" sz="3200" dirty="0" err="1">
                <a:solidFill>
                  <a:srgbClr val="000000"/>
                </a:solidFill>
              </a:rPr>
              <a:t>your</a:t>
            </a:r>
            <a:r>
              <a:rPr lang="fr-FR" sz="3200" dirty="0">
                <a:solidFill>
                  <a:srgbClr val="000000"/>
                </a:solidFill>
              </a:rPr>
              <a:t> math </a:t>
            </a:r>
            <a:r>
              <a:rPr lang="fr-FR" sz="3200" dirty="0" err="1">
                <a:solidFill>
                  <a:srgbClr val="000000"/>
                </a:solidFill>
              </a:rPr>
              <a:t>scribbler</a:t>
            </a:r>
            <a:r>
              <a:rPr lang="fr-FR" sz="3200" dirty="0">
                <a:solidFill>
                  <a:srgbClr val="000000"/>
                </a:solidFill>
              </a:rPr>
              <a:t> </a:t>
            </a:r>
            <a:r>
              <a:rPr lang="fr-FR" sz="3200" b="1" dirty="0" err="1">
                <a:solidFill>
                  <a:srgbClr val="000000"/>
                </a:solidFill>
              </a:rPr>
              <a:t>complete</a:t>
            </a:r>
            <a:r>
              <a:rPr lang="fr-FR" sz="3200" dirty="0">
                <a:solidFill>
                  <a:srgbClr val="000000"/>
                </a:solidFill>
              </a:rPr>
              <a:t> the </a:t>
            </a:r>
            <a:r>
              <a:rPr lang="fr-FR" sz="3200" dirty="0" err="1">
                <a:solidFill>
                  <a:srgbClr val="000000"/>
                </a:solidFill>
              </a:rPr>
              <a:t>following</a:t>
            </a:r>
            <a:r>
              <a:rPr lang="fr-FR" sz="3200" dirty="0">
                <a:solidFill>
                  <a:srgbClr val="000000"/>
                </a:solidFill>
              </a:rPr>
              <a:t> questions on page 27 and 28: #1, #2 and #4</a:t>
            </a:r>
            <a:endParaRPr lang="en-CA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2046C6-CDD3-4E15-AE02-979546EC0382}"/>
              </a:ext>
            </a:extLst>
          </p:cNvPr>
          <p:cNvCxnSpPr/>
          <p:nvPr/>
        </p:nvCxnSpPr>
        <p:spPr>
          <a:xfrm>
            <a:off x="798467" y="4114799"/>
            <a:ext cx="856306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0B356B9-54D5-4311-952E-B441D072DF27}"/>
              </a:ext>
            </a:extLst>
          </p:cNvPr>
          <p:cNvSpPr txBox="1"/>
          <p:nvPr/>
        </p:nvSpPr>
        <p:spPr>
          <a:xfrm>
            <a:off x="938076" y="4861559"/>
            <a:ext cx="828384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A" sz="3200" b="1" dirty="0"/>
              <a:t>Lis</a:t>
            </a:r>
            <a:r>
              <a:rPr lang="en-CA" sz="3200" dirty="0"/>
              <a:t> les pages 26 et 27 pour </a:t>
            </a:r>
            <a:r>
              <a:rPr lang="en-CA" sz="3200" dirty="0" err="1"/>
              <a:t>d’autres</a:t>
            </a:r>
            <a:r>
              <a:rPr lang="en-CA" sz="3200" dirty="0"/>
              <a:t> explications et </a:t>
            </a:r>
            <a:r>
              <a:rPr lang="en-CA" sz="3200" dirty="0" err="1"/>
              <a:t>exemples</a:t>
            </a:r>
            <a:r>
              <a:rPr lang="en-CA" sz="3200" dirty="0"/>
              <a:t>. 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/>
              <a:t>À </a:t>
            </a:r>
            <a:r>
              <a:rPr lang="en-CA" sz="3200" dirty="0" err="1"/>
              <a:t>pratiquer</a:t>
            </a:r>
            <a:r>
              <a:rPr lang="en-CA" sz="3200" dirty="0"/>
              <a:t> - </a:t>
            </a:r>
            <a:r>
              <a:rPr lang="en-CA" sz="3200" b="1" dirty="0" err="1"/>
              <a:t>Compléter</a:t>
            </a:r>
            <a:r>
              <a:rPr lang="en-CA" sz="3200" dirty="0"/>
              <a:t> dans ton cahier de maths</a:t>
            </a:r>
            <a:r>
              <a:rPr lang="fr-FR" sz="3200" dirty="0">
                <a:solidFill>
                  <a:srgbClr val="000000"/>
                </a:solidFill>
              </a:rPr>
              <a:t> les questions suivantes du livre aux pages 27 et 28:  #1, #2 et #4</a:t>
            </a:r>
          </a:p>
        </p:txBody>
      </p:sp>
    </p:spTree>
    <p:extLst>
      <p:ext uri="{BB962C8B-B14F-4D97-AF65-F5344CB8AC3E}">
        <p14:creationId xmlns:p14="http://schemas.microsoft.com/office/powerpoint/2010/main" val="2815158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F7F656-AE1B-4B6D-A9DE-9B5F0FAED3CC}"/>
              </a:ext>
            </a:extLst>
          </p:cNvPr>
          <p:cNvSpPr txBox="1"/>
          <p:nvPr/>
        </p:nvSpPr>
        <p:spPr>
          <a:xfrm>
            <a:off x="440473" y="3403362"/>
            <a:ext cx="9372459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a typeface="+mn-lt"/>
                <a:cs typeface="+mn-lt"/>
              </a:rPr>
              <a:t>Worksheet</a:t>
            </a:r>
            <a:r>
              <a:rPr lang="en-US" sz="1600" dirty="0">
                <a:ea typeface="+mn-lt"/>
                <a:cs typeface="+mn-lt"/>
              </a:rPr>
              <a:t> – 1.5 Patterns and Relationships in Tables (Student Practice and Homework Book pgs. 14-16)</a:t>
            </a:r>
          </a:p>
          <a:p>
            <a:pPr algn="l"/>
            <a:endParaRPr lang="en-US" sz="1600" dirty="0">
              <a:cs typeface="Calibri"/>
            </a:endParaRPr>
          </a:p>
          <a:p>
            <a:endParaRPr lang="en-US" sz="1600" dirty="0">
              <a:cs typeface="Calibri"/>
            </a:endParaRPr>
          </a:p>
          <a:p>
            <a:endParaRPr lang="en-US" sz="1600" dirty="0">
              <a:cs typeface="Calibri"/>
            </a:endParaRPr>
          </a:p>
          <a:p>
            <a:endParaRPr lang="en-US" sz="1600" dirty="0">
              <a:cs typeface="Calibri"/>
            </a:endParaRPr>
          </a:p>
          <a:p>
            <a:endParaRPr lang="en-US" sz="1600" dirty="0">
              <a:cs typeface="Calibri"/>
            </a:endParaRPr>
          </a:p>
          <a:p>
            <a:r>
              <a:rPr lang="en-US" sz="1600" b="1" dirty="0" err="1">
                <a:ea typeface="+mn-lt"/>
                <a:cs typeface="+mn-lt"/>
              </a:rPr>
              <a:t>Feuille</a:t>
            </a:r>
            <a:r>
              <a:rPr lang="en-US" sz="1600" b="1" dirty="0">
                <a:ea typeface="+mn-lt"/>
                <a:cs typeface="+mn-lt"/>
              </a:rPr>
              <a:t> de travail</a:t>
            </a:r>
            <a:r>
              <a:rPr lang="en-US" sz="1600" dirty="0">
                <a:ea typeface="+mn-lt"/>
                <a:cs typeface="+mn-lt"/>
              </a:rPr>
              <a:t> – 1.5 Patterns and Relationships in Tables (Student Practice and Homework Book pgs. 14-16)</a:t>
            </a:r>
          </a:p>
          <a:p>
            <a:endParaRPr lang="en-US" dirty="0">
              <a:cs typeface="Calibri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5454D32-DDF0-4C90-A82C-6A41959885D6}"/>
              </a:ext>
            </a:extLst>
          </p:cNvPr>
          <p:cNvCxnSpPr/>
          <p:nvPr/>
        </p:nvCxnSpPr>
        <p:spPr>
          <a:xfrm flipV="1">
            <a:off x="347067" y="4452469"/>
            <a:ext cx="9621839" cy="36733"/>
          </a:xfrm>
          <a:prstGeom prst="straightConnector1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397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1487</Words>
  <Application>Microsoft Office PowerPoint</Application>
  <PresentationFormat>Custom</PresentationFormat>
  <Paragraphs>209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Times New Roman - 20</vt:lpstr>
      <vt:lpstr>Times New Roman - 21</vt:lpstr>
      <vt:lpstr>Arial</vt:lpstr>
      <vt:lpstr>Times New Roman - 24</vt:lpstr>
      <vt:lpstr>Times New Roman - 23</vt:lpstr>
      <vt:lpstr>Times New Roman - 25</vt:lpstr>
      <vt:lpstr>Times New Roman - 31</vt:lpstr>
      <vt:lpstr>Calibri Light</vt:lpstr>
      <vt:lpstr>Times New Roman - 26</vt:lpstr>
      <vt:lpstr>Calibri</vt:lpstr>
      <vt:lpstr>Times New Roman - 29</vt:lpstr>
      <vt:lpstr>Office Theme</vt:lpstr>
      <vt:lpstr>Copy the outcome in your scribbler.   PR2: Create a table of values from a linear relation, graph the table of values, and analyse the graph to draw conclusions and solve problems.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for PR1 AND PR2 Review your notes. You may try the following practice questions on pages 44-46, #5-#14.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Cleland, Sandra (ASD-N)</dc:creator>
  <cp:lastModifiedBy>Sandra Cleland</cp:lastModifiedBy>
  <cp:revision>33</cp:revision>
  <dcterms:created xsi:type="dcterms:W3CDTF">2019-01-25T15:11:46Z</dcterms:created>
  <dcterms:modified xsi:type="dcterms:W3CDTF">2022-11-03T15:21:59Z</dcterms:modified>
</cp:coreProperties>
</file>