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57" r:id="rId4"/>
    <p:sldId id="259" r:id="rId5"/>
    <p:sldId id="270" r:id="rId6"/>
    <p:sldId id="262" r:id="rId7"/>
    <p:sldId id="276" r:id="rId8"/>
    <p:sldId id="263" r:id="rId9"/>
    <p:sldId id="264" r:id="rId10"/>
    <p:sldId id="265" r:id="rId11"/>
    <p:sldId id="267" r:id="rId12"/>
    <p:sldId id="266" r:id="rId13"/>
    <p:sldId id="269" r:id="rId14"/>
    <p:sldId id="272" r:id="rId15"/>
    <p:sldId id="273" r:id="rId16"/>
  </p:sldIdLst>
  <p:sldSz cx="10160000" cy="7620000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A1D9-5E71-4768-9543-CE8F8EFAB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86D54-1EC7-4E3C-AF5D-7AD612E09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BAB56-B2D7-474D-9AE8-3C002FB6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BA377-42E1-469A-BD9D-E8BBC1DF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1429-EC79-4C0E-BFFA-0C8FC3F8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14F4-386B-453B-BED3-C2A40D01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E5E5-E225-4BA4-B5DE-EB0361020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562DC-28F9-4B8F-A66E-4A61B9F5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F4545-1BC7-4C21-A4B5-717C97A3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F9E94-99B6-4C7C-A8EE-77258E64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1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5AA43F-049A-46BA-BB51-AC1F3E1F9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F5D7C-7265-4311-B6B3-F0580577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E1003-8866-4470-8555-D2349D3A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90936-16C5-44F9-9439-F10DC3D8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96A2A-6E5B-4D44-AE4C-56AFF0DF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93CA-0472-48A4-9295-16F5CB21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35D36-7BD2-4D4E-83E0-7EC17C50D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EDB6D-12FC-4475-BC00-4017C5FD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BFF09-27D7-4816-86BC-8648EF37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EA856-9DF7-4E49-B577-D9D2AEC3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64AA-5D35-4DBD-9CC2-A7777313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F37A0-3DE0-4720-AD40-953D954CD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AA883-F706-4BD5-88EF-8C45FDE2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22F8E-482F-4582-932A-905CFCDB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0538-9A8C-48F6-B218-C8CFB0A7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8D32-B2E0-4C68-8271-ACAAC3C4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98CF-0DF3-4D65-A110-32B694954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E773C-B2DC-43E0-A75A-A5D37E67A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2CEC-5B8B-4517-80B0-4099D05E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24A6D-C16A-4761-A340-ED27C931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DF02B-9DCC-4708-9BDE-713D18AD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C618-5291-40BE-A983-26E17526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43CEB-3B8A-4721-8AB9-0322965CD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A8CFB-B6D7-4D4B-89F8-0FB74963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DD434-4887-4A32-8BDC-C86DDE00B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D4ABC-EF93-4A81-885D-E3293A04C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ACD35-EC29-4CAC-880B-82A55DE0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9EF1D-8848-4B4C-B6B1-ED610A16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CE6E0-2CFB-45A8-93E2-D42A1C36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7F88-708E-4ECA-A92A-FD13D692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DDD4D-99CD-4BF7-8956-685DF3D1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F2F19-552D-40E8-A01F-5ED179ED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205EE-8DBA-4264-AD8B-6F37C73C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93F97-1C15-47B9-AF5C-0156FDCB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5EC15-3172-47EA-A563-3FB0CA80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CC651-FAAE-4D01-9EDD-8A8BF5C8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7C60-EB74-4717-889E-BFEEDF6D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ADB3-09E8-404B-80E1-8EFE2B27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6B9BA-C0D0-4147-8A44-BC8C4FCE4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5F023-D4C5-4A5F-989B-AE6AA8F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409CE-0B4C-4C26-9EA7-DAC73BAC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1DC21-7272-44E2-9E3F-0DEAD01A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1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C89E-B7EB-4C36-B1E0-D19E995F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83692-DEB9-4C4D-A382-421544F26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1B168-984B-4D44-BA43-B8DF528CB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77B81-4DF1-4AAB-9533-1BC1FD5D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B2A4F-182B-4C2B-95D2-84618528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96AE6-F991-46B2-B750-C586C505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F7B27-ED3C-47B8-A156-34A9784C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1386F-1146-4D44-9FD0-A7FFF56C7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20253-F77E-435C-90E0-601D3BFAE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BCBF-8160-4166-9FAC-D9EE2E8C42D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569C8-6617-4A77-8CD4-E10C47CA3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EF2E5-7E97-49B6-A7EC-9A842E183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unction_(mathematics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5249A-BB04-4E7B-A112-58D7DB1497A4}"/>
              </a:ext>
            </a:extLst>
          </p:cNvPr>
          <p:cNvSpPr txBox="1"/>
          <p:nvPr/>
        </p:nvSpPr>
        <p:spPr>
          <a:xfrm>
            <a:off x="935421" y="3148280"/>
            <a:ext cx="8877739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Copie </a:t>
            </a:r>
            <a:r>
              <a:rPr lang="fr-FR" sz="2000" dirty="0">
                <a:solidFill>
                  <a:srgbClr val="000000"/>
                </a:solidFill>
              </a:rPr>
              <a:t>l’objectif dans ton cahier.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u="sng" dirty="0">
                <a:solidFill>
                  <a:srgbClr val="000000"/>
                </a:solidFill>
              </a:rPr>
              <a:t>PR1</a:t>
            </a:r>
            <a:r>
              <a:rPr lang="fr-FR" sz="2000" dirty="0">
                <a:solidFill>
                  <a:srgbClr val="000000"/>
                </a:solidFill>
              </a:rPr>
              <a:t> - Je peux démontrer une compréhension des relations qui existent dans des tables de valeurs pour résoudre des problèmes.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4429C8-0C8A-4196-95CD-1B3CC9DE0D56}"/>
              </a:ext>
            </a:extLst>
          </p:cNvPr>
          <p:cNvCxnSpPr>
            <a:cxnSpLocks/>
          </p:cNvCxnSpPr>
          <p:nvPr/>
        </p:nvCxnSpPr>
        <p:spPr>
          <a:xfrm>
            <a:off x="529020" y="2879835"/>
            <a:ext cx="91019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12B8A0-ACF9-4BC5-9559-E6742718C390}"/>
              </a:ext>
            </a:extLst>
          </p:cNvPr>
          <p:cNvSpPr txBox="1"/>
          <p:nvPr/>
        </p:nvSpPr>
        <p:spPr>
          <a:xfrm>
            <a:off x="935421" y="1124607"/>
            <a:ext cx="78617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Grade 6 Review </a:t>
            </a:r>
          </a:p>
          <a:p>
            <a:r>
              <a:rPr lang="en-US" sz="2000" b="1" dirty="0"/>
              <a:t>Copy</a:t>
            </a:r>
            <a:r>
              <a:rPr lang="en-US" sz="2000" dirty="0"/>
              <a:t> the outcome in your scribbler. </a:t>
            </a:r>
          </a:p>
          <a:p>
            <a:endParaRPr lang="en-US" sz="2000" dirty="0"/>
          </a:p>
          <a:p>
            <a:r>
              <a:rPr lang="en-US" sz="2000" u="sng" dirty="0"/>
              <a:t>PR1</a:t>
            </a:r>
            <a:r>
              <a:rPr lang="en-US" sz="2000" dirty="0"/>
              <a:t> – I can demonstrate an understanding of relationships within tables of values to solve problems.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3F918647-A567-434D-B24F-6B30D85AA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5436" y="4142925"/>
            <a:ext cx="2727724" cy="26993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B0AB04-4A06-4383-BBEC-20EE9D3A7C60}"/>
              </a:ext>
            </a:extLst>
          </p:cNvPr>
          <p:cNvSpPr txBox="1"/>
          <p:nvPr/>
        </p:nvSpPr>
        <p:spPr>
          <a:xfrm>
            <a:off x="7918709" y="6657569"/>
            <a:ext cx="189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Function_(mathematics)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3643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580B96-70D8-45EA-ADF4-C3BAEC74B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79410"/>
              </p:ext>
            </p:extLst>
          </p:nvPr>
        </p:nvGraphicFramePr>
        <p:xfrm>
          <a:off x="6704603" y="1965960"/>
          <a:ext cx="2150056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623">
                  <a:extLst>
                    <a:ext uri="{9D8B030D-6E8A-4147-A177-3AD203B41FA5}">
                      <a16:colId xmlns:a16="http://schemas.microsoft.com/office/drawing/2014/main" val="372873223"/>
                    </a:ext>
                  </a:extLst>
                </a:gridCol>
                <a:gridCol w="1045433">
                  <a:extLst>
                    <a:ext uri="{9D8B030D-6E8A-4147-A177-3AD203B41FA5}">
                      <a16:colId xmlns:a16="http://schemas.microsoft.com/office/drawing/2014/main" val="1233066158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Input/ Entrée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Output/</a:t>
                      </a:r>
                    </a:p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0297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52381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7752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0132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148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96693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288311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6AB8D0F-467F-46DC-A9EA-DA3A5DA9C37B}"/>
              </a:ext>
            </a:extLst>
          </p:cNvPr>
          <p:cNvGrpSpPr/>
          <p:nvPr/>
        </p:nvGrpSpPr>
        <p:grpSpPr>
          <a:xfrm>
            <a:off x="973264" y="2940522"/>
            <a:ext cx="4469956" cy="1110653"/>
            <a:chOff x="177800" y="1247431"/>
            <a:chExt cx="4469956" cy="111065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6E6D69E-88BC-4E42-8A2E-8F73AAAD4095}"/>
                </a:ext>
              </a:extLst>
            </p:cNvPr>
            <p:cNvSpPr/>
            <p:nvPr/>
          </p:nvSpPr>
          <p:spPr>
            <a:xfrm>
              <a:off x="930102" y="1247431"/>
              <a:ext cx="1110653" cy="1110653"/>
            </a:xfrm>
            <a:custGeom>
              <a:avLst/>
              <a:gdLst/>
              <a:ahLst/>
              <a:cxnLst/>
              <a:rect l="0" t="0" r="0" b="0"/>
              <a:pathLst>
                <a:path w="1110653" h="1110653">
                  <a:moveTo>
                    <a:pt x="0" y="0"/>
                  </a:moveTo>
                  <a:lnTo>
                    <a:pt x="1110652" y="0"/>
                  </a:lnTo>
                  <a:lnTo>
                    <a:pt x="1110652" y="1110652"/>
                  </a:lnTo>
                  <a:lnTo>
                    <a:pt x="0" y="111065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3BED7E3-B34C-49C4-BBB9-048A11FA2668}"/>
                </a:ext>
              </a:extLst>
            </p:cNvPr>
            <p:cNvSpPr/>
            <p:nvPr/>
          </p:nvSpPr>
          <p:spPr>
            <a:xfrm>
              <a:off x="2866705" y="1262088"/>
              <a:ext cx="1088768" cy="1088767"/>
            </a:xfrm>
            <a:custGeom>
              <a:avLst/>
              <a:gdLst/>
              <a:ahLst/>
              <a:cxnLst/>
              <a:rect l="0" t="0" r="0" b="0"/>
              <a:pathLst>
                <a:path w="1088768" h="1088767">
                  <a:moveTo>
                    <a:pt x="0" y="0"/>
                  </a:moveTo>
                  <a:lnTo>
                    <a:pt x="1088767" y="0"/>
                  </a:lnTo>
                  <a:lnTo>
                    <a:pt x="1088767" y="1088766"/>
                  </a:lnTo>
                  <a:lnTo>
                    <a:pt x="0" y="108876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8E6ED0F-5723-432F-9069-9476D58E0A74}"/>
                </a:ext>
              </a:extLst>
            </p:cNvPr>
            <p:cNvCxnSpPr/>
            <p:nvPr/>
          </p:nvCxnSpPr>
          <p:spPr>
            <a:xfrm>
              <a:off x="177800" y="1768221"/>
              <a:ext cx="61569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BB66090-5EE4-4F56-8169-2899FCFEE5E5}"/>
                </a:ext>
              </a:extLst>
            </p:cNvPr>
            <p:cNvCxnSpPr/>
            <p:nvPr/>
          </p:nvCxnSpPr>
          <p:spPr>
            <a:xfrm>
              <a:off x="2146427" y="1774190"/>
              <a:ext cx="59093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1CFB5F-94B0-4D6B-AC33-FC7BCAF959FE}"/>
                </a:ext>
              </a:extLst>
            </p:cNvPr>
            <p:cNvCxnSpPr/>
            <p:nvPr/>
          </p:nvCxnSpPr>
          <p:spPr>
            <a:xfrm>
              <a:off x="4057904" y="1781683"/>
              <a:ext cx="55257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290A5C-F196-49D5-8F61-F9189AF4770C}"/>
                </a:ext>
              </a:extLst>
            </p:cNvPr>
            <p:cNvSpPr txBox="1"/>
            <p:nvPr/>
          </p:nvSpPr>
          <p:spPr>
            <a:xfrm>
              <a:off x="224795" y="1820122"/>
              <a:ext cx="572834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</a:rPr>
                <a:t>Entrée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AFBCDF-B33E-40E2-ABA1-7808BF1FEDC0}"/>
                </a:ext>
              </a:extLst>
            </p:cNvPr>
            <p:cNvSpPr txBox="1"/>
            <p:nvPr/>
          </p:nvSpPr>
          <p:spPr>
            <a:xfrm>
              <a:off x="4084820" y="1842856"/>
              <a:ext cx="562936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</a:rPr>
                <a:t>Sortie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D449C49-7904-41D0-913F-2DFA533DEF9B}"/>
              </a:ext>
            </a:extLst>
          </p:cNvPr>
          <p:cNvSpPr txBox="1"/>
          <p:nvPr/>
        </p:nvSpPr>
        <p:spPr>
          <a:xfrm>
            <a:off x="2059448" y="3179727"/>
            <a:ext cx="45499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Arial - 46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F9DA3-2B36-487F-9B30-7C55FF5A9D4E}"/>
              </a:ext>
            </a:extLst>
          </p:cNvPr>
          <p:cNvSpPr txBox="1"/>
          <p:nvPr/>
        </p:nvSpPr>
        <p:spPr>
          <a:xfrm>
            <a:off x="4000820" y="3179727"/>
            <a:ext cx="45499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Arial - 46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182D23-3780-4BD1-938F-FBA5714B7C3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7" y="5317884"/>
            <a:ext cx="6342380" cy="1404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80BAF07-29D3-4D4C-B145-F18DCCB36873}"/>
              </a:ext>
            </a:extLst>
          </p:cNvPr>
          <p:cNvGrpSpPr/>
          <p:nvPr/>
        </p:nvGrpSpPr>
        <p:grpSpPr>
          <a:xfrm rot="10800000">
            <a:off x="8867361" y="2736976"/>
            <a:ext cx="351790" cy="393700"/>
            <a:chOff x="9169401" y="1158366"/>
            <a:chExt cx="351790" cy="3937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3FCDD3-D6E5-432A-AEDC-F51EE5BFBA79}"/>
                </a:ext>
              </a:extLst>
            </p:cNvPr>
            <p:cNvCxnSpPr/>
            <p:nvPr/>
          </p:nvCxnSpPr>
          <p:spPr>
            <a:xfrm flipV="1">
              <a:off x="9169401" y="1158366"/>
              <a:ext cx="324485" cy="187833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21B5BA-8FB3-4292-A337-A160B0CA6592}"/>
                </a:ext>
              </a:extLst>
            </p:cNvPr>
            <p:cNvCxnSpPr/>
            <p:nvPr/>
          </p:nvCxnSpPr>
          <p:spPr>
            <a:xfrm flipH="1" flipV="1">
              <a:off x="9169401" y="1358899"/>
              <a:ext cx="351790" cy="19316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023A5-69E5-4859-97FE-B10116A890E8}"/>
              </a:ext>
            </a:extLst>
          </p:cNvPr>
          <p:cNvGrpSpPr/>
          <p:nvPr/>
        </p:nvGrpSpPr>
        <p:grpSpPr>
          <a:xfrm rot="10800000">
            <a:off x="8892761" y="3333876"/>
            <a:ext cx="351790" cy="393700"/>
            <a:chOff x="9194801" y="1755266"/>
            <a:chExt cx="351790" cy="3937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A0685D-23E2-41A3-A167-F8B9AEDEAF8F}"/>
                </a:ext>
              </a:extLst>
            </p:cNvPr>
            <p:cNvCxnSpPr/>
            <p:nvPr/>
          </p:nvCxnSpPr>
          <p:spPr>
            <a:xfrm flipV="1">
              <a:off x="9194801" y="1755266"/>
              <a:ext cx="324485" cy="187833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D27F6C-1B52-4B9D-B6C6-8B8CBF4EE032}"/>
                </a:ext>
              </a:extLst>
            </p:cNvPr>
            <p:cNvCxnSpPr/>
            <p:nvPr/>
          </p:nvCxnSpPr>
          <p:spPr>
            <a:xfrm flipH="1" flipV="1">
              <a:off x="9194801" y="1955799"/>
              <a:ext cx="351790" cy="19316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07A1B0-5E90-43E8-887E-3DD28F54F0EE}"/>
              </a:ext>
            </a:extLst>
          </p:cNvPr>
          <p:cNvGrpSpPr/>
          <p:nvPr/>
        </p:nvGrpSpPr>
        <p:grpSpPr>
          <a:xfrm rot="10800000">
            <a:off x="8905461" y="3918076"/>
            <a:ext cx="351790" cy="393700"/>
            <a:chOff x="9207501" y="2339466"/>
            <a:chExt cx="351790" cy="3937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9CDA60B-0F7E-41AE-9C9D-32DF3662AB24}"/>
                </a:ext>
              </a:extLst>
            </p:cNvPr>
            <p:cNvCxnSpPr/>
            <p:nvPr/>
          </p:nvCxnSpPr>
          <p:spPr>
            <a:xfrm flipV="1">
              <a:off x="9207501" y="2339466"/>
              <a:ext cx="324485" cy="187833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7CCCDE-F786-4430-A4BC-2374B5F363DD}"/>
                </a:ext>
              </a:extLst>
            </p:cNvPr>
            <p:cNvCxnSpPr/>
            <p:nvPr/>
          </p:nvCxnSpPr>
          <p:spPr>
            <a:xfrm flipH="1" flipV="1">
              <a:off x="9207501" y="2539999"/>
              <a:ext cx="351790" cy="19316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514B6E-AD7D-48E0-AD8B-40E1ABD619FC}"/>
              </a:ext>
            </a:extLst>
          </p:cNvPr>
          <p:cNvGrpSpPr/>
          <p:nvPr/>
        </p:nvGrpSpPr>
        <p:grpSpPr>
          <a:xfrm rot="10800000">
            <a:off x="8892761" y="4438775"/>
            <a:ext cx="351790" cy="393701"/>
            <a:chOff x="9194801" y="2860165"/>
            <a:chExt cx="351790" cy="39370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17AD64-246C-483C-B554-B9C1A0571170}"/>
                </a:ext>
              </a:extLst>
            </p:cNvPr>
            <p:cNvCxnSpPr/>
            <p:nvPr/>
          </p:nvCxnSpPr>
          <p:spPr>
            <a:xfrm flipV="1">
              <a:off x="9194801" y="2860165"/>
              <a:ext cx="324485" cy="187833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17A1B50-7223-4523-8731-6C7FA716C9C2}"/>
                </a:ext>
              </a:extLst>
            </p:cNvPr>
            <p:cNvCxnSpPr/>
            <p:nvPr/>
          </p:nvCxnSpPr>
          <p:spPr>
            <a:xfrm flipH="1" flipV="1">
              <a:off x="9194801" y="3060699"/>
              <a:ext cx="351790" cy="19316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C2294E-51FD-4483-859C-8FFFDFE68A1F}"/>
              </a:ext>
            </a:extLst>
          </p:cNvPr>
          <p:cNvSpPr txBox="1"/>
          <p:nvPr/>
        </p:nvSpPr>
        <p:spPr>
          <a:xfrm>
            <a:off x="1017926" y="3167264"/>
            <a:ext cx="825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Input</a:t>
            </a:r>
            <a:endParaRPr lang="en-US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46D9DB-4A17-4555-95D6-8C9E3917A166}"/>
              </a:ext>
            </a:extLst>
          </p:cNvPr>
          <p:cNvSpPr txBox="1"/>
          <p:nvPr/>
        </p:nvSpPr>
        <p:spPr>
          <a:xfrm>
            <a:off x="4835851" y="3097929"/>
            <a:ext cx="5081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100" dirty="0"/>
              <a:t>Output</a:t>
            </a:r>
            <a:endParaRPr lang="en-US" sz="11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BB67B6-E478-45C0-BE72-5095FFAD439B}"/>
              </a:ext>
            </a:extLst>
          </p:cNvPr>
          <p:cNvSpPr txBox="1"/>
          <p:nvPr/>
        </p:nvSpPr>
        <p:spPr>
          <a:xfrm>
            <a:off x="725214" y="4597667"/>
            <a:ext cx="389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Pour déterminer les nombres et les opérations dans cette machine: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950382-5C2B-4D62-A901-90E9EE0AEED1}"/>
              </a:ext>
            </a:extLst>
          </p:cNvPr>
          <p:cNvSpPr txBox="1"/>
          <p:nvPr/>
        </p:nvSpPr>
        <p:spPr>
          <a:xfrm>
            <a:off x="725214" y="734808"/>
            <a:ext cx="464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To </a:t>
            </a:r>
            <a:r>
              <a:rPr lang="fr-CA" dirty="0" err="1"/>
              <a:t>identify</a:t>
            </a:r>
            <a:r>
              <a:rPr lang="fr-CA" dirty="0"/>
              <a:t> the </a:t>
            </a:r>
            <a:r>
              <a:rPr lang="fr-CA" dirty="0" err="1"/>
              <a:t>numbers</a:t>
            </a:r>
            <a:r>
              <a:rPr lang="fr-CA" dirty="0"/>
              <a:t> and </a:t>
            </a:r>
            <a:r>
              <a:rPr lang="fr-CA" dirty="0" err="1"/>
              <a:t>operations</a:t>
            </a:r>
            <a:r>
              <a:rPr lang="fr-CA" dirty="0"/>
              <a:t> </a:t>
            </a:r>
          </a:p>
          <a:p>
            <a:r>
              <a:rPr lang="fr-CA" dirty="0"/>
              <a:t>in the machine: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10840C-8C0A-40A5-8804-A3B370BB6E26}"/>
              </a:ext>
            </a:extLst>
          </p:cNvPr>
          <p:cNvSpPr txBox="1"/>
          <p:nvPr/>
        </p:nvSpPr>
        <p:spPr>
          <a:xfrm>
            <a:off x="725213" y="316780"/>
            <a:ext cx="37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Read</a:t>
            </a:r>
            <a:endParaRPr lang="en-US" b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9057BA6-7488-4CC0-AEDA-DEC2FB70A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07" y="1356753"/>
            <a:ext cx="5547841" cy="133361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2156DB6-F9D9-4F87-BC94-3AA625FDB759}"/>
              </a:ext>
            </a:extLst>
          </p:cNvPr>
          <p:cNvSpPr txBox="1"/>
          <p:nvPr/>
        </p:nvSpPr>
        <p:spPr>
          <a:xfrm>
            <a:off x="9343697" y="2396359"/>
            <a:ext cx="324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4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11AC799-03CE-4C26-922E-CDFB126C8335}"/>
              </a:ext>
            </a:extLst>
          </p:cNvPr>
          <p:cNvCxnSpPr>
            <a:cxnSpLocks/>
          </p:cNvCxnSpPr>
          <p:nvPr/>
        </p:nvCxnSpPr>
        <p:spPr>
          <a:xfrm flipV="1">
            <a:off x="503985" y="4339693"/>
            <a:ext cx="5851626" cy="214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4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2DF196D8-96B0-4D11-B1D3-31DA1180ADD2}"/>
              </a:ext>
            </a:extLst>
          </p:cNvPr>
          <p:cNvGrpSpPr/>
          <p:nvPr/>
        </p:nvGrpSpPr>
        <p:grpSpPr>
          <a:xfrm>
            <a:off x="1904001" y="1499560"/>
            <a:ext cx="5696057" cy="1126762"/>
            <a:chOff x="1231900" y="427559"/>
            <a:chExt cx="5696057" cy="11267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0C0278-EA01-4394-B401-C9395867C1C2}"/>
                </a:ext>
              </a:extLst>
            </p:cNvPr>
            <p:cNvGrpSpPr/>
            <p:nvPr/>
          </p:nvGrpSpPr>
          <p:grpSpPr>
            <a:xfrm>
              <a:off x="1331464" y="629670"/>
              <a:ext cx="590341" cy="341589"/>
              <a:chOff x="1331464" y="629670"/>
              <a:chExt cx="590341" cy="34158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9E7C882-93C5-4171-951F-2293B51FB793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464" y="629670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3D51115-104F-41A7-8C27-78A113C468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2405" y="691859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FBCAC4-8AED-4E8B-92E1-B415165A6F90}"/>
                </a:ext>
              </a:extLst>
            </p:cNvPr>
            <p:cNvGrpSpPr/>
            <p:nvPr/>
          </p:nvGrpSpPr>
          <p:grpSpPr>
            <a:xfrm>
              <a:off x="2722926" y="730726"/>
              <a:ext cx="559247" cy="318268"/>
              <a:chOff x="2722926" y="730726"/>
              <a:chExt cx="559247" cy="31826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4ABE747-4047-4B31-A2B8-108CECF2DAF3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2926" y="730726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0ED60C2-8E91-4465-889E-766774EE149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773" y="769594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5BA198F-3E76-4F71-B916-4C88358621D4}"/>
                </a:ext>
              </a:extLst>
            </p:cNvPr>
            <p:cNvGrpSpPr/>
            <p:nvPr/>
          </p:nvGrpSpPr>
          <p:grpSpPr>
            <a:xfrm>
              <a:off x="2699605" y="458653"/>
              <a:ext cx="559247" cy="333814"/>
              <a:chOff x="2699605" y="458653"/>
              <a:chExt cx="559247" cy="33381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BC7F276-6808-440E-9CF1-E5F0680053F3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605" y="45865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77CDF2F-EE51-40AA-8DDD-E9F1BA58E6B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9452" y="513067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60EEBE-BA22-49CC-8B17-957375C393E8}"/>
                </a:ext>
              </a:extLst>
            </p:cNvPr>
            <p:cNvGrpSpPr/>
            <p:nvPr/>
          </p:nvGrpSpPr>
          <p:grpSpPr>
            <a:xfrm>
              <a:off x="4028879" y="427559"/>
              <a:ext cx="854640" cy="310494"/>
              <a:chOff x="4028879" y="427559"/>
              <a:chExt cx="854640" cy="31049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14812FB-647F-4AB7-82EF-592E4A4C2B8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8879" y="45865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385A4C1-035F-4D00-9362-79A6161B507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272" y="427559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2FE9C8-2501-4AE0-9838-912FF483C3ED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4119" y="45865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5FDAC05-3286-409C-9C81-39CB670AF7DD}"/>
                </a:ext>
              </a:extLst>
            </p:cNvPr>
            <p:cNvGrpSpPr/>
            <p:nvPr/>
          </p:nvGrpSpPr>
          <p:grpSpPr>
            <a:xfrm>
              <a:off x="4021105" y="816235"/>
              <a:ext cx="839094" cy="349362"/>
              <a:chOff x="4021105" y="816235"/>
              <a:chExt cx="839094" cy="34936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B768688-A235-4C40-9601-6921375232CD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1105" y="816235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049F61D-EA37-407C-881E-D4795FFFEAAC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178" y="831782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BC571C4-0A80-4A4D-BAFF-170FCE226B29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0799" y="886197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4B1E723-F067-4B59-A6C2-C6554A736D69}"/>
                </a:ext>
              </a:extLst>
            </p:cNvPr>
            <p:cNvGrpSpPr/>
            <p:nvPr/>
          </p:nvGrpSpPr>
          <p:grpSpPr>
            <a:xfrm>
              <a:off x="5599130" y="450879"/>
              <a:ext cx="1258865" cy="310494"/>
              <a:chOff x="5599130" y="450879"/>
              <a:chExt cx="1258865" cy="310494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91F53C0-B43D-45B9-88CD-86DD9DAF378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130" y="450879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8C2C42A-8CC4-4032-A6F9-38104930A8F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0072" y="48197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42F2464-286A-41FF-A7BD-FE787FDEFA3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7654" y="474200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36A8B1E-7E97-4EB1-AD0D-75295E490B8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8595" y="466426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C8536DB-9857-4FFF-802A-7CB6670BA60E}"/>
                </a:ext>
              </a:extLst>
            </p:cNvPr>
            <p:cNvGrpSpPr/>
            <p:nvPr/>
          </p:nvGrpSpPr>
          <p:grpSpPr>
            <a:xfrm>
              <a:off x="5591357" y="878423"/>
              <a:ext cx="1336600" cy="318268"/>
              <a:chOff x="5591357" y="878423"/>
              <a:chExt cx="1336600" cy="318268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7DD3D70-056B-4DBB-9D72-4FA0E9FFFB2E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1357" y="917291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4379C6B-9D8F-49BF-948E-CACC17B010C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392" y="87842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BB33F89-5AE8-4CCC-BC4E-92CBD193597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4295" y="87842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066D700-2E5E-424C-9B35-6FF77BD0815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8557" y="901744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E5E268B-C01E-47BE-B70C-456F23DFE07E}"/>
                </a:ext>
              </a:extLst>
            </p:cNvPr>
            <p:cNvSpPr txBox="1"/>
            <p:nvPr/>
          </p:nvSpPr>
          <p:spPr>
            <a:xfrm>
              <a:off x="1231900" y="1104900"/>
              <a:ext cx="815876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Arial - 16"/>
                </a:rPr>
                <a:t>forme</a:t>
              </a:r>
              <a:r>
                <a:rPr lang="en-US" sz="1000" dirty="0">
                  <a:solidFill>
                    <a:srgbClr val="000000"/>
                  </a:solidFill>
                  <a:latin typeface="Arial - 16"/>
                </a:rPr>
                <a:t> 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3988B10-1D54-4BD5-8E1C-74E917A5D7E7}"/>
                </a:ext>
              </a:extLst>
            </p:cNvPr>
            <p:cNvSpPr txBox="1"/>
            <p:nvPr/>
          </p:nvSpPr>
          <p:spPr>
            <a:xfrm>
              <a:off x="2578100" y="1117600"/>
              <a:ext cx="815876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 - 16"/>
                </a:rPr>
                <a:t>form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988498-1ECD-40BB-B7B8-E0191A352ACA}"/>
                </a:ext>
              </a:extLst>
            </p:cNvPr>
            <p:cNvSpPr txBox="1"/>
            <p:nvPr/>
          </p:nvSpPr>
          <p:spPr>
            <a:xfrm>
              <a:off x="4038600" y="1270000"/>
              <a:ext cx="815876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 - 16"/>
                </a:rPr>
                <a:t>form 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B799802-AC25-4FC1-9E95-112842B091EF}"/>
                </a:ext>
              </a:extLst>
            </p:cNvPr>
            <p:cNvSpPr txBox="1"/>
            <p:nvPr/>
          </p:nvSpPr>
          <p:spPr>
            <a:xfrm>
              <a:off x="5829300" y="1308100"/>
              <a:ext cx="815876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 - 16"/>
                </a:rPr>
                <a:t>form 4</a:t>
              </a:r>
            </a:p>
          </p:txBody>
        </p:sp>
      </p:grp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BBDCED0D-C53A-4821-8807-807C652C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0452"/>
              </p:ext>
            </p:extLst>
          </p:nvPr>
        </p:nvGraphicFramePr>
        <p:xfrm>
          <a:off x="1208730" y="2628860"/>
          <a:ext cx="7086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109588597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8656015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29215109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96180271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422157814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608257035"/>
                    </a:ext>
                  </a:extLst>
                </a:gridCol>
              </a:tblGrid>
              <a:tr h="744601">
                <a:tc>
                  <a:txBody>
                    <a:bodyPr/>
                    <a:lstStyle/>
                    <a:p>
                      <a:r>
                        <a:rPr lang="fr-FR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Form</a:t>
                      </a:r>
                      <a:r>
                        <a:rPr lang="fr-FR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number</a:t>
                      </a:r>
                      <a:r>
                        <a:rPr lang="fr-FR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/      le numéro de la forme</a:t>
                      </a:r>
                      <a:endParaRPr lang="en-US" sz="1400" b="0" i="0" u="non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3784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Number of stars/            le </a:t>
                      </a:r>
                      <a:r>
                        <a:rPr lang="en-US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nombre</a:t>
                      </a:r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d'étoiles</a:t>
                      </a:r>
                      <a:endParaRPr lang="en-US" sz="1400" b="0" i="0" u="non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2439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24774D-638E-4EDF-B290-837C4E6E14E1}"/>
              </a:ext>
            </a:extLst>
          </p:cNvPr>
          <p:cNvSpPr txBox="1"/>
          <p:nvPr/>
        </p:nvSpPr>
        <p:spPr>
          <a:xfrm>
            <a:off x="441771" y="192457"/>
            <a:ext cx="8975498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sz="1600" dirty="0">
                <a:solidFill>
                  <a:srgbClr val="000000"/>
                </a:solidFill>
              </a:rPr>
              <a:t>P</a:t>
            </a:r>
            <a:r>
              <a:rPr lang="en-US" sz="1600" dirty="0" err="1">
                <a:solidFill>
                  <a:srgbClr val="000000"/>
                </a:solidFill>
              </a:rPr>
              <a:t>ractice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b="1" dirty="0">
                <a:solidFill>
                  <a:srgbClr val="000000"/>
                </a:solidFill>
              </a:rPr>
              <a:t>Copy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complete</a:t>
            </a:r>
            <a:r>
              <a:rPr lang="en-US" sz="1600" dirty="0">
                <a:solidFill>
                  <a:srgbClr val="000000"/>
                </a:solidFill>
              </a:rPr>
              <a:t> the following tables of values. Write the </a:t>
            </a:r>
            <a:r>
              <a:rPr lang="fr-CA" sz="1600" dirty="0"/>
              <a:t>Write the pattern </a:t>
            </a:r>
            <a:r>
              <a:rPr lang="fr-CA" sz="1600" dirty="0" err="1"/>
              <a:t>rule</a:t>
            </a:r>
            <a:r>
              <a:rPr lang="fr-CA" sz="1600" dirty="0"/>
              <a:t> </a:t>
            </a:r>
            <a:r>
              <a:rPr lang="fr-CA" sz="1600" dirty="0" err="1"/>
              <a:t>that</a:t>
            </a:r>
            <a:r>
              <a:rPr lang="fr-CA" sz="1600" dirty="0"/>
              <a:t> relates the input to the output. </a:t>
            </a:r>
            <a:endParaRPr lang="en-US" sz="1600" dirty="0"/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Pratique: </a:t>
            </a:r>
            <a:r>
              <a:rPr lang="en-US" sz="1600" b="1" dirty="0" err="1">
                <a:solidFill>
                  <a:srgbClr val="000000"/>
                </a:solidFill>
              </a:rPr>
              <a:t>Copie</a:t>
            </a:r>
            <a:r>
              <a:rPr lang="en-US" sz="1600" dirty="0">
                <a:solidFill>
                  <a:srgbClr val="000000"/>
                </a:solidFill>
              </a:rPr>
              <a:t> et </a:t>
            </a:r>
            <a:r>
              <a:rPr lang="en-US" sz="1600" b="1" dirty="0">
                <a:solidFill>
                  <a:srgbClr val="000000"/>
                </a:solidFill>
              </a:rPr>
              <a:t>complete</a:t>
            </a:r>
            <a:r>
              <a:rPr lang="en-US" sz="1600" dirty="0">
                <a:solidFill>
                  <a:srgbClr val="000000"/>
                </a:solidFill>
              </a:rPr>
              <a:t> les tables de </a:t>
            </a:r>
            <a:r>
              <a:rPr lang="en-US" sz="1600" dirty="0" err="1">
                <a:solidFill>
                  <a:srgbClr val="000000"/>
                </a:solidFill>
              </a:rPr>
              <a:t>valeurs</a:t>
            </a:r>
            <a:r>
              <a:rPr lang="en-US" sz="1600" dirty="0">
                <a:solidFill>
                  <a:srgbClr val="000000"/>
                </a:solidFill>
              </a:rPr>
              <a:t> ci-dessous. </a:t>
            </a:r>
            <a:r>
              <a:rPr lang="en-US" sz="1600" dirty="0" err="1">
                <a:solidFill>
                  <a:srgbClr val="000000"/>
                </a:solidFill>
              </a:rPr>
              <a:t>Écris</a:t>
            </a:r>
            <a:r>
              <a:rPr lang="en-US" sz="1600" dirty="0">
                <a:solidFill>
                  <a:srgbClr val="000000"/>
                </a:solidFill>
              </a:rPr>
              <a:t> la </a:t>
            </a:r>
            <a:r>
              <a:rPr lang="en-US" sz="1600" dirty="0" err="1">
                <a:solidFill>
                  <a:srgbClr val="000000"/>
                </a:solidFill>
              </a:rPr>
              <a:t>règle</a:t>
            </a:r>
            <a:r>
              <a:rPr lang="en-US" sz="1600" dirty="0">
                <a:solidFill>
                  <a:srgbClr val="000000"/>
                </a:solidFill>
              </a:rPr>
              <a:t> qui unit les </a:t>
            </a:r>
            <a:r>
              <a:rPr lang="en-US" sz="1600" dirty="0" err="1">
                <a:solidFill>
                  <a:srgbClr val="000000"/>
                </a:solidFill>
              </a:rPr>
              <a:t>nombres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d’entrée</a:t>
            </a:r>
            <a:r>
              <a:rPr lang="en-US" sz="1600" dirty="0">
                <a:solidFill>
                  <a:srgbClr val="000000"/>
                </a:solidFill>
              </a:rPr>
              <a:t> et de sortie. 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7D6B7C-624F-478D-918F-D412F21715E6}"/>
              </a:ext>
            </a:extLst>
          </p:cNvPr>
          <p:cNvCxnSpPr>
            <a:cxnSpLocks/>
          </p:cNvCxnSpPr>
          <p:nvPr/>
        </p:nvCxnSpPr>
        <p:spPr>
          <a:xfrm>
            <a:off x="374515" y="846008"/>
            <a:ext cx="90427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7BD920-5E8A-462F-ADEE-54575A905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84020"/>
              </p:ext>
            </p:extLst>
          </p:nvPr>
        </p:nvGraphicFramePr>
        <p:xfrm>
          <a:off x="1091498" y="5122284"/>
          <a:ext cx="7546975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686">
                  <a:extLst>
                    <a:ext uri="{9D8B030D-6E8A-4147-A177-3AD203B41FA5}">
                      <a16:colId xmlns:a16="http://schemas.microsoft.com/office/drawing/2014/main" val="3699093003"/>
                    </a:ext>
                  </a:extLst>
                </a:gridCol>
                <a:gridCol w="879289">
                  <a:extLst>
                    <a:ext uri="{9D8B030D-6E8A-4147-A177-3AD203B41FA5}">
                      <a16:colId xmlns:a16="http://schemas.microsoft.com/office/drawing/2014/main" val="243693128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81063942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4249142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63063672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00474608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23373853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21370148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Length of side/ Longueur du </a:t>
                      </a:r>
                      <a:r>
                        <a:rPr lang="en-US" sz="1600" b="0" i="0" u="none" baseline="0" dirty="0" err="1">
                          <a:solidFill>
                            <a:srgbClr val="000000"/>
                          </a:solidFill>
                          <a:latin typeface="Arial - 16"/>
                        </a:rPr>
                        <a:t>côté</a:t>
                      </a:r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 (cm)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8381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Perimeter/ </a:t>
                      </a:r>
                      <a:r>
                        <a:rPr lang="en-US" sz="1600" b="0" i="0" u="none" baseline="0" dirty="0" err="1">
                          <a:solidFill>
                            <a:srgbClr val="000000"/>
                          </a:solidFill>
                          <a:latin typeface="Arial - 16"/>
                        </a:rPr>
                        <a:t>Perimètre</a:t>
                      </a:r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 (cm)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3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98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D9096C-5F27-4490-BC86-29E884223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13547"/>
              </p:ext>
            </p:extLst>
          </p:nvPr>
        </p:nvGraphicFramePr>
        <p:xfrm>
          <a:off x="7225748" y="3002897"/>
          <a:ext cx="172567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76">
                  <a:extLst>
                    <a:ext uri="{9D8B030D-6E8A-4147-A177-3AD203B41FA5}">
                      <a16:colId xmlns:a16="http://schemas.microsoft.com/office/drawing/2014/main" val="12255297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58116560"/>
                    </a:ext>
                  </a:extLst>
                </a:gridCol>
              </a:tblGrid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Input/ Entree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Output/Sortie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59527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96527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38677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9566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4267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74892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5D6A56-B74F-4E60-8EE1-03774AF9E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15991"/>
              </p:ext>
            </p:extLst>
          </p:nvPr>
        </p:nvGraphicFramePr>
        <p:xfrm>
          <a:off x="4217162" y="2998693"/>
          <a:ext cx="17256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76">
                  <a:extLst>
                    <a:ext uri="{9D8B030D-6E8A-4147-A177-3AD203B41FA5}">
                      <a16:colId xmlns:a16="http://schemas.microsoft.com/office/drawing/2014/main" val="200819472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45431623"/>
                    </a:ext>
                  </a:extLst>
                </a:gridCol>
              </a:tblGrid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Input/ Entree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Output/Sortie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59930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879987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777943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158605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2978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0544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B02F7F-0302-408C-A58B-8CA4ABE64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87450"/>
              </p:ext>
            </p:extLst>
          </p:nvPr>
        </p:nvGraphicFramePr>
        <p:xfrm>
          <a:off x="1478914" y="2968213"/>
          <a:ext cx="172567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76">
                  <a:extLst>
                    <a:ext uri="{9D8B030D-6E8A-4147-A177-3AD203B41FA5}">
                      <a16:colId xmlns:a16="http://schemas.microsoft.com/office/drawing/2014/main" val="39946719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57714010"/>
                    </a:ext>
                  </a:extLst>
                </a:gridCol>
              </a:tblGrid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Input/ Entree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Output/Sortie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186206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948759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13740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17040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831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587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B10776-B6D5-42A7-96A5-92E38690CDE5}"/>
              </a:ext>
            </a:extLst>
          </p:cNvPr>
          <p:cNvSpPr txBox="1"/>
          <p:nvPr/>
        </p:nvSpPr>
        <p:spPr>
          <a:xfrm>
            <a:off x="441771" y="192457"/>
            <a:ext cx="53742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sz="1600" dirty="0">
                <a:solidFill>
                  <a:srgbClr val="000000"/>
                </a:solidFill>
              </a:rPr>
              <a:t>P</a:t>
            </a:r>
            <a:r>
              <a:rPr lang="en-US" sz="1600" dirty="0" err="1">
                <a:solidFill>
                  <a:srgbClr val="000000"/>
                </a:solidFill>
              </a:rPr>
              <a:t>ractice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b="1" dirty="0">
                <a:solidFill>
                  <a:srgbClr val="000000"/>
                </a:solidFill>
              </a:rPr>
              <a:t>Copy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complete</a:t>
            </a:r>
            <a:r>
              <a:rPr lang="en-US" sz="1600" dirty="0">
                <a:solidFill>
                  <a:srgbClr val="000000"/>
                </a:solidFill>
              </a:rPr>
              <a:t> the following tables of values.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Pratique: </a:t>
            </a:r>
            <a:r>
              <a:rPr lang="en-US" sz="1600" b="1" dirty="0" err="1">
                <a:solidFill>
                  <a:srgbClr val="000000"/>
                </a:solidFill>
              </a:rPr>
              <a:t>Copie</a:t>
            </a:r>
            <a:r>
              <a:rPr lang="en-US" sz="1600" dirty="0">
                <a:solidFill>
                  <a:srgbClr val="000000"/>
                </a:solidFill>
              </a:rPr>
              <a:t> et </a:t>
            </a:r>
            <a:r>
              <a:rPr lang="en-US" sz="1600" b="1" dirty="0">
                <a:solidFill>
                  <a:srgbClr val="000000"/>
                </a:solidFill>
              </a:rPr>
              <a:t>complete</a:t>
            </a:r>
            <a:r>
              <a:rPr lang="en-US" sz="1600" dirty="0">
                <a:solidFill>
                  <a:srgbClr val="000000"/>
                </a:solidFill>
              </a:rPr>
              <a:t> les tables de </a:t>
            </a:r>
            <a:r>
              <a:rPr lang="en-US" sz="1600" dirty="0" err="1">
                <a:solidFill>
                  <a:srgbClr val="000000"/>
                </a:solidFill>
              </a:rPr>
              <a:t>valeurs</a:t>
            </a:r>
            <a:r>
              <a:rPr lang="en-US" sz="1600" dirty="0">
                <a:solidFill>
                  <a:srgbClr val="000000"/>
                </a:solidFill>
              </a:rPr>
              <a:t> ci-dessous. 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751E82-C734-4ABB-8E06-C0D8E9B6C68B}"/>
              </a:ext>
            </a:extLst>
          </p:cNvPr>
          <p:cNvSpPr/>
          <p:nvPr/>
        </p:nvSpPr>
        <p:spPr>
          <a:xfrm>
            <a:off x="7305678" y="2092809"/>
            <a:ext cx="590902" cy="562846"/>
          </a:xfrm>
          <a:custGeom>
            <a:avLst/>
            <a:gdLst/>
            <a:ahLst/>
            <a:cxnLst/>
            <a:rect l="0" t="0" r="0" b="0"/>
            <a:pathLst>
              <a:path w="566830" h="566829">
                <a:moveTo>
                  <a:pt x="0" y="0"/>
                </a:moveTo>
                <a:lnTo>
                  <a:pt x="566829" y="0"/>
                </a:lnTo>
                <a:lnTo>
                  <a:pt x="566829" y="566828"/>
                </a:lnTo>
                <a:lnTo>
                  <a:pt x="0" y="566828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468571-1BC6-48D2-BCFA-2BB5222F29A2}"/>
              </a:ext>
            </a:extLst>
          </p:cNvPr>
          <p:cNvSpPr/>
          <p:nvPr/>
        </p:nvSpPr>
        <p:spPr>
          <a:xfrm>
            <a:off x="8294036" y="2100289"/>
            <a:ext cx="579259" cy="551754"/>
          </a:xfrm>
          <a:custGeom>
            <a:avLst/>
            <a:gdLst/>
            <a:ahLst/>
            <a:cxnLst/>
            <a:rect l="0" t="0" r="0" b="0"/>
            <a:pathLst>
              <a:path w="555661" h="555659">
                <a:moveTo>
                  <a:pt x="0" y="0"/>
                </a:moveTo>
                <a:lnTo>
                  <a:pt x="555660" y="0"/>
                </a:lnTo>
                <a:lnTo>
                  <a:pt x="555660" y="555658"/>
                </a:lnTo>
                <a:lnTo>
                  <a:pt x="0" y="555658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7A0760-BC84-429A-B9BD-8C8855EF2EF7}"/>
              </a:ext>
            </a:extLst>
          </p:cNvPr>
          <p:cNvCxnSpPr/>
          <p:nvPr/>
        </p:nvCxnSpPr>
        <p:spPr>
          <a:xfrm>
            <a:off x="6942296" y="2376166"/>
            <a:ext cx="31419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BAD62C-E407-4BA1-BCDF-D5F5D5C580D4}"/>
              </a:ext>
            </a:extLst>
          </p:cNvPr>
          <p:cNvCxnSpPr/>
          <p:nvPr/>
        </p:nvCxnSpPr>
        <p:spPr>
          <a:xfrm>
            <a:off x="7946993" y="2379214"/>
            <a:ext cx="30162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38B312-F942-4727-978C-1BEC61884F78}"/>
              </a:ext>
            </a:extLst>
          </p:cNvPr>
          <p:cNvCxnSpPr/>
          <p:nvPr/>
        </p:nvCxnSpPr>
        <p:spPr>
          <a:xfrm>
            <a:off x="8922480" y="2383024"/>
            <a:ext cx="28206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324729-A8F0-4ACC-9460-E7B41C037189}"/>
              </a:ext>
            </a:extLst>
          </p:cNvPr>
          <p:cNvSpPr/>
          <p:nvPr/>
        </p:nvSpPr>
        <p:spPr>
          <a:xfrm>
            <a:off x="2072511" y="2220623"/>
            <a:ext cx="566830" cy="5556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A91E5B-089C-465E-853D-1D04E4A901D5}"/>
              </a:ext>
            </a:extLst>
          </p:cNvPr>
          <p:cNvSpPr/>
          <p:nvPr/>
        </p:nvSpPr>
        <p:spPr>
          <a:xfrm>
            <a:off x="4796585" y="2234561"/>
            <a:ext cx="566830" cy="5556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27850E-AC89-4A25-A02A-7A14FFE7CEC7}"/>
              </a:ext>
            </a:extLst>
          </p:cNvPr>
          <p:cNvCxnSpPr/>
          <p:nvPr/>
        </p:nvCxnSpPr>
        <p:spPr>
          <a:xfrm>
            <a:off x="1555744" y="2498452"/>
            <a:ext cx="31419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C49EFC-A581-42F4-83FB-90F170855BF9}"/>
              </a:ext>
            </a:extLst>
          </p:cNvPr>
          <p:cNvCxnSpPr/>
          <p:nvPr/>
        </p:nvCxnSpPr>
        <p:spPr>
          <a:xfrm>
            <a:off x="2753924" y="2518474"/>
            <a:ext cx="31419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2AFC46-A1C2-4096-8DC7-5FED053C7304}"/>
              </a:ext>
            </a:extLst>
          </p:cNvPr>
          <p:cNvCxnSpPr/>
          <p:nvPr/>
        </p:nvCxnSpPr>
        <p:spPr>
          <a:xfrm>
            <a:off x="4351496" y="2512390"/>
            <a:ext cx="31419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8E0278-1F4D-458F-B204-FCE9B9651B2C}"/>
              </a:ext>
            </a:extLst>
          </p:cNvPr>
          <p:cNvCxnSpPr/>
          <p:nvPr/>
        </p:nvCxnSpPr>
        <p:spPr>
          <a:xfrm>
            <a:off x="5497123" y="2512390"/>
            <a:ext cx="31419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D3AC94-A74D-48EC-B301-02702B12F375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296451" y="607956"/>
            <a:ext cx="5519611" cy="295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7537121-5BE2-4619-AAC7-AC412F4E7CD0}"/>
              </a:ext>
            </a:extLst>
          </p:cNvPr>
          <p:cNvSpPr txBox="1"/>
          <p:nvPr/>
        </p:nvSpPr>
        <p:spPr>
          <a:xfrm>
            <a:off x="2512291" y="2437071"/>
            <a:ext cx="573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Journal Question PR1 #2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213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1AEB-743E-4D1E-9A55-D8CAF2788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328119"/>
            <a:ext cx="7620000" cy="2652889"/>
          </a:xfrm>
        </p:spPr>
        <p:txBody>
          <a:bodyPr>
            <a:noAutofit/>
          </a:bodyPr>
          <a:lstStyle/>
          <a:p>
            <a:r>
              <a:rPr lang="fr-CA" sz="1800" dirty="0" err="1">
                <a:latin typeface="+mn-lt"/>
              </a:rPr>
              <a:t>Worksheet</a:t>
            </a:r>
            <a:r>
              <a:rPr lang="fr-CA" sz="1800" dirty="0">
                <a:latin typeface="+mn-lt"/>
              </a:rPr>
              <a:t> – 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Double Operation Input/Output Table of Values </a:t>
            </a:r>
            <a:r>
              <a:rPr lang="en-US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Handout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r>
              <a:rPr lang="fr-CA" sz="2000" dirty="0">
                <a:latin typeface="+mn-lt"/>
              </a:rPr>
              <a:t>Feuille de travail – Double Opérations des tables d’entrée/sortie </a:t>
            </a:r>
            <a:r>
              <a:rPr lang="fr-CA" sz="2000" b="1" dirty="0" err="1">
                <a:latin typeface="+mn-lt"/>
              </a:rPr>
              <a:t>Handout</a:t>
            </a:r>
            <a:endParaRPr lang="en-US" sz="2000" b="1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0FD30C-CC99-40BB-AF15-DDC62313E449}"/>
              </a:ext>
            </a:extLst>
          </p:cNvPr>
          <p:cNvCxnSpPr>
            <a:cxnSpLocks/>
          </p:cNvCxnSpPr>
          <p:nvPr/>
        </p:nvCxnSpPr>
        <p:spPr>
          <a:xfrm>
            <a:off x="529020" y="3810000"/>
            <a:ext cx="91019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1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7537121-5BE2-4619-AAC7-AC412F4E7CD0}"/>
              </a:ext>
            </a:extLst>
          </p:cNvPr>
          <p:cNvSpPr txBox="1"/>
          <p:nvPr/>
        </p:nvSpPr>
        <p:spPr>
          <a:xfrm>
            <a:off x="2512291" y="2437071"/>
            <a:ext cx="573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Journal Question PR1 #3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843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7242-C122-4BBB-8DBE-D6B15B13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Example. What would be the next 3 numbers in this pattern?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C2424-F52B-4144-A314-41F22CBAC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600" dirty="0"/>
              <a:t>5,7,9,11,____, ______, ______</a:t>
            </a:r>
          </a:p>
        </p:txBody>
      </p:sp>
    </p:spTree>
    <p:extLst>
      <p:ext uri="{BB962C8B-B14F-4D97-AF65-F5344CB8AC3E}">
        <p14:creationId xmlns:p14="http://schemas.microsoft.com/office/powerpoint/2010/main" val="41889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C3320A-58B0-4CF2-9871-00D68AAE54CD}"/>
              </a:ext>
            </a:extLst>
          </p:cNvPr>
          <p:cNvSpPr txBox="1"/>
          <p:nvPr/>
        </p:nvSpPr>
        <p:spPr>
          <a:xfrm>
            <a:off x="605219" y="5492176"/>
            <a:ext cx="8691618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 err="1"/>
              <a:t>Copie</a:t>
            </a:r>
            <a:r>
              <a:rPr lang="en-US" dirty="0"/>
              <a:t> la d</a:t>
            </a:r>
            <a:r>
              <a:rPr lang="fr-CA" dirty="0" err="1"/>
              <a:t>éfinition</a:t>
            </a:r>
            <a:r>
              <a:rPr lang="fr-CA" dirty="0"/>
              <a:t> ci-dessous et la table de valeur ci-dessus dans ton cahier. </a:t>
            </a:r>
            <a:r>
              <a:rPr lang="fr-CA" b="1" dirty="0"/>
              <a:t>Complète</a:t>
            </a:r>
            <a:r>
              <a:rPr lang="fr-CA" dirty="0"/>
              <a:t> la table de valeurs en remplissant les nombres de sortie. </a:t>
            </a:r>
            <a:endParaRPr lang="en-US" dirty="0"/>
          </a:p>
          <a:p>
            <a:endParaRPr lang="en-US" dirty="0"/>
          </a:p>
          <a:p>
            <a:r>
              <a:rPr lang="fr-FR" u="sng" dirty="0"/>
              <a:t>U</a:t>
            </a:r>
            <a:r>
              <a:rPr lang="fr-FR" u="sng" dirty="0">
                <a:solidFill>
                  <a:srgbClr val="000000"/>
                </a:solidFill>
              </a:rPr>
              <a:t>ne machine d`entrée-sortie</a:t>
            </a:r>
            <a:r>
              <a:rPr lang="fr-FR" dirty="0">
                <a:solidFill>
                  <a:srgbClr val="000000"/>
                </a:solidFill>
              </a:rPr>
              <a:t>: une machine qui effectue des opérations sur un nombre (l`entrée) pour produire un autre nombre (la sortie).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192E3-53FE-4152-9609-37D057E19659}"/>
              </a:ext>
            </a:extLst>
          </p:cNvPr>
          <p:cNvSpPr txBox="1"/>
          <p:nvPr/>
        </p:nvSpPr>
        <p:spPr>
          <a:xfrm>
            <a:off x="368299" y="270893"/>
            <a:ext cx="8922845" cy="18004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Copy</a:t>
            </a:r>
            <a:r>
              <a:rPr lang="en-US" dirty="0">
                <a:solidFill>
                  <a:srgbClr val="000000"/>
                </a:solidFill>
              </a:rPr>
              <a:t> the definition and input/output table below into your scribbler. </a:t>
            </a:r>
            <a:r>
              <a:rPr lang="en-US" b="1" dirty="0">
                <a:solidFill>
                  <a:srgbClr val="000000"/>
                </a:solidFill>
              </a:rPr>
              <a:t>Complete</a:t>
            </a:r>
            <a:r>
              <a:rPr lang="en-US" dirty="0">
                <a:solidFill>
                  <a:srgbClr val="000000"/>
                </a:solidFill>
              </a:rPr>
              <a:t> the table by filing in the output numbers.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u="sng" dirty="0">
                <a:solidFill>
                  <a:srgbClr val="000000"/>
                </a:solidFill>
              </a:rPr>
              <a:t>Input/Output machine</a:t>
            </a:r>
            <a:r>
              <a:rPr lang="en-US" dirty="0">
                <a:solidFill>
                  <a:srgbClr val="000000"/>
                </a:solidFill>
              </a:rPr>
              <a:t>: Performs operations on a number (the input) to produce another number (the output).</a:t>
            </a:r>
          </a:p>
          <a:p>
            <a:endParaRPr lang="en-US" sz="2100" dirty="0">
              <a:solidFill>
                <a:srgbClr val="000000"/>
              </a:solidFill>
              <a:latin typeface="Arial - 36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883717-2F17-4F08-B055-A801133A3CAC}"/>
              </a:ext>
            </a:extLst>
          </p:cNvPr>
          <p:cNvGrpSpPr/>
          <p:nvPr/>
        </p:nvGrpSpPr>
        <p:grpSpPr>
          <a:xfrm>
            <a:off x="975805" y="2253186"/>
            <a:ext cx="3883591" cy="1321082"/>
            <a:chOff x="585426" y="1527221"/>
            <a:chExt cx="4507054" cy="19203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4132F9-AB54-4E06-AEE8-1F4914FC3421}"/>
                </a:ext>
              </a:extLst>
            </p:cNvPr>
            <p:cNvSpPr/>
            <p:nvPr/>
          </p:nvSpPr>
          <p:spPr>
            <a:xfrm>
              <a:off x="1820484" y="1527221"/>
              <a:ext cx="1920388" cy="1920389"/>
            </a:xfrm>
            <a:custGeom>
              <a:avLst/>
              <a:gdLst/>
              <a:ahLst/>
              <a:cxnLst/>
              <a:rect l="0" t="0" r="0" b="0"/>
              <a:pathLst>
                <a:path w="1920388" h="1920389">
                  <a:moveTo>
                    <a:pt x="0" y="0"/>
                  </a:moveTo>
                  <a:lnTo>
                    <a:pt x="1920387" y="0"/>
                  </a:lnTo>
                  <a:lnTo>
                    <a:pt x="1920387" y="1920388"/>
                  </a:lnTo>
                  <a:lnTo>
                    <a:pt x="0" y="1920388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0036CD-8724-4C5A-BFF4-34959A547EF1}"/>
                </a:ext>
              </a:extLst>
            </p:cNvPr>
            <p:cNvCxnSpPr/>
            <p:nvPr/>
          </p:nvCxnSpPr>
          <p:spPr>
            <a:xfrm>
              <a:off x="889762" y="2499360"/>
              <a:ext cx="79883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C244AF-1CA2-46A5-B847-3600EE161E73}"/>
                </a:ext>
              </a:extLst>
            </p:cNvPr>
            <p:cNvCxnSpPr/>
            <p:nvPr/>
          </p:nvCxnSpPr>
          <p:spPr>
            <a:xfrm>
              <a:off x="3871595" y="2422652"/>
              <a:ext cx="83705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D9787C-E79E-4DEF-BE8D-F7BC148F1FAB}"/>
                </a:ext>
              </a:extLst>
            </p:cNvPr>
            <p:cNvSpPr txBox="1"/>
            <p:nvPr/>
          </p:nvSpPr>
          <p:spPr>
            <a:xfrm>
              <a:off x="585426" y="2582241"/>
              <a:ext cx="1423367" cy="5816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entrée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AEB5DB-B6ED-4C9A-8A10-F883ACAF1E50}"/>
                </a:ext>
              </a:extLst>
            </p:cNvPr>
            <p:cNvSpPr txBox="1"/>
            <p:nvPr/>
          </p:nvSpPr>
          <p:spPr>
            <a:xfrm>
              <a:off x="3847483" y="2487414"/>
              <a:ext cx="1244997" cy="5816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sortie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E10FDC-478A-4B3E-A565-E2B80957114A}"/>
                </a:ext>
              </a:extLst>
            </p:cNvPr>
            <p:cNvSpPr txBox="1"/>
            <p:nvPr/>
          </p:nvSpPr>
          <p:spPr>
            <a:xfrm>
              <a:off x="2197100" y="1879600"/>
              <a:ext cx="1176769" cy="66172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700">
                  <a:solidFill>
                    <a:srgbClr val="000000"/>
                  </a:solidFill>
                  <a:latin typeface="Arial - 61"/>
                </a:rPr>
                <a:t>x 5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7E31DF-49C8-4363-9B68-7673EB9E7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18689"/>
              </p:ext>
            </p:extLst>
          </p:nvPr>
        </p:nvGraphicFramePr>
        <p:xfrm>
          <a:off x="6043448" y="1551464"/>
          <a:ext cx="1894817" cy="362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118">
                  <a:extLst>
                    <a:ext uri="{9D8B030D-6E8A-4147-A177-3AD203B41FA5}">
                      <a16:colId xmlns:a16="http://schemas.microsoft.com/office/drawing/2014/main" val="1781905012"/>
                    </a:ext>
                  </a:extLst>
                </a:gridCol>
                <a:gridCol w="954699">
                  <a:extLst>
                    <a:ext uri="{9D8B030D-6E8A-4147-A177-3AD203B41FA5}">
                      <a16:colId xmlns:a16="http://schemas.microsoft.com/office/drawing/2014/main" val="2999969666"/>
                    </a:ext>
                  </a:extLst>
                </a:gridCol>
              </a:tblGrid>
              <a:tr h="291804"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Input/ entrée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Output/ 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507518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 dirty="0">
                          <a:solidFill>
                            <a:srgbClr val="000000"/>
                          </a:solidFill>
                          <a:latin typeface="Arial - 26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9440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741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47504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93722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83586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094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7974A4E-D953-4908-9ED7-F04E6ABBF4FE}"/>
              </a:ext>
            </a:extLst>
          </p:cNvPr>
          <p:cNvSpPr txBox="1"/>
          <p:nvPr/>
        </p:nvSpPr>
        <p:spPr>
          <a:xfrm>
            <a:off x="975805" y="2431407"/>
            <a:ext cx="5144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38E2B-EEE1-4A12-B8A6-A71CDEC1A981}"/>
              </a:ext>
            </a:extLst>
          </p:cNvPr>
          <p:cNvSpPr txBox="1"/>
          <p:nvPr/>
        </p:nvSpPr>
        <p:spPr>
          <a:xfrm>
            <a:off x="3786620" y="2400629"/>
            <a:ext cx="1072776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output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F5D836-2338-4E77-8BE9-7CEEB72657E1}"/>
              </a:ext>
            </a:extLst>
          </p:cNvPr>
          <p:cNvCxnSpPr>
            <a:cxnSpLocks/>
          </p:cNvCxnSpPr>
          <p:nvPr/>
        </p:nvCxnSpPr>
        <p:spPr>
          <a:xfrm>
            <a:off x="693682" y="4839778"/>
            <a:ext cx="48137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15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815180-C43E-44BD-AC42-E7F98A38F658}"/>
              </a:ext>
            </a:extLst>
          </p:cNvPr>
          <p:cNvSpPr txBox="1"/>
          <p:nvPr/>
        </p:nvSpPr>
        <p:spPr>
          <a:xfrm>
            <a:off x="797515" y="251335"/>
            <a:ext cx="723238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en-US" b="1" dirty="0" err="1">
                <a:solidFill>
                  <a:srgbClr val="000000"/>
                </a:solidFill>
              </a:rPr>
              <a:t>omplete</a:t>
            </a:r>
            <a:r>
              <a:rPr lang="en-US" dirty="0">
                <a:solidFill>
                  <a:srgbClr val="000000"/>
                </a:solidFill>
              </a:rPr>
              <a:t> the following two tables of values in your scribbler. </a:t>
            </a:r>
            <a:r>
              <a:rPr lang="en-US" b="1" dirty="0">
                <a:solidFill>
                  <a:srgbClr val="000000"/>
                </a:solidFill>
              </a:rPr>
              <a:t>Write</a:t>
            </a:r>
            <a:r>
              <a:rPr lang="en-US" dirty="0">
                <a:solidFill>
                  <a:srgbClr val="000000"/>
                </a:solidFill>
              </a:rPr>
              <a:t> the three pattern rules for each. 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438BDFD-DBCC-48B9-B809-98586AA32354}"/>
              </a:ext>
            </a:extLst>
          </p:cNvPr>
          <p:cNvSpPr/>
          <p:nvPr/>
        </p:nvSpPr>
        <p:spPr>
          <a:xfrm>
            <a:off x="1639192" y="1154976"/>
            <a:ext cx="1142709" cy="1142709"/>
          </a:xfrm>
          <a:custGeom>
            <a:avLst/>
            <a:gdLst/>
            <a:ahLst/>
            <a:cxnLst/>
            <a:rect l="0" t="0" r="0" b="0"/>
            <a:pathLst>
              <a:path w="1142709" h="1142709">
                <a:moveTo>
                  <a:pt x="0" y="0"/>
                </a:moveTo>
                <a:lnTo>
                  <a:pt x="1142708" y="0"/>
                </a:lnTo>
                <a:lnTo>
                  <a:pt x="1142708" y="1142708"/>
                </a:lnTo>
                <a:lnTo>
                  <a:pt x="0" y="1142708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77D4DFF-CC37-4900-A438-8921328084BA}"/>
              </a:ext>
            </a:extLst>
          </p:cNvPr>
          <p:cNvSpPr/>
          <p:nvPr/>
        </p:nvSpPr>
        <p:spPr>
          <a:xfrm>
            <a:off x="5524060" y="1136582"/>
            <a:ext cx="1002786" cy="1002786"/>
          </a:xfrm>
          <a:custGeom>
            <a:avLst/>
            <a:gdLst/>
            <a:ahLst/>
            <a:cxnLst/>
            <a:rect l="0" t="0" r="0" b="0"/>
            <a:pathLst>
              <a:path w="1002786" h="1002786">
                <a:moveTo>
                  <a:pt x="0" y="0"/>
                </a:moveTo>
                <a:lnTo>
                  <a:pt x="1002785" y="0"/>
                </a:lnTo>
                <a:lnTo>
                  <a:pt x="1002785" y="1002785"/>
                </a:lnTo>
                <a:lnTo>
                  <a:pt x="0" y="100278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EF49BAF-91A6-49A2-AD2D-A00F7587ED86}"/>
              </a:ext>
            </a:extLst>
          </p:cNvPr>
          <p:cNvSpPr/>
          <p:nvPr/>
        </p:nvSpPr>
        <p:spPr>
          <a:xfrm>
            <a:off x="6966320" y="1154976"/>
            <a:ext cx="979466" cy="979465"/>
          </a:xfrm>
          <a:custGeom>
            <a:avLst/>
            <a:gdLst/>
            <a:ahLst/>
            <a:cxnLst/>
            <a:rect l="0" t="0" r="0" b="0"/>
            <a:pathLst>
              <a:path w="979466" h="979465">
                <a:moveTo>
                  <a:pt x="0" y="0"/>
                </a:moveTo>
                <a:lnTo>
                  <a:pt x="979465" y="0"/>
                </a:lnTo>
                <a:lnTo>
                  <a:pt x="979465" y="979464"/>
                </a:lnTo>
                <a:lnTo>
                  <a:pt x="0" y="97946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924C4D-3190-44CB-AD4C-535FBECD9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81677"/>
              </p:ext>
            </p:extLst>
          </p:nvPr>
        </p:nvGraphicFramePr>
        <p:xfrm>
          <a:off x="1132301" y="2775506"/>
          <a:ext cx="2163826" cy="279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29">
                  <a:extLst>
                    <a:ext uri="{9D8B030D-6E8A-4147-A177-3AD203B41FA5}">
                      <a16:colId xmlns:a16="http://schemas.microsoft.com/office/drawing/2014/main" val="4121685419"/>
                    </a:ext>
                  </a:extLst>
                </a:gridCol>
                <a:gridCol w="1055497">
                  <a:extLst>
                    <a:ext uri="{9D8B030D-6E8A-4147-A177-3AD203B41FA5}">
                      <a16:colId xmlns:a16="http://schemas.microsoft.com/office/drawing/2014/main" val="1422244089"/>
                    </a:ext>
                  </a:extLst>
                </a:gridCol>
              </a:tblGrid>
              <a:tr h="544449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Input/ Entrée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Output/ 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064338"/>
                  </a:ext>
                </a:extLst>
              </a:tr>
              <a:tr h="544322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10</a:t>
                      </a:r>
                    </a:p>
                    <a:p>
                      <a:endParaRPr lang="en-US" sz="1600" b="0" i="0" u="none" baseline="0">
                        <a:solidFill>
                          <a:srgbClr val="000000"/>
                        </a:solidFill>
                        <a:latin typeface="Arial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1038"/>
                  </a:ext>
                </a:extLst>
              </a:tr>
              <a:tr h="544449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762372"/>
                  </a:ext>
                </a:extLst>
              </a:tr>
              <a:tr h="544449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28838"/>
                  </a:ext>
                </a:extLst>
              </a:tr>
              <a:tr h="544449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880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DCC62B-6446-4EEF-9986-A4C772E3B97B}"/>
              </a:ext>
            </a:extLst>
          </p:cNvPr>
          <p:cNvSpPr txBox="1"/>
          <p:nvPr/>
        </p:nvSpPr>
        <p:spPr>
          <a:xfrm>
            <a:off x="1805401" y="1429306"/>
            <a:ext cx="84952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DCB508-9ECB-4463-8F61-CD307611BAE3}"/>
              </a:ext>
            </a:extLst>
          </p:cNvPr>
          <p:cNvCxnSpPr/>
          <p:nvPr/>
        </p:nvCxnSpPr>
        <p:spPr>
          <a:xfrm>
            <a:off x="854552" y="1800781"/>
            <a:ext cx="55714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0C26E1-0848-4294-8C73-8BF4AC92F969}"/>
              </a:ext>
            </a:extLst>
          </p:cNvPr>
          <p:cNvCxnSpPr/>
          <p:nvPr/>
        </p:nvCxnSpPr>
        <p:spPr>
          <a:xfrm>
            <a:off x="2912460" y="1806115"/>
            <a:ext cx="582041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9BBA2E-943E-4BFD-B13A-02F81BDE2C61}"/>
              </a:ext>
            </a:extLst>
          </p:cNvPr>
          <p:cNvSpPr txBox="1"/>
          <p:nvPr/>
        </p:nvSpPr>
        <p:spPr>
          <a:xfrm>
            <a:off x="797516" y="1895032"/>
            <a:ext cx="725686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Entrée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51145-36E4-48CD-98AB-1213BDCA4A7F}"/>
              </a:ext>
            </a:extLst>
          </p:cNvPr>
          <p:cNvSpPr txBox="1"/>
          <p:nvPr/>
        </p:nvSpPr>
        <p:spPr>
          <a:xfrm>
            <a:off x="2901683" y="1887783"/>
            <a:ext cx="65782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Sortie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4E1FD1-3313-4DB5-BE41-57240428686F}"/>
              </a:ext>
            </a:extLst>
          </p:cNvPr>
          <p:cNvCxnSpPr/>
          <p:nvPr/>
        </p:nvCxnSpPr>
        <p:spPr>
          <a:xfrm>
            <a:off x="4684581" y="1800781"/>
            <a:ext cx="55714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F10014E-A5FA-47D4-B866-0F533A7A1C23}"/>
              </a:ext>
            </a:extLst>
          </p:cNvPr>
          <p:cNvSpPr txBox="1"/>
          <p:nvPr/>
        </p:nvSpPr>
        <p:spPr>
          <a:xfrm>
            <a:off x="4684581" y="1827817"/>
            <a:ext cx="725686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Entrée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AF9C50-3338-4737-A368-817809919ACB}"/>
              </a:ext>
            </a:extLst>
          </p:cNvPr>
          <p:cNvCxnSpPr/>
          <p:nvPr/>
        </p:nvCxnSpPr>
        <p:spPr>
          <a:xfrm>
            <a:off x="8113344" y="1712813"/>
            <a:ext cx="582041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B3EE00-7BBD-4593-A2B8-E22D8FE0A118}"/>
              </a:ext>
            </a:extLst>
          </p:cNvPr>
          <p:cNvSpPr txBox="1"/>
          <p:nvPr/>
        </p:nvSpPr>
        <p:spPr>
          <a:xfrm>
            <a:off x="8113344" y="1794351"/>
            <a:ext cx="65782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Sortie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B0CAF5-3496-4C4B-AEC6-24DD7682CD52}"/>
              </a:ext>
            </a:extLst>
          </p:cNvPr>
          <p:cNvCxnSpPr/>
          <p:nvPr/>
        </p:nvCxnSpPr>
        <p:spPr>
          <a:xfrm>
            <a:off x="6640639" y="1808787"/>
            <a:ext cx="24091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AE118AC-4C0C-4AFB-B97B-583CB08B3F38}"/>
              </a:ext>
            </a:extLst>
          </p:cNvPr>
          <p:cNvSpPr txBox="1"/>
          <p:nvPr/>
        </p:nvSpPr>
        <p:spPr>
          <a:xfrm>
            <a:off x="5717643" y="1418204"/>
            <a:ext cx="933471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x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65EFB-D3DE-4157-871E-70C1BA3123E4}"/>
              </a:ext>
            </a:extLst>
          </p:cNvPr>
          <p:cNvSpPr txBox="1"/>
          <p:nvPr/>
        </p:nvSpPr>
        <p:spPr>
          <a:xfrm>
            <a:off x="7090588" y="1399448"/>
            <a:ext cx="767570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- 1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E41CEA9-E398-4799-A61C-D5F2FA9DF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6499"/>
              </p:ext>
            </p:extLst>
          </p:nvPr>
        </p:nvGraphicFramePr>
        <p:xfrm>
          <a:off x="5796216" y="2529513"/>
          <a:ext cx="2072767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545">
                  <a:extLst>
                    <a:ext uri="{9D8B030D-6E8A-4147-A177-3AD203B41FA5}">
                      <a16:colId xmlns:a16="http://schemas.microsoft.com/office/drawing/2014/main" val="496106715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2799689298"/>
                    </a:ext>
                  </a:extLst>
                </a:gridCol>
              </a:tblGrid>
              <a:tr h="476885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Input/ Entrée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Output/ 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531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570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0658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1479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4678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3123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DF0F178-7968-459F-B921-D08158BCF184}"/>
              </a:ext>
            </a:extLst>
          </p:cNvPr>
          <p:cNvSpPr txBox="1"/>
          <p:nvPr/>
        </p:nvSpPr>
        <p:spPr>
          <a:xfrm>
            <a:off x="797516" y="1387263"/>
            <a:ext cx="5081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Input                                                        Output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0B80A5-1CE9-4CE7-9045-9E275A0938C4}"/>
              </a:ext>
            </a:extLst>
          </p:cNvPr>
          <p:cNvSpPr txBox="1"/>
          <p:nvPr/>
        </p:nvSpPr>
        <p:spPr>
          <a:xfrm>
            <a:off x="4667064" y="1405709"/>
            <a:ext cx="5081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Input                                                                                                  Output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9449AA-784F-47F2-AD32-D2EC32DFBBF7}"/>
              </a:ext>
            </a:extLst>
          </p:cNvPr>
          <p:cNvSpPr txBox="1"/>
          <p:nvPr/>
        </p:nvSpPr>
        <p:spPr>
          <a:xfrm>
            <a:off x="755251" y="6339010"/>
            <a:ext cx="8777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en-US" b="1" dirty="0" err="1">
                <a:solidFill>
                  <a:srgbClr val="000000"/>
                </a:solidFill>
              </a:rPr>
              <a:t>omplète</a:t>
            </a:r>
            <a:r>
              <a:rPr lang="en-US" dirty="0">
                <a:solidFill>
                  <a:srgbClr val="000000"/>
                </a:solidFill>
              </a:rPr>
              <a:t> les deux tables de </a:t>
            </a:r>
            <a:r>
              <a:rPr lang="en-US" dirty="0" err="1">
                <a:solidFill>
                  <a:srgbClr val="000000"/>
                </a:solidFill>
              </a:rPr>
              <a:t>valeurs</a:t>
            </a:r>
            <a:r>
              <a:rPr lang="en-US" dirty="0">
                <a:solidFill>
                  <a:srgbClr val="000000"/>
                </a:solidFill>
              </a:rPr>
              <a:t> ci-dessous dans ton cahier. </a:t>
            </a:r>
            <a:r>
              <a:rPr lang="en-US" b="1" dirty="0" err="1">
                <a:solidFill>
                  <a:srgbClr val="000000"/>
                </a:solidFill>
              </a:rPr>
              <a:t>Écris</a:t>
            </a:r>
            <a:r>
              <a:rPr lang="en-US" dirty="0">
                <a:solidFill>
                  <a:srgbClr val="000000"/>
                </a:solidFill>
              </a:rPr>
              <a:t> les trois </a:t>
            </a:r>
            <a:r>
              <a:rPr lang="en-US" dirty="0" err="1">
                <a:solidFill>
                  <a:srgbClr val="000000"/>
                </a:solidFill>
              </a:rPr>
              <a:t>règles</a:t>
            </a:r>
            <a:r>
              <a:rPr lang="en-US" dirty="0">
                <a:solidFill>
                  <a:srgbClr val="000000"/>
                </a:solidFill>
              </a:rPr>
              <a:t> de </a:t>
            </a:r>
          </a:p>
          <a:p>
            <a:r>
              <a:rPr lang="en-US" dirty="0" err="1">
                <a:solidFill>
                  <a:srgbClr val="000000"/>
                </a:solidFill>
              </a:rPr>
              <a:t>régularités</a:t>
            </a:r>
            <a:r>
              <a:rPr lang="en-US" dirty="0">
                <a:solidFill>
                  <a:srgbClr val="000000"/>
                </a:solidFill>
              </a:rPr>
              <a:t> pour </a:t>
            </a:r>
            <a:r>
              <a:rPr lang="en-US" dirty="0" err="1">
                <a:solidFill>
                  <a:srgbClr val="000000"/>
                </a:solidFill>
              </a:rPr>
              <a:t>chaque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14ED2F-CC93-472B-8542-C1CD44028389}"/>
              </a:ext>
            </a:extLst>
          </p:cNvPr>
          <p:cNvCxnSpPr>
            <a:cxnSpLocks/>
          </p:cNvCxnSpPr>
          <p:nvPr/>
        </p:nvCxnSpPr>
        <p:spPr>
          <a:xfrm>
            <a:off x="529020" y="6048467"/>
            <a:ext cx="91019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9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1AEB-743E-4D1E-9A55-D8CAF2788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4412975"/>
            <a:ext cx="7620000" cy="1568033"/>
          </a:xfrm>
        </p:spPr>
        <p:txBody>
          <a:bodyPr>
            <a:noAutofit/>
          </a:bodyPr>
          <a:lstStyle/>
          <a:p>
            <a:r>
              <a:rPr lang="fr-CA" sz="2400" dirty="0" err="1">
                <a:latin typeface="+mn-lt"/>
              </a:rPr>
              <a:t>Worksheet</a:t>
            </a:r>
            <a:r>
              <a:rPr lang="fr-CA" sz="2400" dirty="0">
                <a:latin typeface="+mn-lt"/>
              </a:rPr>
              <a:t> – Input/Output Tables </a:t>
            </a:r>
            <a:r>
              <a:rPr lang="fr-CA" sz="2400" dirty="0" err="1">
                <a:latin typeface="+mn-lt"/>
              </a:rPr>
              <a:t>Handout</a:t>
            </a:r>
            <a:br>
              <a:rPr lang="fr-CA" sz="2400" dirty="0">
                <a:latin typeface="+mn-lt"/>
              </a:rPr>
            </a:br>
            <a:r>
              <a:rPr lang="fr-CA" sz="2400" dirty="0">
                <a:latin typeface="+mn-lt"/>
              </a:rPr>
              <a:t>Unit 1 Patterns </a:t>
            </a:r>
            <a:r>
              <a:rPr lang="fr-CA" sz="2400" dirty="0" err="1">
                <a:latin typeface="+mn-lt"/>
              </a:rPr>
              <a:t>from</a:t>
            </a:r>
            <a:r>
              <a:rPr lang="fr-CA" sz="2400" dirty="0">
                <a:latin typeface="+mn-lt"/>
              </a:rPr>
              <a:t> Table </a:t>
            </a:r>
            <a:r>
              <a:rPr lang="fr-CA" sz="2400" dirty="0" err="1">
                <a:latin typeface="+mn-lt"/>
              </a:rPr>
              <a:t>Pg</a:t>
            </a:r>
            <a:r>
              <a:rPr lang="fr-CA" sz="2400" dirty="0">
                <a:latin typeface="+mn-lt"/>
              </a:rPr>
              <a:t> 4-5</a:t>
            </a: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r>
              <a:rPr lang="fr-CA" sz="2400" dirty="0">
                <a:latin typeface="+mn-lt"/>
              </a:rPr>
              <a:t>Feuille de travail – Les tables d’entrée/sortie-</a:t>
            </a:r>
            <a:r>
              <a:rPr lang="fr-CA" sz="2400" dirty="0" err="1">
                <a:latin typeface="+mn-lt"/>
              </a:rPr>
              <a:t>Handout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0FD30C-CC99-40BB-AF15-DDC62313E449}"/>
              </a:ext>
            </a:extLst>
          </p:cNvPr>
          <p:cNvCxnSpPr>
            <a:cxnSpLocks/>
          </p:cNvCxnSpPr>
          <p:nvPr/>
        </p:nvCxnSpPr>
        <p:spPr>
          <a:xfrm>
            <a:off x="529020" y="3810000"/>
            <a:ext cx="91019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2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8008AD-0902-4C97-A39D-6AE875DFDE27}"/>
              </a:ext>
            </a:extLst>
          </p:cNvPr>
          <p:cNvSpPr txBox="1"/>
          <p:nvPr/>
        </p:nvSpPr>
        <p:spPr>
          <a:xfrm>
            <a:off x="3037489" y="2448910"/>
            <a:ext cx="552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Journal Question PR1 #1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89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A0036B-3F83-4D00-B5C7-79E5E982ABDB}"/>
              </a:ext>
            </a:extLst>
          </p:cNvPr>
          <p:cNvSpPr txBox="1"/>
          <p:nvPr/>
        </p:nvSpPr>
        <p:spPr>
          <a:xfrm>
            <a:off x="840945" y="1396170"/>
            <a:ext cx="8529960" cy="20262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000000"/>
                </a:solidFill>
                <a:latin typeface="Arial - 28"/>
              </a:rPr>
              <a:t>Journal Question PR1 #1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pPr marL="285739" indent="-285739">
              <a:buAutoNum type="arabicPeriod"/>
            </a:pPr>
            <a:r>
              <a:rPr lang="en-US" sz="1500" dirty="0">
                <a:solidFill>
                  <a:srgbClr val="000000"/>
                </a:solidFill>
              </a:rPr>
              <a:t>Complete the table of values for the input/output machine. </a:t>
            </a:r>
          </a:p>
          <a:p>
            <a:pPr marL="285739" indent="-285739">
              <a:buAutoNum type="arabicPeriod"/>
            </a:pPr>
            <a:r>
              <a:rPr lang="en-US" sz="1500" dirty="0">
                <a:solidFill>
                  <a:srgbClr val="000000"/>
                </a:solidFill>
              </a:rPr>
              <a:t>Write the pattern rules for the input and the output.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  <a:latin typeface="Arial - 28"/>
            </a:endParaRPr>
          </a:p>
          <a:p>
            <a:endParaRPr lang="en-US" sz="1200" dirty="0">
              <a:solidFill>
                <a:srgbClr val="000000"/>
              </a:solidFill>
              <a:latin typeface="Arial - 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2F0B83-76E2-47E2-B777-C56DACB52716}"/>
              </a:ext>
            </a:extLst>
          </p:cNvPr>
          <p:cNvGraphicFramePr>
            <a:graphicFrameLocks noGrp="1"/>
          </p:cNvGraphicFramePr>
          <p:nvPr/>
        </p:nvGraphicFramePr>
        <p:xfrm>
          <a:off x="2274287" y="2962923"/>
          <a:ext cx="2338768" cy="236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384">
                  <a:extLst>
                    <a:ext uri="{9D8B030D-6E8A-4147-A177-3AD203B41FA5}">
                      <a16:colId xmlns:a16="http://schemas.microsoft.com/office/drawing/2014/main" val="184257970"/>
                    </a:ext>
                  </a:extLst>
                </a:gridCol>
                <a:gridCol w="1169384">
                  <a:extLst>
                    <a:ext uri="{9D8B030D-6E8A-4147-A177-3AD203B41FA5}">
                      <a16:colId xmlns:a16="http://schemas.microsoft.com/office/drawing/2014/main" val="4052308346"/>
                    </a:ext>
                  </a:extLst>
                </a:gridCol>
              </a:tblGrid>
              <a:tr h="627380"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Arial - 24"/>
                        </a:rPr>
                        <a:t>Input/ Entrée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Arial - 24"/>
                        </a:rPr>
                        <a:t>Output/ Sortie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88518"/>
                  </a:ext>
                </a:extLst>
              </a:tr>
              <a:tr h="350425">
                <a:tc>
                  <a:txBody>
                    <a:bodyPr/>
                    <a:lstStyle/>
                    <a:p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 - 24"/>
                        </a:rPr>
                        <a:t>1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24810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 - 24"/>
                        </a:rPr>
                        <a:t>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655510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 - 24"/>
                        </a:rPr>
                        <a:t>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0698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 - 24"/>
                        </a:rPr>
                        <a:t>4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49385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Arial - 24"/>
                        </a:rPr>
                        <a:t>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41272"/>
                  </a:ext>
                </a:extLst>
              </a:tr>
            </a:tbl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352DCCF-185E-44B4-B321-84E98FA276A8}"/>
              </a:ext>
            </a:extLst>
          </p:cNvPr>
          <p:cNvSpPr/>
          <p:nvPr/>
        </p:nvSpPr>
        <p:spPr>
          <a:xfrm>
            <a:off x="5761742" y="3270330"/>
            <a:ext cx="763451" cy="763451"/>
          </a:xfrm>
          <a:custGeom>
            <a:avLst/>
            <a:gdLst/>
            <a:ahLst/>
            <a:cxnLst/>
            <a:rect l="0" t="0" r="0" b="0"/>
            <a:pathLst>
              <a:path w="1017934" h="1017934">
                <a:moveTo>
                  <a:pt x="0" y="0"/>
                </a:moveTo>
                <a:lnTo>
                  <a:pt x="1017933" y="0"/>
                </a:lnTo>
                <a:lnTo>
                  <a:pt x="1017933" y="1017933"/>
                </a:lnTo>
                <a:lnTo>
                  <a:pt x="0" y="1017933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A4EF2-15B0-4086-82C1-6057BBFC22B2}"/>
              </a:ext>
            </a:extLst>
          </p:cNvPr>
          <p:cNvSpPr txBox="1"/>
          <p:nvPr/>
        </p:nvSpPr>
        <p:spPr>
          <a:xfrm>
            <a:off x="4865087" y="3534422"/>
            <a:ext cx="585250" cy="2077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50">
                <a:solidFill>
                  <a:srgbClr val="000000"/>
                </a:solidFill>
                <a:latin typeface="Arial - 18"/>
              </a:rPr>
              <a:t>entrée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F7979A-5A9D-4C26-8C20-4D9C92F3E6B7}"/>
              </a:ext>
            </a:extLst>
          </p:cNvPr>
          <p:cNvCxnSpPr/>
          <p:nvPr/>
        </p:nvCxnSpPr>
        <p:spPr>
          <a:xfrm>
            <a:off x="5483069" y="3646722"/>
            <a:ext cx="134112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5779EF-3DD7-47BB-82D2-19A890598E2D}"/>
              </a:ext>
            </a:extLst>
          </p:cNvPr>
          <p:cNvCxnSpPr/>
          <p:nvPr/>
        </p:nvCxnSpPr>
        <p:spPr>
          <a:xfrm>
            <a:off x="7783833" y="3613860"/>
            <a:ext cx="16906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3B5524-7516-4703-9337-E4CD6B6A0A91}"/>
              </a:ext>
            </a:extLst>
          </p:cNvPr>
          <p:cNvSpPr txBox="1"/>
          <p:nvPr/>
        </p:nvSpPr>
        <p:spPr>
          <a:xfrm>
            <a:off x="8017862" y="3505847"/>
            <a:ext cx="518343" cy="2077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50">
                <a:solidFill>
                  <a:srgbClr val="000000"/>
                </a:solidFill>
                <a:latin typeface="Arial - 18"/>
              </a:rPr>
              <a:t>sortie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E1ECC-ADAF-4D9E-B2AB-9A20958E2726}"/>
              </a:ext>
            </a:extLst>
          </p:cNvPr>
          <p:cNvSpPr txBox="1"/>
          <p:nvPr/>
        </p:nvSpPr>
        <p:spPr>
          <a:xfrm>
            <a:off x="5922362" y="3410597"/>
            <a:ext cx="647942" cy="3347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75">
                <a:solidFill>
                  <a:srgbClr val="000000"/>
                </a:solidFill>
                <a:latin typeface="Arial - 36"/>
              </a:rPr>
              <a:t>x 2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75D147-C37A-46A1-B483-93335BC56643}"/>
              </a:ext>
            </a:extLst>
          </p:cNvPr>
          <p:cNvSpPr/>
          <p:nvPr/>
        </p:nvSpPr>
        <p:spPr>
          <a:xfrm>
            <a:off x="6923792" y="3270330"/>
            <a:ext cx="763451" cy="763451"/>
          </a:xfrm>
          <a:custGeom>
            <a:avLst/>
            <a:gdLst/>
            <a:ahLst/>
            <a:cxnLst/>
            <a:rect l="0" t="0" r="0" b="0"/>
            <a:pathLst>
              <a:path w="1017934" h="1017934">
                <a:moveTo>
                  <a:pt x="0" y="0"/>
                </a:moveTo>
                <a:lnTo>
                  <a:pt x="1017933" y="0"/>
                </a:lnTo>
                <a:lnTo>
                  <a:pt x="1017933" y="1017933"/>
                </a:lnTo>
                <a:lnTo>
                  <a:pt x="0" y="1017933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1BF46-A5D6-44CC-BED8-21F66DEC4A65}"/>
              </a:ext>
            </a:extLst>
          </p:cNvPr>
          <p:cNvCxnSpPr/>
          <p:nvPr/>
        </p:nvCxnSpPr>
        <p:spPr>
          <a:xfrm>
            <a:off x="6612258" y="3604335"/>
            <a:ext cx="16906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BDE280-F30D-4470-B273-AD73D6881FE7}"/>
              </a:ext>
            </a:extLst>
          </p:cNvPr>
          <p:cNvSpPr txBox="1"/>
          <p:nvPr/>
        </p:nvSpPr>
        <p:spPr>
          <a:xfrm>
            <a:off x="7093937" y="3439172"/>
            <a:ext cx="486203" cy="3347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75">
                <a:solidFill>
                  <a:srgbClr val="000000"/>
                </a:solidFill>
                <a:latin typeface="Arial - 36"/>
              </a:rPr>
              <a:t>+3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C0B30-0933-42DE-A5BB-33ED4AA33A48}"/>
              </a:ext>
            </a:extLst>
          </p:cNvPr>
          <p:cNvSpPr txBox="1"/>
          <p:nvPr/>
        </p:nvSpPr>
        <p:spPr>
          <a:xfrm>
            <a:off x="865194" y="5638636"/>
            <a:ext cx="6918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1. </a:t>
            </a:r>
            <a:r>
              <a:rPr lang="en-US" sz="1500" dirty="0" err="1">
                <a:solidFill>
                  <a:srgbClr val="000000"/>
                </a:solidFill>
              </a:rPr>
              <a:t>Compléter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fr-FR" sz="1500" dirty="0">
                <a:solidFill>
                  <a:srgbClr val="000000"/>
                </a:solidFill>
              </a:rPr>
              <a:t>la table de valeur pour la machine </a:t>
            </a:r>
            <a:r>
              <a:rPr lang="en-US" sz="1500" dirty="0" err="1">
                <a:solidFill>
                  <a:srgbClr val="000000"/>
                </a:solidFill>
              </a:rPr>
              <a:t>d'entrée</a:t>
            </a:r>
            <a:r>
              <a:rPr lang="en-US" sz="1500" dirty="0">
                <a:solidFill>
                  <a:srgbClr val="000000"/>
                </a:solidFill>
              </a:rPr>
              <a:t>/sortie ci-dessus.</a:t>
            </a:r>
          </a:p>
          <a:p>
            <a:r>
              <a:rPr lang="en-US" sz="1500" dirty="0">
                <a:solidFill>
                  <a:srgbClr val="000000"/>
                </a:solidFill>
              </a:rPr>
              <a:t>2. </a:t>
            </a:r>
            <a:r>
              <a:rPr lang="fr-CA" sz="1500" dirty="0">
                <a:solidFill>
                  <a:srgbClr val="000000"/>
                </a:solidFill>
              </a:rPr>
              <a:t>Écris les règles de régularités pour les nombres d’entrée et de sortie. </a:t>
            </a:r>
            <a:endParaRPr lang="en-US" sz="1500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53B4B3-F8CD-4075-A8A5-927ACA648801}"/>
              </a:ext>
            </a:extLst>
          </p:cNvPr>
          <p:cNvCxnSpPr>
            <a:cxnSpLocks/>
          </p:cNvCxnSpPr>
          <p:nvPr/>
        </p:nvCxnSpPr>
        <p:spPr>
          <a:xfrm>
            <a:off x="715314" y="5549585"/>
            <a:ext cx="72375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31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255CAD-7B2F-4FD2-BD47-2AE664188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85" y="378056"/>
            <a:ext cx="6700250" cy="2077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AC98FC-93B4-4089-A29D-8B7453BEF0BD}"/>
              </a:ext>
            </a:extLst>
          </p:cNvPr>
          <p:cNvSpPr txBox="1"/>
          <p:nvPr/>
        </p:nvSpPr>
        <p:spPr>
          <a:xfrm>
            <a:off x="1036449" y="5002331"/>
            <a:ext cx="8092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Lis</a:t>
            </a:r>
            <a:r>
              <a:rPr lang="en-US" dirty="0"/>
              <a:t> et </a:t>
            </a:r>
            <a:r>
              <a:rPr lang="en-US" b="1" dirty="0" err="1"/>
              <a:t>copie</a:t>
            </a:r>
            <a:r>
              <a:rPr lang="en-US" dirty="0"/>
              <a:t> dans ton cahier. </a:t>
            </a:r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nombre</a:t>
            </a:r>
            <a:r>
              <a:rPr lang="en-US" dirty="0"/>
              <a:t> d</a:t>
            </a:r>
            <a:r>
              <a:rPr lang="fr-CA" dirty="0"/>
              <a:t>’entrée est le numéro de la figure et le nombre de sortie est combien de carrés il y a dans la figure. 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EF5F6-8D2E-4C1A-BAE5-51518C8942D8}"/>
              </a:ext>
            </a:extLst>
          </p:cNvPr>
          <p:cNvSpPr txBox="1"/>
          <p:nvPr/>
        </p:nvSpPr>
        <p:spPr>
          <a:xfrm>
            <a:off x="1030585" y="3357366"/>
            <a:ext cx="8512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Read </a:t>
            </a:r>
            <a:r>
              <a:rPr lang="fr-CA" dirty="0"/>
              <a:t>and</a:t>
            </a:r>
            <a:r>
              <a:rPr lang="fr-CA" b="1" dirty="0"/>
              <a:t> copy </a:t>
            </a:r>
            <a:r>
              <a:rPr lang="fr-CA" dirty="0"/>
              <a:t>in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scribbler</a:t>
            </a:r>
            <a:r>
              <a:rPr lang="fr-CA" dirty="0"/>
              <a:t>. </a:t>
            </a:r>
            <a:endParaRPr lang="fr-CA" b="1" dirty="0"/>
          </a:p>
          <a:p>
            <a:endParaRPr lang="fr-CA" dirty="0"/>
          </a:p>
          <a:p>
            <a:r>
              <a:rPr lang="fr-CA" dirty="0"/>
              <a:t>The input </a:t>
            </a:r>
            <a:r>
              <a:rPr lang="fr-CA" dirty="0" err="1"/>
              <a:t>is</a:t>
            </a:r>
            <a:r>
              <a:rPr lang="fr-CA" dirty="0"/>
              <a:t> the figure </a:t>
            </a:r>
            <a:r>
              <a:rPr lang="fr-CA" dirty="0" err="1"/>
              <a:t>number</a:t>
            </a:r>
            <a:r>
              <a:rPr lang="fr-CA" dirty="0"/>
              <a:t> and the output </a:t>
            </a:r>
            <a:r>
              <a:rPr lang="fr-CA" dirty="0" err="1"/>
              <a:t>is</a:t>
            </a:r>
            <a:r>
              <a:rPr lang="fr-CA" dirty="0"/>
              <a:t> the </a:t>
            </a:r>
            <a:r>
              <a:rPr lang="fr-CA" dirty="0" err="1"/>
              <a:t>number</a:t>
            </a:r>
            <a:r>
              <a:rPr lang="fr-CA" dirty="0"/>
              <a:t> of squares in the figure. </a:t>
            </a:r>
          </a:p>
          <a:p>
            <a:endParaRPr lang="fr-CA" b="1" dirty="0"/>
          </a:p>
          <a:p>
            <a:endParaRPr lang="fr-CA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473CE-5E36-47BC-A1E9-AA324AAC9BB2}"/>
              </a:ext>
            </a:extLst>
          </p:cNvPr>
          <p:cNvSpPr txBox="1"/>
          <p:nvPr/>
        </p:nvSpPr>
        <p:spPr>
          <a:xfrm>
            <a:off x="1030585" y="2307640"/>
            <a:ext cx="738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Comment cette régularité de carrés représente-t-elle la table de valeurs?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397AD5-2494-4FF9-8090-7170CE4CFC9E}"/>
              </a:ext>
            </a:extLst>
          </p:cNvPr>
          <p:cNvCxnSpPr>
            <a:cxnSpLocks/>
          </p:cNvCxnSpPr>
          <p:nvPr/>
        </p:nvCxnSpPr>
        <p:spPr>
          <a:xfrm>
            <a:off x="450418" y="4718154"/>
            <a:ext cx="925916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5D9CBF-B5F6-4BD7-8BD5-D62F7F173979}"/>
              </a:ext>
            </a:extLst>
          </p:cNvPr>
          <p:cNvSpPr txBox="1"/>
          <p:nvPr/>
        </p:nvSpPr>
        <p:spPr>
          <a:xfrm>
            <a:off x="5602776" y="517804"/>
            <a:ext cx="2128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Entrée             Sortie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29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2D1AB-0D88-4464-86D0-CDFB2F54B9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8666"/>
            <a:ext cx="6974459" cy="1699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953EE-264D-4F7D-909C-649B3DFE1C47}"/>
              </a:ext>
            </a:extLst>
          </p:cNvPr>
          <p:cNvSpPr txBox="1"/>
          <p:nvPr/>
        </p:nvSpPr>
        <p:spPr>
          <a:xfrm>
            <a:off x="283847" y="882440"/>
            <a:ext cx="8289925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We</a:t>
            </a:r>
            <a:r>
              <a:rPr lang="fr-FR" dirty="0">
                <a:solidFill>
                  <a:srgbClr val="000000"/>
                </a:solidFill>
              </a:rPr>
              <a:t> can </a:t>
            </a:r>
            <a:r>
              <a:rPr lang="fr-FR" dirty="0" err="1">
                <a:solidFill>
                  <a:srgbClr val="000000"/>
                </a:solidFill>
              </a:rPr>
              <a:t>draw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pictures</a:t>
            </a:r>
            <a:r>
              <a:rPr lang="fr-FR" dirty="0">
                <a:solidFill>
                  <a:srgbClr val="000000"/>
                </a:solidFill>
              </a:rPr>
              <a:t> to show the </a:t>
            </a:r>
            <a:r>
              <a:rPr lang="fr-FR" dirty="0" err="1">
                <a:solidFill>
                  <a:srgbClr val="000000"/>
                </a:solidFill>
              </a:rPr>
              <a:t>relationship</a:t>
            </a:r>
            <a:r>
              <a:rPr lang="fr-FR" dirty="0">
                <a:solidFill>
                  <a:srgbClr val="000000"/>
                </a:solidFill>
              </a:rPr>
              <a:t> in a table of values.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The input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increases</a:t>
            </a:r>
            <a:r>
              <a:rPr lang="fr-FR" dirty="0">
                <a:solidFill>
                  <a:srgbClr val="000000"/>
                </a:solidFill>
              </a:rPr>
              <a:t> by 1 </a:t>
            </a:r>
            <a:r>
              <a:rPr lang="fr-FR" dirty="0" err="1">
                <a:solidFill>
                  <a:srgbClr val="000000"/>
                </a:solidFill>
              </a:rPr>
              <a:t>each</a:t>
            </a:r>
            <a:r>
              <a:rPr lang="fr-FR" dirty="0">
                <a:solidFill>
                  <a:srgbClr val="000000"/>
                </a:solidFill>
              </a:rPr>
              <a:t> time.</a:t>
            </a:r>
          </a:p>
          <a:p>
            <a:r>
              <a:rPr lang="fr-FR" dirty="0">
                <a:solidFill>
                  <a:srgbClr val="000000"/>
                </a:solidFill>
              </a:rPr>
              <a:t>The output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increases</a:t>
            </a:r>
            <a:r>
              <a:rPr lang="fr-FR" dirty="0">
                <a:solidFill>
                  <a:srgbClr val="000000"/>
                </a:solidFill>
              </a:rPr>
              <a:t> by 3 </a:t>
            </a:r>
            <a:r>
              <a:rPr lang="fr-FR" dirty="0" err="1">
                <a:solidFill>
                  <a:srgbClr val="000000"/>
                </a:solidFill>
              </a:rPr>
              <a:t>each</a:t>
            </a:r>
            <a:r>
              <a:rPr lang="fr-FR" dirty="0">
                <a:solidFill>
                  <a:srgbClr val="000000"/>
                </a:solidFill>
              </a:rPr>
              <a:t> time. 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FE1276-61DB-44EE-807C-60A7A6735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36201"/>
              </p:ext>
            </p:extLst>
          </p:nvPr>
        </p:nvGraphicFramePr>
        <p:xfrm>
          <a:off x="7418069" y="1030160"/>
          <a:ext cx="2306666" cy="425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18">
                  <a:extLst>
                    <a:ext uri="{9D8B030D-6E8A-4147-A177-3AD203B41FA5}">
                      <a16:colId xmlns:a16="http://schemas.microsoft.com/office/drawing/2014/main" val="957990483"/>
                    </a:ext>
                  </a:extLst>
                </a:gridCol>
                <a:gridCol w="1067548">
                  <a:extLst>
                    <a:ext uri="{9D8B030D-6E8A-4147-A177-3AD203B41FA5}">
                      <a16:colId xmlns:a16="http://schemas.microsoft.com/office/drawing/2014/main" val="4120775139"/>
                    </a:ext>
                  </a:extLst>
                </a:gridCol>
              </a:tblGrid>
              <a:tr h="1425829"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Figure number/ </a:t>
                      </a:r>
                      <a:r>
                        <a:rPr lang="en-US" sz="18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Numéro</a:t>
                      </a:r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de la figure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Number of triangles/</a:t>
                      </a:r>
                      <a:r>
                        <a:rPr lang="en-US" sz="18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Nombre</a:t>
                      </a:r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de triangles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08040"/>
                  </a:ext>
                </a:extLst>
              </a:tr>
              <a:tr h="47599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1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79127"/>
                  </a:ext>
                </a:extLst>
              </a:tr>
              <a:tr h="5087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4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36984"/>
                  </a:ext>
                </a:extLst>
              </a:tr>
              <a:tr h="497967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7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8199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10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1325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13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473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C1D081-52E7-40E5-B431-4654758ED460}"/>
              </a:ext>
            </a:extLst>
          </p:cNvPr>
          <p:cNvSpPr txBox="1"/>
          <p:nvPr/>
        </p:nvSpPr>
        <p:spPr>
          <a:xfrm>
            <a:off x="283847" y="5550639"/>
            <a:ext cx="729411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Tu peux faire des dessins pour montrer la relation dans une table de valeurs.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Les nombres d`entrée augmente de 1 chaque fois.</a:t>
            </a:r>
          </a:p>
          <a:p>
            <a:r>
              <a:rPr lang="fr-FR" dirty="0">
                <a:solidFill>
                  <a:srgbClr val="000000"/>
                </a:solidFill>
              </a:rPr>
              <a:t>Les nombres de sortie augmente de 3 chaque fois.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B4850-CCFF-4E79-BD01-3619B3A4499F}"/>
              </a:ext>
            </a:extLst>
          </p:cNvPr>
          <p:cNvSpPr txBox="1"/>
          <p:nvPr/>
        </p:nvSpPr>
        <p:spPr>
          <a:xfrm>
            <a:off x="7577959" y="759316"/>
            <a:ext cx="993443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 - 17"/>
              </a:rPr>
              <a:t>Input/Entrée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BCCF9D-FDB9-42DF-B4CD-D970C6FC0197}"/>
              </a:ext>
            </a:extLst>
          </p:cNvPr>
          <p:cNvSpPr txBox="1"/>
          <p:nvPr/>
        </p:nvSpPr>
        <p:spPr>
          <a:xfrm>
            <a:off x="8731292" y="759315"/>
            <a:ext cx="993443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 - 17"/>
              </a:rPr>
              <a:t>Output/Sortie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DE640-8340-45E2-A3CD-B37F47D654DA}"/>
              </a:ext>
            </a:extLst>
          </p:cNvPr>
          <p:cNvSpPr txBox="1"/>
          <p:nvPr/>
        </p:nvSpPr>
        <p:spPr>
          <a:xfrm>
            <a:off x="283847" y="262238"/>
            <a:ext cx="1471381" cy="36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Read.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3F05D4-7AE4-4D01-8A75-98A51AE881EF}"/>
              </a:ext>
            </a:extLst>
          </p:cNvPr>
          <p:cNvSpPr txBox="1"/>
          <p:nvPr/>
        </p:nvSpPr>
        <p:spPr>
          <a:xfrm>
            <a:off x="283847" y="5050921"/>
            <a:ext cx="5079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 dirty="0"/>
              <a:t>Lis.</a:t>
            </a:r>
            <a:endParaRPr lang="en-US" b="1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31201AB-BDF5-4FFA-9652-1F3BF5AC4193}"/>
              </a:ext>
            </a:extLst>
          </p:cNvPr>
          <p:cNvCxnSpPr>
            <a:cxnSpLocks/>
          </p:cNvCxnSpPr>
          <p:nvPr/>
        </p:nvCxnSpPr>
        <p:spPr>
          <a:xfrm>
            <a:off x="283847" y="4768031"/>
            <a:ext cx="657017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38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824</Words>
  <Application>Microsoft Office PowerPoint</Application>
  <PresentationFormat>Custom</PresentationFormat>
  <Paragraphs>200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 - 36</vt:lpstr>
      <vt:lpstr>Arial - 61</vt:lpstr>
      <vt:lpstr>Arial - 28</vt:lpstr>
      <vt:lpstr>Arial - 24</vt:lpstr>
      <vt:lpstr>Arial</vt:lpstr>
      <vt:lpstr>Calibri Light</vt:lpstr>
      <vt:lpstr>Calibri</vt:lpstr>
      <vt:lpstr>Arial - 46</vt:lpstr>
      <vt:lpstr>Arial - 26</vt:lpstr>
      <vt:lpstr>Arial - 16</vt:lpstr>
      <vt:lpstr>Arial - 18</vt:lpstr>
      <vt:lpstr>Arial - 17</vt:lpstr>
      <vt:lpstr>Office Theme</vt:lpstr>
      <vt:lpstr>PowerPoint Presentation</vt:lpstr>
      <vt:lpstr>Pattern Example. What would be the next 3 numbers in this pattern?</vt:lpstr>
      <vt:lpstr>PowerPoint Presentation</vt:lpstr>
      <vt:lpstr>PowerPoint Presentation</vt:lpstr>
      <vt:lpstr>Worksheet – Input/Output Tables Handout Unit 1 Patterns from Table Pg 4-5            Feuille de travail – Les tables d’entrée/sortie-Handout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Worksheet – Double Operation Input/Output Table of Values Handout             Feuille de travail – Double Opérations des tables d’entrée/sortie Handout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Sandra Cleland</cp:lastModifiedBy>
  <cp:revision>38</cp:revision>
  <cp:lastPrinted>2021-10-27T18:39:43Z</cp:lastPrinted>
  <dcterms:created xsi:type="dcterms:W3CDTF">2020-09-30T00:46:27Z</dcterms:created>
  <dcterms:modified xsi:type="dcterms:W3CDTF">2022-10-12T00:43:40Z</dcterms:modified>
</cp:coreProperties>
</file>