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5" r:id="rId5"/>
    <p:sldId id="277" r:id="rId6"/>
    <p:sldId id="276" r:id="rId7"/>
    <p:sldId id="278" r:id="rId8"/>
    <p:sldId id="281" r:id="rId9"/>
    <p:sldId id="279" r:id="rId10"/>
    <p:sldId id="282" r:id="rId11"/>
    <p:sldId id="280" r:id="rId12"/>
  </p:sldIdLst>
  <p:sldSz cx="10160000" cy="9372600"/>
  <p:notesSz cx="7010400" cy="92964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Math" panose="020405030504060302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FFD6C-D534-4999-A7F1-11A6792F4B2B}" v="15" dt="2023-04-27T16:55:14.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2" d="100"/>
          <a:sy n="62" d="100"/>
        </p:scale>
        <p:origin x="18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533896"/>
            <a:ext cx="7620000" cy="3263053"/>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922785"/>
            <a:ext cx="7620000" cy="2262875"/>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88374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48900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99004"/>
            <a:ext cx="2190750" cy="794284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99004"/>
            <a:ext cx="6445250" cy="7942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57316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BF77D2A-F528-4F80-851C-E9C1ED1471F2}" type="datetimeFigureOut">
              <a:rPr lang="en-CA" smtClean="0"/>
              <a:t>2023-04-28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3994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336644"/>
            <a:ext cx="8763000" cy="3898741"/>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6272268"/>
            <a:ext cx="8763000" cy="20502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77D2A-F528-4F80-851C-E9C1ED1471F2}" type="datetimeFigureOut">
              <a:rPr lang="en-CA" smtClean="0"/>
              <a:t>2023-04-28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06972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495021"/>
            <a:ext cx="4318000" cy="594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495021"/>
            <a:ext cx="4318000" cy="594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BF77D2A-F528-4F80-851C-E9C1ED1471F2}" type="datetimeFigureOut">
              <a:rPr lang="en-CA" smtClean="0"/>
              <a:t>2023-04-28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34646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99006"/>
            <a:ext cx="8763000" cy="1811603"/>
          </a:xfrm>
        </p:spPr>
        <p:txBody>
          <a:bodyPr/>
          <a:lstStyle/>
          <a:p>
            <a:r>
              <a:rPr lang="en-US"/>
              <a:t>Click to edit Master title style</a:t>
            </a:r>
            <a:endParaRPr lang="en-CA"/>
          </a:p>
        </p:txBody>
      </p:sp>
      <p:sp>
        <p:nvSpPr>
          <p:cNvPr id="3" name="Text Placeholder 2"/>
          <p:cNvSpPr>
            <a:spLocks noGrp="1"/>
          </p:cNvSpPr>
          <p:nvPr>
            <p:ph type="body" idx="1"/>
          </p:nvPr>
        </p:nvSpPr>
        <p:spPr>
          <a:xfrm>
            <a:off x="699824" y="2297589"/>
            <a:ext cx="4298156" cy="112601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3423602"/>
            <a:ext cx="4298156" cy="5035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2297589"/>
            <a:ext cx="4319323" cy="112601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3423602"/>
            <a:ext cx="4319323" cy="5035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BF77D2A-F528-4F80-851C-E9C1ED1471F2}" type="datetimeFigureOut">
              <a:rPr lang="en-CA" smtClean="0"/>
              <a:t>2023-04-28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43785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BF77D2A-F528-4F80-851C-E9C1ED1471F2}" type="datetimeFigureOut">
              <a:rPr lang="en-CA" smtClean="0"/>
              <a:t>2023-04-28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160237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77D2A-F528-4F80-851C-E9C1ED1471F2}" type="datetimeFigureOut">
              <a:rPr lang="en-CA" smtClean="0"/>
              <a:t>2023-04-28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83212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24840"/>
            <a:ext cx="3276864" cy="218694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349483"/>
            <a:ext cx="5143500" cy="6660621"/>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811780"/>
            <a:ext cx="3276864" cy="520917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3BF77D2A-F528-4F80-851C-E9C1ED1471F2}" type="datetimeFigureOut">
              <a:rPr lang="en-CA" smtClean="0"/>
              <a:t>2023-04-28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419042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24840"/>
            <a:ext cx="3276864" cy="218694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349483"/>
            <a:ext cx="5143500" cy="6660621"/>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811780"/>
            <a:ext cx="3276864" cy="520917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3BF77D2A-F528-4F80-851C-E9C1ED1471F2}" type="datetimeFigureOut">
              <a:rPr lang="en-CA" smtClean="0"/>
              <a:t>2023-04-28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5FF75A-1C19-45F6-BAB9-7B9796A57247}" type="slidenum">
              <a:rPr lang="en-CA" smtClean="0"/>
              <a:t>‹#›</a:t>
            </a:fld>
            <a:endParaRPr lang="en-CA"/>
          </a:p>
        </p:txBody>
      </p:sp>
    </p:spTree>
    <p:extLst>
      <p:ext uri="{BB962C8B-B14F-4D97-AF65-F5344CB8AC3E}">
        <p14:creationId xmlns:p14="http://schemas.microsoft.com/office/powerpoint/2010/main" val="298377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99006"/>
            <a:ext cx="8763000" cy="181160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495021"/>
            <a:ext cx="8763000" cy="59468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8687014"/>
            <a:ext cx="2286000" cy="499004"/>
          </a:xfrm>
          <a:prstGeom prst="rect">
            <a:avLst/>
          </a:prstGeom>
        </p:spPr>
        <p:txBody>
          <a:bodyPr vert="horz" lIns="91440" tIns="45720" rIns="91440" bIns="45720" rtlCol="0" anchor="ctr"/>
          <a:lstStyle>
            <a:lvl1pPr algn="l">
              <a:defRPr sz="1000">
                <a:solidFill>
                  <a:schemeClr val="tx1">
                    <a:tint val="75000"/>
                  </a:schemeClr>
                </a:solidFill>
              </a:defRPr>
            </a:lvl1pPr>
          </a:lstStyle>
          <a:p>
            <a:fld id="{3BF77D2A-F528-4F80-851C-E9C1ED1471F2}" type="datetimeFigureOut">
              <a:rPr lang="en-CA" smtClean="0"/>
              <a:t>2023-04-28</a:t>
            </a:fld>
            <a:endParaRPr lang="en-CA"/>
          </a:p>
        </p:txBody>
      </p:sp>
      <p:sp>
        <p:nvSpPr>
          <p:cNvPr id="5" name="Footer Placeholder 4"/>
          <p:cNvSpPr>
            <a:spLocks noGrp="1"/>
          </p:cNvSpPr>
          <p:nvPr>
            <p:ph type="ftr" sz="quarter" idx="3"/>
          </p:nvPr>
        </p:nvSpPr>
        <p:spPr>
          <a:xfrm>
            <a:off x="3365500" y="8687014"/>
            <a:ext cx="3429000" cy="49900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8687014"/>
            <a:ext cx="2286000" cy="499004"/>
          </a:xfrm>
          <a:prstGeom prst="rect">
            <a:avLst/>
          </a:prstGeom>
        </p:spPr>
        <p:txBody>
          <a:bodyPr vert="horz" lIns="91440" tIns="45720" rIns="91440" bIns="45720" rtlCol="0" anchor="ctr"/>
          <a:lstStyle>
            <a:lvl1pPr algn="r">
              <a:defRPr sz="1000">
                <a:solidFill>
                  <a:schemeClr val="tx1">
                    <a:tint val="75000"/>
                  </a:schemeClr>
                </a:solidFill>
              </a:defRPr>
            </a:lvl1pPr>
          </a:lstStyle>
          <a:p>
            <a:fld id="{B95FF75A-1C19-45F6-BAB9-7B9796A57247}" type="slidenum">
              <a:rPr lang="en-CA" smtClean="0"/>
              <a:t>‹#›</a:t>
            </a:fld>
            <a:endParaRPr lang="en-CA"/>
          </a:p>
        </p:txBody>
      </p:sp>
    </p:spTree>
    <p:extLst>
      <p:ext uri="{BB962C8B-B14F-4D97-AF65-F5344CB8AC3E}">
        <p14:creationId xmlns:p14="http://schemas.microsoft.com/office/powerpoint/2010/main" val="170250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2204" dirty="0"/>
              <a:t>N5: Démontrer une compréhension de l’addition et de la soustraction de fractions positives et de nombres fractionnaires positifs, avec ou sans dénominateurs communs, de façon concrète, imagée et symbolique (se limitant aux sommes et aux différences positives).</a:t>
            </a:r>
            <a:br>
              <a:rPr lang="en-CA" sz="2204" dirty="0"/>
            </a:br>
            <a:endParaRPr lang="en-CA" sz="2204" dirty="0"/>
          </a:p>
        </p:txBody>
      </p:sp>
      <p:sp>
        <p:nvSpPr>
          <p:cNvPr id="3" name="Content Placeholder 2"/>
          <p:cNvSpPr>
            <a:spLocks noGrp="1"/>
          </p:cNvSpPr>
          <p:nvPr>
            <p:ph idx="1"/>
          </p:nvPr>
        </p:nvSpPr>
        <p:spPr/>
        <p:txBody>
          <a:bodyPr>
            <a:normAutofit fontScale="85000" lnSpcReduction="20000"/>
          </a:bodyPr>
          <a:lstStyle/>
          <a:p>
            <a:r>
              <a:rPr lang="fr-BE" dirty="0"/>
              <a:t>Utiliser des points de repère pour estimer la somme ou la différence de fractions ou de nombres fractionnaires positifs </a:t>
            </a:r>
            <a:endParaRPr lang="en-CA" dirty="0"/>
          </a:p>
          <a:p>
            <a:r>
              <a:rPr lang="fr-BE" dirty="0"/>
              <a:t>Modéliser l’addition et la soustraction d’une fraction ou d’un nombre fractionnaire positif donné de façon concrète et les noter de façon symbolique</a:t>
            </a:r>
            <a:endParaRPr lang="en-CA" dirty="0"/>
          </a:p>
          <a:p>
            <a:r>
              <a:rPr lang="fr-BE" dirty="0"/>
              <a:t> Déterminer la somme de deux fractions positives ou de nombres fractionnaires ayant des dénominateurs communs</a:t>
            </a:r>
            <a:endParaRPr lang="en-CA" dirty="0"/>
          </a:p>
          <a:p>
            <a:r>
              <a:rPr lang="fr-BE" dirty="0"/>
              <a:t>Déterminer la différence de deux fractions positives ou de nombres fractionnaires ayant des dénominateurs communs</a:t>
            </a:r>
            <a:endParaRPr lang="en-CA" dirty="0"/>
          </a:p>
          <a:p>
            <a:r>
              <a:rPr lang="fr-BE" dirty="0"/>
              <a:t> Déterminer un dénominateur commun pour les fractions positives ou les nombres fractionnaires d’un ensemble donné</a:t>
            </a:r>
            <a:endParaRPr lang="en-CA" dirty="0"/>
          </a:p>
          <a:p>
            <a:r>
              <a:rPr lang="fr-BE" dirty="0"/>
              <a:t> Déterminer la somme de deux fractions positives ou de nombres fractionnaires ayant des dénominateurs différents</a:t>
            </a:r>
            <a:endParaRPr lang="en-CA" dirty="0"/>
          </a:p>
          <a:p>
            <a:r>
              <a:rPr lang="fr-BE" dirty="0"/>
              <a:t> Déterminer la différence de deux fractions positives ou de nombres fractionnaires ayant des dénominateurs différents</a:t>
            </a:r>
            <a:endParaRPr lang="en-CA" dirty="0"/>
          </a:p>
          <a:p>
            <a:r>
              <a:rPr lang="fr-BE" dirty="0"/>
              <a:t>Simplifier une fraction positive ou un nombre fractionnaire donné en déterminant le facteur commun au numérateur et au dénominateur</a:t>
            </a:r>
            <a:endParaRPr lang="en-CA" dirty="0"/>
          </a:p>
          <a:p>
            <a:r>
              <a:rPr lang="fr-BE" dirty="0"/>
              <a:t> Simplifier la solution d’un problème qui comprend la somme ou la différence de deux fractions positives ou de nombres fractionnaires</a:t>
            </a:r>
            <a:endParaRPr lang="en-CA" dirty="0"/>
          </a:p>
          <a:p>
            <a:r>
              <a:rPr lang="fr-BE" dirty="0"/>
              <a:t>Résoudre un problème donné comportant l’addition ou la soustraction de fractions positives ou de nombres fractionnaires, et vérifier la vraisemblance de la solution  </a:t>
            </a:r>
            <a:endParaRPr lang="en-CA" dirty="0"/>
          </a:p>
          <a:p>
            <a:endParaRPr lang="en-CA" dirty="0"/>
          </a:p>
        </p:txBody>
      </p:sp>
    </p:spTree>
    <p:extLst>
      <p:ext uri="{BB962C8B-B14F-4D97-AF65-F5344CB8AC3E}">
        <p14:creationId xmlns:p14="http://schemas.microsoft.com/office/powerpoint/2010/main" val="45366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N5-Soustraire les fractions.  </a:t>
            </a:r>
            <a:r>
              <a:rPr lang="en-CA" dirty="0" err="1"/>
              <a:t>C’est</a:t>
            </a:r>
            <a:r>
              <a:rPr lang="en-CA" dirty="0"/>
              <a:t> important de </a:t>
            </a:r>
            <a:r>
              <a:rPr lang="en-CA" dirty="0" err="1"/>
              <a:t>noter</a:t>
            </a:r>
            <a:r>
              <a:rPr lang="en-CA" dirty="0"/>
              <a:t> que </a:t>
            </a:r>
            <a:r>
              <a:rPr lang="en-CA" dirty="0" err="1"/>
              <a:t>soustraire</a:t>
            </a:r>
            <a:r>
              <a:rPr lang="en-CA" dirty="0"/>
              <a:t> et </a:t>
            </a:r>
            <a:r>
              <a:rPr lang="en-CA" dirty="0" err="1"/>
              <a:t>additionner</a:t>
            </a:r>
            <a:r>
              <a:rPr lang="en-CA" dirty="0"/>
              <a:t> des fractions se font de la </a:t>
            </a:r>
            <a:r>
              <a:rPr lang="en-CA" dirty="0" err="1"/>
              <a:t>même</a:t>
            </a:r>
            <a:r>
              <a:rPr lang="en-CA" dirty="0"/>
              <a:t> </a:t>
            </a:r>
            <a:r>
              <a:rPr lang="en-CA" dirty="0" err="1"/>
              <a:t>façon</a:t>
            </a:r>
            <a:r>
              <a:rPr lang="en-CA" dirty="0"/>
              <a:t>.</a:t>
            </a:r>
          </a:p>
        </p:txBody>
      </p:sp>
      <p:sp>
        <p:nvSpPr>
          <p:cNvPr id="3" name="Content Placeholder 2"/>
          <p:cNvSpPr>
            <a:spLocks noGrp="1"/>
          </p:cNvSpPr>
          <p:nvPr>
            <p:ph idx="1"/>
          </p:nvPr>
        </p:nvSpPr>
        <p:spPr/>
        <p:txBody>
          <a:bodyPr/>
          <a:lstStyle/>
          <a:p>
            <a:r>
              <a:rPr lang="en-CA" dirty="0" err="1"/>
              <a:t>Soustraire</a:t>
            </a:r>
            <a:r>
              <a:rPr lang="en-CA" dirty="0"/>
              <a:t> avec des </a:t>
            </a:r>
            <a:r>
              <a:rPr lang="en-CA" dirty="0" err="1"/>
              <a:t>dénominateurs</a:t>
            </a:r>
            <a:r>
              <a:rPr lang="en-CA" dirty="0"/>
              <a:t> </a:t>
            </a:r>
            <a:r>
              <a:rPr lang="en-CA" dirty="0" err="1"/>
              <a:t>communs</a:t>
            </a:r>
            <a:endParaRPr lang="en-CA" dirty="0"/>
          </a:p>
          <a:p>
            <a:endParaRPr lang="en-CA" dirty="0"/>
          </a:p>
          <a:p>
            <a:pPr marL="0" indent="0">
              <a:buNone/>
            </a:pPr>
            <a:r>
              <a:rPr lang="en-CA" sz="2400" dirty="0">
                <a:solidFill>
                  <a:srgbClr val="000000"/>
                </a:solidFill>
                <a:latin typeface="Arial - 33"/>
              </a:rPr>
              <a:t>                           </a:t>
            </a:r>
            <a:r>
              <a:rPr lang="en-CA" sz="2400" u="sng" dirty="0">
                <a:solidFill>
                  <a:srgbClr val="000000"/>
                </a:solidFill>
                <a:latin typeface="Arial - 33"/>
              </a:rPr>
              <a:t>5</a:t>
            </a:r>
            <a:r>
              <a:rPr lang="en-CA" sz="2400" dirty="0">
                <a:solidFill>
                  <a:srgbClr val="000000"/>
                </a:solidFill>
                <a:latin typeface="Arial - 33"/>
              </a:rPr>
              <a:t>    _   </a:t>
            </a:r>
            <a:r>
              <a:rPr lang="en-CA" sz="2400" u="sng" dirty="0">
                <a:solidFill>
                  <a:srgbClr val="000000"/>
                </a:solidFill>
                <a:latin typeface="Arial - 33"/>
              </a:rPr>
              <a:t>1  </a:t>
            </a:r>
            <a:r>
              <a:rPr lang="en-CA" sz="2400" dirty="0">
                <a:solidFill>
                  <a:srgbClr val="000000"/>
                </a:solidFill>
                <a:latin typeface="Arial - 33"/>
              </a:rPr>
              <a:t>   = </a:t>
            </a:r>
            <a:r>
              <a:rPr lang="en-CA" sz="2400" u="sng" dirty="0">
                <a:solidFill>
                  <a:srgbClr val="000000"/>
                </a:solidFill>
                <a:latin typeface="Arial - 33"/>
              </a:rPr>
              <a:t>4</a:t>
            </a:r>
            <a:r>
              <a:rPr lang="en-CA" sz="2400" dirty="0">
                <a:solidFill>
                  <a:srgbClr val="000000"/>
                </a:solidFill>
                <a:latin typeface="Arial - 33"/>
              </a:rPr>
              <a:t>   </a:t>
            </a:r>
          </a:p>
          <a:p>
            <a:pPr marL="0" indent="0">
              <a:buNone/>
            </a:pPr>
            <a:r>
              <a:rPr lang="en-CA" sz="2400" dirty="0">
                <a:solidFill>
                  <a:srgbClr val="000000"/>
                </a:solidFill>
                <a:latin typeface="Arial - 33"/>
              </a:rPr>
              <a:t>		         6         6        6</a:t>
            </a:r>
          </a:p>
          <a:p>
            <a:pPr marL="0" indent="0">
              <a:buNone/>
            </a:pPr>
            <a:endParaRPr lang="en-CA" dirty="0"/>
          </a:p>
          <a:p>
            <a:endParaRPr lang="en-CA" dirty="0"/>
          </a:p>
          <a:p>
            <a:r>
              <a:rPr lang="en-CA" dirty="0" err="1"/>
              <a:t>Soustraire</a:t>
            </a:r>
            <a:r>
              <a:rPr lang="en-CA" dirty="0"/>
              <a:t> avec des </a:t>
            </a:r>
            <a:r>
              <a:rPr lang="en-CA" dirty="0" err="1"/>
              <a:t>dénominateurs</a:t>
            </a:r>
            <a:r>
              <a:rPr lang="en-CA" dirty="0"/>
              <a:t> qui ne </a:t>
            </a:r>
            <a:r>
              <a:rPr lang="en-CA" dirty="0" err="1"/>
              <a:t>sont</a:t>
            </a:r>
            <a:r>
              <a:rPr lang="en-CA" dirty="0"/>
              <a:t> non </a:t>
            </a:r>
            <a:r>
              <a:rPr lang="en-CA" dirty="0" err="1"/>
              <a:t>communs</a:t>
            </a:r>
            <a:endParaRPr lang="en-CA" dirty="0"/>
          </a:p>
          <a:p>
            <a:pPr marL="0" indent="0">
              <a:buNone/>
            </a:pPr>
            <a:r>
              <a:rPr lang="en-CA" sz="2000" dirty="0">
                <a:solidFill>
                  <a:srgbClr val="000000"/>
                </a:solidFill>
                <a:latin typeface="Arial - 33"/>
              </a:rPr>
              <a:t>                              </a:t>
            </a:r>
            <a:r>
              <a:rPr lang="en-CA" sz="2000" u="sng" dirty="0">
                <a:solidFill>
                  <a:srgbClr val="000000"/>
                </a:solidFill>
                <a:latin typeface="Arial - 33"/>
              </a:rPr>
              <a:t> 5</a:t>
            </a:r>
            <a:r>
              <a:rPr lang="en-CA" sz="2000" dirty="0">
                <a:solidFill>
                  <a:srgbClr val="000000"/>
                </a:solidFill>
                <a:latin typeface="Arial - 33"/>
              </a:rPr>
              <a:t>    _    </a:t>
            </a:r>
            <a:r>
              <a:rPr lang="en-CA" sz="2000" u="sng" dirty="0">
                <a:solidFill>
                  <a:srgbClr val="000000"/>
                </a:solidFill>
                <a:latin typeface="Arial - 33"/>
              </a:rPr>
              <a:t>1  </a:t>
            </a:r>
            <a:r>
              <a:rPr lang="en-CA" sz="2000" dirty="0">
                <a:solidFill>
                  <a:srgbClr val="000000"/>
                </a:solidFill>
                <a:latin typeface="Arial - 33"/>
              </a:rPr>
              <a:t>   =       </a:t>
            </a:r>
            <a:r>
              <a:rPr lang="en-CA" sz="2000" u="sng" dirty="0">
                <a:solidFill>
                  <a:srgbClr val="000000"/>
                </a:solidFill>
                <a:latin typeface="Arial - 33"/>
              </a:rPr>
              <a:t> 5</a:t>
            </a:r>
            <a:r>
              <a:rPr lang="en-CA" sz="2000" dirty="0">
                <a:solidFill>
                  <a:srgbClr val="000000"/>
                </a:solidFill>
                <a:latin typeface="Arial - 33"/>
              </a:rPr>
              <a:t>    _    </a:t>
            </a:r>
            <a:r>
              <a:rPr lang="en-CA" sz="2000" u="sng" dirty="0">
                <a:solidFill>
                  <a:srgbClr val="000000"/>
                </a:solidFill>
                <a:latin typeface="Arial - 33"/>
              </a:rPr>
              <a:t> 3 </a:t>
            </a:r>
            <a:r>
              <a:rPr lang="en-CA" sz="2000" dirty="0">
                <a:solidFill>
                  <a:srgbClr val="000000"/>
                </a:solidFill>
                <a:latin typeface="Arial - 33"/>
              </a:rPr>
              <a:t>   =    </a:t>
            </a:r>
            <a:r>
              <a:rPr lang="en-CA" sz="2000" u="sng" dirty="0">
                <a:solidFill>
                  <a:srgbClr val="000000"/>
                </a:solidFill>
                <a:latin typeface="Arial - 33"/>
              </a:rPr>
              <a:t> 2</a:t>
            </a:r>
          </a:p>
          <a:p>
            <a:pPr marL="0" indent="0">
              <a:buNone/>
            </a:pPr>
            <a:r>
              <a:rPr lang="en-CA" sz="2000" dirty="0">
                <a:solidFill>
                  <a:srgbClr val="000000"/>
                </a:solidFill>
                <a:latin typeface="Arial - 33"/>
              </a:rPr>
              <a:t>		         6           2              </a:t>
            </a:r>
            <a:r>
              <a:rPr lang="en-CA" sz="2000" i="1" dirty="0">
                <a:solidFill>
                  <a:srgbClr val="000000"/>
                </a:solidFill>
                <a:latin typeface="Arial - 33"/>
              </a:rPr>
              <a:t>6           6           6</a:t>
            </a:r>
          </a:p>
          <a:p>
            <a:pPr marL="0" indent="0">
              <a:buNone/>
            </a:pPr>
            <a:r>
              <a:rPr lang="en-CA" dirty="0"/>
              <a:t>         **</a:t>
            </a:r>
            <a:r>
              <a:rPr lang="en-CA" dirty="0" err="1"/>
              <a:t>notez</a:t>
            </a:r>
            <a:r>
              <a:rPr lang="en-CA" dirty="0"/>
              <a:t> que le </a:t>
            </a:r>
            <a:r>
              <a:rPr lang="en-CA" dirty="0" err="1"/>
              <a:t>dénominateur</a:t>
            </a:r>
            <a:r>
              <a:rPr lang="en-CA" dirty="0"/>
              <a:t> </a:t>
            </a:r>
            <a:r>
              <a:rPr lang="en-CA" dirty="0" err="1"/>
              <a:t>doit</a:t>
            </a:r>
            <a:r>
              <a:rPr lang="en-CA" dirty="0"/>
              <a:t> </a:t>
            </a:r>
            <a:r>
              <a:rPr lang="en-CA" dirty="0" err="1"/>
              <a:t>être</a:t>
            </a:r>
            <a:r>
              <a:rPr lang="en-CA" dirty="0"/>
              <a:t> </a:t>
            </a:r>
            <a:r>
              <a:rPr lang="en-CA" dirty="0" err="1"/>
              <a:t>commun</a:t>
            </a:r>
            <a:r>
              <a:rPr lang="en-CA" dirty="0"/>
              <a:t> pour </a:t>
            </a:r>
            <a:r>
              <a:rPr lang="en-CA" dirty="0" err="1"/>
              <a:t>résoudre</a:t>
            </a:r>
            <a:r>
              <a:rPr lang="en-CA" dirty="0"/>
              <a:t> le </a:t>
            </a:r>
            <a:r>
              <a:rPr lang="en-CA" dirty="0" err="1"/>
              <a:t>problème</a:t>
            </a:r>
            <a:r>
              <a:rPr lang="en-CA" dirty="0"/>
              <a:t>.</a:t>
            </a:r>
          </a:p>
          <a:p>
            <a:pPr marL="0" indent="0">
              <a:buNone/>
            </a:pPr>
            <a:r>
              <a:rPr lang="en-CA" dirty="0"/>
              <a:t>             (</a:t>
            </a:r>
            <a:r>
              <a:rPr lang="en-CA" dirty="0" err="1"/>
              <a:t>Utilisez</a:t>
            </a:r>
            <a:r>
              <a:rPr lang="en-CA" dirty="0"/>
              <a:t> des fractions </a:t>
            </a:r>
            <a:r>
              <a:rPr lang="en-CA" dirty="0" err="1"/>
              <a:t>équivalentes</a:t>
            </a:r>
            <a:r>
              <a:rPr lang="en-CA" dirty="0"/>
              <a:t> </a:t>
            </a:r>
            <a:r>
              <a:rPr lang="en-CA" dirty="0" err="1"/>
              <a:t>ou</a:t>
            </a:r>
            <a:r>
              <a:rPr lang="en-CA" dirty="0"/>
              <a:t> le plus petit </a:t>
            </a:r>
            <a:r>
              <a:rPr lang="en-CA" dirty="0" err="1"/>
              <a:t>commun</a:t>
            </a:r>
            <a:r>
              <a:rPr lang="en-CA" dirty="0"/>
              <a:t> multiple) </a:t>
            </a:r>
          </a:p>
          <a:p>
            <a:pPr marL="0" indent="0">
              <a:buNone/>
            </a:pPr>
            <a:r>
              <a:rPr lang="en-CA" dirty="0"/>
              <a:t>                         **pour </a:t>
            </a:r>
            <a:r>
              <a:rPr lang="en-CA" dirty="0" err="1"/>
              <a:t>l’exemple</a:t>
            </a:r>
            <a:r>
              <a:rPr lang="en-CA" dirty="0"/>
              <a:t> ci-dessus ½ =3/6              </a:t>
            </a:r>
          </a:p>
        </p:txBody>
      </p:sp>
    </p:spTree>
    <p:extLst>
      <p:ext uri="{BB962C8B-B14F-4D97-AF65-F5344CB8AC3E}">
        <p14:creationId xmlns:p14="http://schemas.microsoft.com/office/powerpoint/2010/main" val="215250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99007"/>
            <a:ext cx="8763000" cy="983804"/>
          </a:xfrm>
        </p:spPr>
        <p:txBody>
          <a:bodyPr>
            <a:normAutofit fontScale="90000"/>
          </a:bodyPr>
          <a:lstStyle/>
          <a:p>
            <a:br>
              <a:rPr lang="fr-FR" sz="2400" dirty="0">
                <a:solidFill>
                  <a:srgbClr val="000000"/>
                </a:solidFill>
                <a:latin typeface="Times New Roman - 33"/>
              </a:rPr>
            </a:br>
            <a:r>
              <a:rPr lang="fr-FR" sz="2400" dirty="0">
                <a:solidFill>
                  <a:srgbClr val="000000"/>
                </a:solidFill>
                <a:latin typeface="Times New Roman - 33"/>
              </a:rPr>
              <a:t>La soustraction à l`aide des modèles</a:t>
            </a:r>
            <a:br>
              <a:rPr lang="en-CA" sz="2400" dirty="0">
                <a:solidFill>
                  <a:srgbClr val="000000"/>
                </a:solidFill>
                <a:latin typeface="Times New Roman - 33"/>
              </a:rPr>
            </a:br>
            <a:endParaRPr lang="en-CA" sz="2400" dirty="0"/>
          </a:p>
        </p:txBody>
      </p:sp>
      <p:grpSp>
        <p:nvGrpSpPr>
          <p:cNvPr id="4" name="Group 3"/>
          <p:cNvGrpSpPr/>
          <p:nvPr/>
        </p:nvGrpSpPr>
        <p:grpSpPr>
          <a:xfrm>
            <a:off x="908108" y="1507915"/>
            <a:ext cx="1968186" cy="1599313"/>
            <a:chOff x="1073150" y="1085850"/>
            <a:chExt cx="2329953" cy="2025397"/>
          </a:xfrm>
        </p:grpSpPr>
        <p:grpSp>
          <p:nvGrpSpPr>
            <p:cNvPr id="5" name="Group 4"/>
            <p:cNvGrpSpPr/>
            <p:nvPr/>
          </p:nvGrpSpPr>
          <p:grpSpPr>
            <a:xfrm>
              <a:off x="1073150" y="1085850"/>
              <a:ext cx="2329943" cy="1012953"/>
              <a:chOff x="1073150" y="1085850"/>
              <a:chExt cx="2329943" cy="1012953"/>
            </a:xfrm>
          </p:grpSpPr>
          <p:sp>
            <p:nvSpPr>
              <p:cNvPr id="10" name="Freeform 9"/>
              <p:cNvSpPr/>
              <p:nvPr/>
            </p:nvSpPr>
            <p:spPr>
              <a:xfrm>
                <a:off x="1073150" y="1085850"/>
                <a:ext cx="1160273" cy="1009905"/>
              </a:xfrm>
              <a:custGeom>
                <a:avLst/>
                <a:gdLst/>
                <a:ahLst/>
                <a:cxnLst/>
                <a:rect l="0" t="0" r="0" b="0"/>
                <a:pathLst>
                  <a:path w="1160273" h="1009905">
                    <a:moveTo>
                      <a:pt x="1160272" y="1008888"/>
                    </a:moveTo>
                    <a:lnTo>
                      <a:pt x="0" y="1009904"/>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flipV="1">
                <a:off x="1659636" y="1085850"/>
                <a:ext cx="1160146" cy="1009905"/>
              </a:xfrm>
              <a:custGeom>
                <a:avLst/>
                <a:gdLst/>
                <a:ahLst/>
                <a:cxnLst/>
                <a:rect l="0" t="0" r="0" b="0"/>
                <a:pathLst>
                  <a:path w="1160146" h="1009905">
                    <a:moveTo>
                      <a:pt x="1160145" y="1008888"/>
                    </a:moveTo>
                    <a:lnTo>
                      <a:pt x="0" y="1009904"/>
                    </a:lnTo>
                    <a:lnTo>
                      <a:pt x="580390"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2242820" y="1089025"/>
                <a:ext cx="1160273" cy="1009778"/>
              </a:xfrm>
              <a:custGeom>
                <a:avLst/>
                <a:gdLst/>
                <a:ahLst/>
                <a:cxnLst/>
                <a:rect l="0" t="0" r="0" b="0"/>
                <a:pathLst>
                  <a:path w="1160273" h="1009778">
                    <a:moveTo>
                      <a:pt x="1160272" y="1008888"/>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p:cNvGrpSpPr/>
            <p:nvPr/>
          </p:nvGrpSpPr>
          <p:grpSpPr>
            <a:xfrm rot="10800000">
              <a:off x="1073160" y="2098294"/>
              <a:ext cx="2329943" cy="1012953"/>
              <a:chOff x="1073160" y="2098294"/>
              <a:chExt cx="2329943" cy="1012953"/>
            </a:xfrm>
          </p:grpSpPr>
          <p:sp>
            <p:nvSpPr>
              <p:cNvPr id="7" name="Freeform 6"/>
              <p:cNvSpPr/>
              <p:nvPr/>
            </p:nvSpPr>
            <p:spPr>
              <a:xfrm>
                <a:off x="1073160" y="2098294"/>
                <a:ext cx="1160270" cy="1009778"/>
              </a:xfrm>
              <a:custGeom>
                <a:avLst/>
                <a:gdLst/>
                <a:ahLst/>
                <a:cxnLst/>
                <a:rect l="0" t="0" r="0" b="0"/>
                <a:pathLst>
                  <a:path w="1160270" h="1009778">
                    <a:moveTo>
                      <a:pt x="1160269" y="1008888"/>
                    </a:moveTo>
                    <a:lnTo>
                      <a:pt x="0" y="1009777"/>
                    </a:lnTo>
                    <a:lnTo>
                      <a:pt x="580515"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flipV="1">
                <a:off x="1659516" y="2098294"/>
                <a:ext cx="1160273" cy="1009778"/>
              </a:xfrm>
              <a:custGeom>
                <a:avLst/>
                <a:gdLst/>
                <a:ahLst/>
                <a:cxnLst/>
                <a:rect l="0" t="0" r="0" b="0"/>
                <a:pathLst>
                  <a:path w="1160273" h="1009778">
                    <a:moveTo>
                      <a:pt x="1160272" y="1008888"/>
                    </a:moveTo>
                    <a:lnTo>
                      <a:pt x="0" y="1009777"/>
                    </a:lnTo>
                    <a:lnTo>
                      <a:pt x="580515"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2242831" y="2101342"/>
                <a:ext cx="1160272" cy="1009905"/>
              </a:xfrm>
              <a:custGeom>
                <a:avLst/>
                <a:gdLst/>
                <a:ahLst/>
                <a:cxnLst/>
                <a:rect l="0" t="0" r="0" b="0"/>
                <a:pathLst>
                  <a:path w="1160272" h="1009905">
                    <a:moveTo>
                      <a:pt x="1160271" y="1008888"/>
                    </a:moveTo>
                    <a:lnTo>
                      <a:pt x="0" y="1009904"/>
                    </a:lnTo>
                    <a:lnTo>
                      <a:pt x="580515"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p:cNvGrpSpPr/>
          <p:nvPr/>
        </p:nvGrpSpPr>
        <p:grpSpPr>
          <a:xfrm>
            <a:off x="5932734" y="2180978"/>
            <a:ext cx="1746759" cy="1009778"/>
            <a:chOff x="5248275" y="1285875"/>
            <a:chExt cx="1746759" cy="1009778"/>
          </a:xfrm>
        </p:grpSpPr>
        <p:sp>
          <p:nvSpPr>
            <p:cNvPr id="14" name="Freeform 13"/>
            <p:cNvSpPr/>
            <p:nvPr/>
          </p:nvSpPr>
          <p:spPr>
            <a:xfrm>
              <a:off x="5248275" y="1285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flipV="1">
              <a:off x="5834761" y="1285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3310835" y="2180850"/>
            <a:ext cx="2326768" cy="1013080"/>
            <a:chOff x="7289800" y="1244600"/>
            <a:chExt cx="2326768" cy="1013080"/>
          </a:xfrm>
        </p:grpSpPr>
        <p:sp>
          <p:nvSpPr>
            <p:cNvPr id="17" name="Freeform 16"/>
            <p:cNvSpPr/>
            <p:nvPr/>
          </p:nvSpPr>
          <p:spPr>
            <a:xfrm rot="10800000" flipV="1">
              <a:off x="7873111" y="1247902"/>
              <a:ext cx="1160273" cy="1009778"/>
            </a:xfrm>
            <a:custGeom>
              <a:avLst/>
              <a:gdLst/>
              <a:ahLst/>
              <a:cxnLst/>
              <a:rect l="0" t="0" r="0" b="0"/>
              <a:pathLst>
                <a:path w="1160273" h="1009778">
                  <a:moveTo>
                    <a:pt x="1160272" y="1008761"/>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rot="10800000">
              <a:off x="7289800" y="1244727"/>
              <a:ext cx="1160273" cy="1009778"/>
            </a:xfrm>
            <a:custGeom>
              <a:avLst/>
              <a:gdLst/>
              <a:ahLst/>
              <a:cxnLst/>
              <a:rect l="0" t="0" r="0" b="0"/>
              <a:pathLst>
                <a:path w="1160273" h="1009778">
                  <a:moveTo>
                    <a:pt x="1160272" y="1008888"/>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rot="10800000">
              <a:off x="8456295" y="1244600"/>
              <a:ext cx="1160273" cy="1009905"/>
            </a:xfrm>
            <a:custGeom>
              <a:avLst/>
              <a:gdLst/>
              <a:ahLst/>
              <a:cxnLst/>
              <a:rect l="0" t="0" r="0" b="0"/>
              <a:pathLst>
                <a:path w="1160273" h="1009905">
                  <a:moveTo>
                    <a:pt x="1160272" y="1009015"/>
                  </a:moveTo>
                  <a:lnTo>
                    <a:pt x="0" y="1009904"/>
                  </a:lnTo>
                  <a:lnTo>
                    <a:pt x="580644"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Freeform 22"/>
          <p:cNvSpPr/>
          <p:nvPr/>
        </p:nvSpPr>
        <p:spPr>
          <a:xfrm>
            <a:off x="8040330" y="2027299"/>
            <a:ext cx="1160273" cy="1009778"/>
          </a:xfrm>
          <a:custGeom>
            <a:avLst/>
            <a:gdLst/>
            <a:ahLst/>
            <a:cxnLst/>
            <a:rect l="0" t="0" r="0" b="0"/>
            <a:pathLst>
              <a:path w="1160273" h="1009778">
                <a:moveTo>
                  <a:pt x="1160272" y="1008761"/>
                </a:moveTo>
                <a:lnTo>
                  <a:pt x="0" y="1009777"/>
                </a:lnTo>
                <a:lnTo>
                  <a:pt x="580517" y="0"/>
                </a:lnTo>
                <a:close/>
              </a:path>
            </a:pathLst>
          </a:custGeom>
          <a:solidFill>
            <a:srgbClr val="3CB371"/>
          </a:solidFill>
          <a:ln w="127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rot="10800000" flipV="1">
            <a:off x="543696" y="5001172"/>
            <a:ext cx="8414951" cy="2308324"/>
          </a:xfrm>
          <a:prstGeom prst="rect">
            <a:avLst/>
          </a:prstGeom>
        </p:spPr>
        <p:txBody>
          <a:bodyPr wrap="square">
            <a:spAutoFit/>
          </a:bodyPr>
          <a:lstStyle/>
          <a:p>
            <a:r>
              <a:rPr lang="fr-FR" b="1" dirty="0">
                <a:solidFill>
                  <a:srgbClr val="000000"/>
                </a:solidFill>
                <a:latin typeface="Times New Roman - 25"/>
              </a:rPr>
              <a:t>Livre de Math -Page 191-192</a:t>
            </a:r>
          </a:p>
          <a:p>
            <a:endParaRPr lang="fr-FR" dirty="0">
              <a:solidFill>
                <a:srgbClr val="000000"/>
              </a:solidFill>
              <a:latin typeface="Times New Roman - 25"/>
            </a:endParaRPr>
          </a:p>
          <a:p>
            <a:r>
              <a:rPr lang="fr-FR" dirty="0">
                <a:solidFill>
                  <a:srgbClr val="000000"/>
                </a:solidFill>
                <a:latin typeface="Times New Roman - 25"/>
              </a:rPr>
              <a:t>Pour soustraire 2/3 - 1/2, tu peux utiliser les bloc-formes.</a:t>
            </a:r>
          </a:p>
          <a:p>
            <a:r>
              <a:rPr lang="fr-FR" dirty="0">
                <a:solidFill>
                  <a:srgbClr val="000000"/>
                </a:solidFill>
                <a:latin typeface="Times New Roman - 25"/>
              </a:rPr>
              <a:t>1) Place 2 losanges bleus sur l`hexagone.</a:t>
            </a:r>
          </a:p>
          <a:p>
            <a:r>
              <a:rPr lang="fr-FR" dirty="0">
                <a:solidFill>
                  <a:srgbClr val="000000"/>
                </a:solidFill>
                <a:latin typeface="Times New Roman - 25"/>
              </a:rPr>
              <a:t>2) Pour soustraire 1/2, place un trapèze rouge sur les 2 losanges bleus.</a:t>
            </a:r>
          </a:p>
          <a:p>
            <a:r>
              <a:rPr lang="fr-FR" dirty="0">
                <a:solidFill>
                  <a:srgbClr val="000000"/>
                </a:solidFill>
                <a:latin typeface="Times New Roman - 25"/>
              </a:rPr>
              <a:t>3) Trouve un bloc-forme égal à la différence. Le triangle représente</a:t>
            </a:r>
          </a:p>
          <a:p>
            <a:r>
              <a:rPr lang="en-CA" dirty="0">
                <a:solidFill>
                  <a:srgbClr val="000000"/>
                </a:solidFill>
                <a:latin typeface="Times New Roman - 25"/>
              </a:rPr>
              <a:t>la </a:t>
            </a:r>
            <a:r>
              <a:rPr lang="en-CA" dirty="0" err="1">
                <a:solidFill>
                  <a:srgbClr val="000000"/>
                </a:solidFill>
                <a:latin typeface="Times New Roman - 25"/>
              </a:rPr>
              <a:t>différence</a:t>
            </a:r>
            <a:r>
              <a:rPr lang="en-CA" dirty="0">
                <a:solidFill>
                  <a:srgbClr val="000000"/>
                </a:solidFill>
                <a:latin typeface="Times New Roman - 25"/>
              </a:rPr>
              <a:t>.</a:t>
            </a:r>
          </a:p>
          <a:p>
            <a:r>
              <a:rPr lang="fr-FR" dirty="0">
                <a:solidFill>
                  <a:srgbClr val="000000"/>
                </a:solidFill>
                <a:latin typeface="Times New Roman - 25"/>
              </a:rPr>
              <a:t>4) Le triangle vert représente 1/6 de l`hexagone. Donc, 2/3 - 1/2 = 1/6</a:t>
            </a:r>
            <a:endParaRPr lang="en-CA" dirty="0">
              <a:solidFill>
                <a:srgbClr val="000000"/>
              </a:solidFill>
              <a:latin typeface="Times New Roman - 25"/>
            </a:endParaRPr>
          </a:p>
        </p:txBody>
      </p:sp>
    </p:spTree>
    <p:extLst>
      <p:ext uri="{BB962C8B-B14F-4D97-AF65-F5344CB8AC3E}">
        <p14:creationId xmlns:p14="http://schemas.microsoft.com/office/powerpoint/2010/main" val="37077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CA" sz="3200" b="1" dirty="0"/>
            </a:br>
            <a:r>
              <a:rPr lang="en-CA" sz="3200" b="1" dirty="0"/>
              <a:t>N5    </a:t>
            </a:r>
            <a:r>
              <a:rPr lang="fr-FR" sz="2800" b="1" dirty="0">
                <a:solidFill>
                  <a:srgbClr val="000000"/>
                </a:solidFill>
                <a:latin typeface="Arial - 28"/>
              </a:rPr>
              <a:t>Trouve la différence à l`aide des droites numériques pour les fractions</a:t>
            </a:r>
            <a:r>
              <a:rPr lang="fr-FR" sz="3200" b="1" dirty="0">
                <a:solidFill>
                  <a:srgbClr val="000000"/>
                </a:solidFill>
                <a:latin typeface="Arial - 28"/>
              </a:rPr>
              <a:t>.</a:t>
            </a:r>
            <a:br>
              <a:rPr lang="en-CA" sz="3200" b="1" dirty="0">
                <a:solidFill>
                  <a:srgbClr val="000000"/>
                </a:solidFill>
                <a:latin typeface="Arial - 28"/>
              </a:rPr>
            </a:br>
            <a:endParaRPr lang="en-CA" sz="3200" b="1" dirty="0"/>
          </a:p>
        </p:txBody>
      </p:sp>
      <p:sp>
        <p:nvSpPr>
          <p:cNvPr id="3" name="Content Placeholder 2"/>
          <p:cNvSpPr>
            <a:spLocks noGrp="1"/>
          </p:cNvSpPr>
          <p:nvPr>
            <p:ph idx="1"/>
          </p:nvPr>
        </p:nvSpPr>
        <p:spPr>
          <a:xfrm>
            <a:off x="529011" y="2470308"/>
            <a:ext cx="8763000" cy="5946829"/>
          </a:xfrm>
        </p:spPr>
        <p:txBody>
          <a:bodyPr/>
          <a:lstStyle/>
          <a:p>
            <a:pPr marL="0" indent="0">
              <a:buNone/>
            </a:pPr>
            <a:endParaRPr lang="en-CA" sz="2400" dirty="0">
              <a:solidFill>
                <a:srgbClr val="000000"/>
              </a:solidFill>
              <a:latin typeface="Arial - 29"/>
            </a:endParaRPr>
          </a:p>
          <a:p>
            <a:pPr marL="0" indent="0">
              <a:buNone/>
            </a:pPr>
            <a:r>
              <a:rPr lang="en-CA" sz="2400" dirty="0">
                <a:solidFill>
                  <a:srgbClr val="000000"/>
                </a:solidFill>
                <a:latin typeface="Arial - 29"/>
              </a:rPr>
              <a:t>Livre de math page 192. </a:t>
            </a:r>
            <a:r>
              <a:rPr lang="en-CA" sz="2400" dirty="0" err="1">
                <a:solidFill>
                  <a:srgbClr val="000000"/>
                </a:solidFill>
                <a:latin typeface="Arial - 29"/>
              </a:rPr>
              <a:t>Exemple</a:t>
            </a:r>
            <a:r>
              <a:rPr lang="en-CA" sz="2400" dirty="0">
                <a:solidFill>
                  <a:srgbClr val="000000"/>
                </a:solidFill>
                <a:latin typeface="Arial - 29"/>
              </a:rPr>
              <a:t> </a:t>
            </a:r>
          </a:p>
          <a:p>
            <a:pPr marL="0" indent="0">
              <a:buNone/>
            </a:pPr>
            <a:r>
              <a:rPr lang="en-CA" sz="2400" dirty="0">
                <a:solidFill>
                  <a:srgbClr val="000000"/>
                </a:solidFill>
                <a:latin typeface="Arial - 29"/>
              </a:rPr>
              <a:t>Copier </a:t>
            </a:r>
            <a:r>
              <a:rPr lang="en-CA" sz="2400" dirty="0" err="1">
                <a:solidFill>
                  <a:srgbClr val="000000"/>
                </a:solidFill>
                <a:latin typeface="Arial - 29"/>
              </a:rPr>
              <a:t>l”exemple</a:t>
            </a:r>
            <a:r>
              <a:rPr lang="en-CA" sz="2400" dirty="0">
                <a:solidFill>
                  <a:srgbClr val="000000"/>
                </a:solidFill>
                <a:latin typeface="Arial - 29"/>
              </a:rPr>
              <a:t> </a:t>
            </a:r>
            <a:r>
              <a:rPr lang="en-CA" sz="2400" dirty="0" err="1">
                <a:solidFill>
                  <a:srgbClr val="000000"/>
                </a:solidFill>
                <a:latin typeface="Arial - 29"/>
              </a:rPr>
              <a:t>dans</a:t>
            </a:r>
            <a:r>
              <a:rPr lang="en-CA" sz="2400" dirty="0">
                <a:solidFill>
                  <a:srgbClr val="000000"/>
                </a:solidFill>
                <a:latin typeface="Arial - 29"/>
              </a:rPr>
              <a:t> ton cahier de math.</a:t>
            </a:r>
          </a:p>
          <a:p>
            <a:pPr marL="0" indent="0">
              <a:buNone/>
            </a:pPr>
            <a:endParaRPr lang="en-CA" sz="2400" dirty="0">
              <a:solidFill>
                <a:srgbClr val="000000"/>
              </a:solidFill>
              <a:latin typeface="Arial - 29"/>
            </a:endParaRPr>
          </a:p>
          <a:p>
            <a:pPr marL="0" indent="0" algn="ctr">
              <a:buNone/>
            </a:pPr>
            <a:r>
              <a:rPr lang="en-CA" sz="2400" u="sng" dirty="0">
                <a:solidFill>
                  <a:srgbClr val="000000"/>
                </a:solidFill>
                <a:latin typeface="Arial - 29"/>
              </a:rPr>
              <a:t>5</a:t>
            </a:r>
            <a:r>
              <a:rPr lang="en-CA" sz="2400" dirty="0">
                <a:solidFill>
                  <a:srgbClr val="000000"/>
                </a:solidFill>
                <a:latin typeface="Arial - 29"/>
              </a:rPr>
              <a:t>  -  </a:t>
            </a:r>
            <a:r>
              <a:rPr lang="en-CA" sz="2400" u="sng" dirty="0">
                <a:solidFill>
                  <a:srgbClr val="000000"/>
                </a:solidFill>
                <a:latin typeface="Arial - 29"/>
              </a:rPr>
              <a:t>1</a:t>
            </a:r>
          </a:p>
          <a:p>
            <a:pPr marL="0" indent="0" algn="ctr">
              <a:buNone/>
            </a:pPr>
            <a:r>
              <a:rPr lang="en-CA" sz="2400" dirty="0">
                <a:solidFill>
                  <a:srgbClr val="000000"/>
                </a:solidFill>
                <a:latin typeface="Arial - 29"/>
              </a:rPr>
              <a:t>8     4</a:t>
            </a:r>
          </a:p>
          <a:p>
            <a:pPr marL="0" indent="0">
              <a:buNone/>
            </a:pPr>
            <a:endParaRPr lang="en-CA" sz="2400" dirty="0">
              <a:solidFill>
                <a:srgbClr val="000000"/>
              </a:solidFill>
              <a:latin typeface="Arial - 29"/>
            </a:endParaRPr>
          </a:p>
        </p:txBody>
      </p:sp>
    </p:spTree>
    <p:extLst>
      <p:ext uri="{BB962C8B-B14F-4D97-AF65-F5344CB8AC3E}">
        <p14:creationId xmlns:p14="http://schemas.microsoft.com/office/powerpoint/2010/main" val="342751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Pratiquer</a:t>
            </a:r>
            <a:r>
              <a:rPr lang="en-CA" dirty="0"/>
              <a:t> avec un </a:t>
            </a:r>
            <a:r>
              <a:rPr lang="en-CA" dirty="0" err="1"/>
              <a:t>partenaire</a:t>
            </a:r>
            <a:r>
              <a:rPr lang="en-CA" dirty="0"/>
              <a:t> ( utilise un </a:t>
            </a:r>
            <a:r>
              <a:rPr lang="en-CA" dirty="0" err="1"/>
              <a:t>modèle</a:t>
            </a:r>
            <a:r>
              <a:rPr lang="en-CA"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sz="2800" dirty="0"/>
                  <a:t>  1.                    </a:t>
                </a:r>
                <a14:m>
                  <m:oMath xmlns:m="http://schemas.openxmlformats.org/officeDocument/2006/math">
                    <m:f>
                      <m:fPr>
                        <m:ctrlPr>
                          <a:rPr lang="en-CA" sz="2800" i="1" smtClean="0">
                            <a:latin typeface="Cambria Math" panose="02040503050406030204" pitchFamily="18" charset="0"/>
                          </a:rPr>
                        </m:ctrlPr>
                      </m:fPr>
                      <m:num>
                        <m:r>
                          <a:rPr lang="en-CA" sz="2800" b="0" i="1" smtClean="0">
                            <a:latin typeface="Cambria Math" panose="02040503050406030204" pitchFamily="18" charset="0"/>
                          </a:rPr>
                          <m:t>5</m:t>
                        </m:r>
                      </m:num>
                      <m:den>
                        <m:r>
                          <a:rPr lang="en-CA" sz="2800" b="0" i="1" smtClean="0">
                            <a:latin typeface="Cambria Math" panose="02040503050406030204" pitchFamily="18" charset="0"/>
                          </a:rPr>
                          <m:t>6</m:t>
                        </m:r>
                      </m:den>
                    </m:f>
                  </m:oMath>
                </a14:m>
                <a:r>
                  <a:rPr lang="en-CA" sz="2800" dirty="0"/>
                  <a:t>     -       </a:t>
                </a:r>
                <a14:m>
                  <m:oMath xmlns:m="http://schemas.openxmlformats.org/officeDocument/2006/math">
                    <m:f>
                      <m:fPr>
                        <m:ctrlPr>
                          <a:rPr lang="en-CA" sz="2800" i="1">
                            <a:latin typeface="Cambria Math" panose="02040503050406030204" pitchFamily="18" charset="0"/>
                          </a:rPr>
                        </m:ctrlPr>
                      </m:fPr>
                      <m:num>
                        <m:r>
                          <a:rPr lang="en-CA" sz="2800" b="0" i="1" smtClean="0">
                            <a:latin typeface="Cambria Math" panose="02040503050406030204" pitchFamily="18" charset="0"/>
                          </a:rPr>
                          <m:t>2</m:t>
                        </m:r>
                      </m:num>
                      <m:den>
                        <m:r>
                          <a:rPr lang="en-CA" sz="2800" i="1">
                            <a:latin typeface="Cambria Math" panose="02040503050406030204" pitchFamily="18" charset="0"/>
                          </a:rPr>
                          <m:t>6</m:t>
                        </m:r>
                      </m:den>
                    </m:f>
                  </m:oMath>
                </a14:m>
                <a:endParaRPr lang="en-CA" sz="2800" dirty="0"/>
              </a:p>
              <a:p>
                <a:pPr marL="0" indent="0">
                  <a:buNone/>
                </a:pPr>
                <a:endParaRPr lang="en-CA" sz="2800" dirty="0"/>
              </a:p>
              <a:p>
                <a:pPr marL="0" indent="0">
                  <a:buNone/>
                </a:pPr>
                <a:endParaRPr lang="en-CA" sz="2800" dirty="0"/>
              </a:p>
              <a:p>
                <a:pPr marL="0" indent="0">
                  <a:buNone/>
                </a:pPr>
                <a:endParaRPr lang="en-CA" sz="2800" dirty="0"/>
              </a:p>
              <a:p>
                <a:pPr marL="0" indent="0">
                  <a:buNone/>
                </a:pPr>
                <a:r>
                  <a:rPr lang="en-CA" sz="2800" dirty="0"/>
                  <a:t>   2.                   </a:t>
                </a:r>
                <a14:m>
                  <m:oMath xmlns:m="http://schemas.openxmlformats.org/officeDocument/2006/math">
                    <m:f>
                      <m:fPr>
                        <m:ctrlPr>
                          <a:rPr lang="en-CA" sz="2800" i="1">
                            <a:latin typeface="Cambria Math" panose="02040503050406030204" pitchFamily="18" charset="0"/>
                          </a:rPr>
                        </m:ctrlPr>
                      </m:fPr>
                      <m:num>
                        <m:r>
                          <a:rPr lang="en-CA" sz="2800" i="1">
                            <a:latin typeface="Cambria Math" panose="02040503050406030204" pitchFamily="18" charset="0"/>
                          </a:rPr>
                          <m:t>5</m:t>
                        </m:r>
                      </m:num>
                      <m:den>
                        <m:r>
                          <a:rPr lang="en-CA" sz="2800" i="1">
                            <a:latin typeface="Cambria Math" panose="02040503050406030204" pitchFamily="18" charset="0"/>
                          </a:rPr>
                          <m:t>6</m:t>
                        </m:r>
                      </m:den>
                    </m:f>
                  </m:oMath>
                </a14:m>
                <a:r>
                  <a:rPr lang="en-CA" sz="2800" dirty="0"/>
                  <a:t>     -       </a:t>
                </a:r>
                <a14:m>
                  <m:oMath xmlns:m="http://schemas.openxmlformats.org/officeDocument/2006/math">
                    <m:f>
                      <m:fPr>
                        <m:ctrlPr>
                          <a:rPr lang="en-CA" sz="2800" i="1">
                            <a:latin typeface="Cambria Math" panose="02040503050406030204" pitchFamily="18" charset="0"/>
                          </a:rPr>
                        </m:ctrlPr>
                      </m:fPr>
                      <m:num>
                        <m:r>
                          <a:rPr lang="en-CA" sz="2800" b="0" i="1" smtClean="0">
                            <a:latin typeface="Cambria Math" panose="02040503050406030204" pitchFamily="18" charset="0"/>
                          </a:rPr>
                          <m:t>3</m:t>
                        </m:r>
                      </m:num>
                      <m:den>
                        <m:r>
                          <a:rPr lang="en-CA" sz="2800" b="0" i="1" smtClean="0">
                            <a:latin typeface="Cambria Math" panose="02040503050406030204" pitchFamily="18" charset="0"/>
                          </a:rPr>
                          <m:t>4</m:t>
                        </m:r>
                      </m:den>
                    </m:f>
                  </m:oMath>
                </a14:m>
                <a:r>
                  <a:rPr lang="en-CA" sz="2800" dirty="0"/>
                  <a:t> </a:t>
                </a:r>
              </a:p>
              <a:p>
                <a:pPr marL="0" indent="0">
                  <a:buNone/>
                </a:pPr>
                <a:endParaRPr lang="en-CA" sz="2800" dirty="0"/>
              </a:p>
              <a:p>
                <a:pPr marL="0" indent="0">
                  <a:buNone/>
                </a:pPr>
                <a:r>
                  <a:rPr lang="en-CA" sz="2800" dirty="0"/>
                  <a:t>   </a:t>
                </a:r>
              </a:p>
              <a:p>
                <a:pPr marL="0" indent="0">
                  <a:buNone/>
                </a:pPr>
                <a:r>
                  <a:rPr lang="en-CA" sz="2800" dirty="0"/>
                  <a:t>   3.                   </a:t>
                </a:r>
                <a14:m>
                  <m:oMath xmlns:m="http://schemas.openxmlformats.org/officeDocument/2006/math">
                    <m:f>
                      <m:fPr>
                        <m:ctrlPr>
                          <a:rPr lang="en-CA" sz="2800" i="1">
                            <a:latin typeface="Cambria Math" panose="02040503050406030204" pitchFamily="18" charset="0"/>
                          </a:rPr>
                        </m:ctrlPr>
                      </m:fPr>
                      <m:num>
                        <m:r>
                          <a:rPr lang="en-CA" sz="2800" b="0" i="1" smtClean="0">
                            <a:latin typeface="Cambria Math" panose="02040503050406030204" pitchFamily="18" charset="0"/>
                          </a:rPr>
                          <m:t>3</m:t>
                        </m:r>
                      </m:num>
                      <m:den>
                        <m:r>
                          <a:rPr lang="en-CA" sz="2800" b="0" i="1" smtClean="0">
                            <a:latin typeface="Cambria Math" panose="02040503050406030204" pitchFamily="18" charset="0"/>
                          </a:rPr>
                          <m:t>4</m:t>
                        </m:r>
                      </m:den>
                    </m:f>
                  </m:oMath>
                </a14:m>
                <a:r>
                  <a:rPr lang="en-CA" sz="2800" dirty="0"/>
                  <a:t>     -       </a:t>
                </a:r>
                <a14:m>
                  <m:oMath xmlns:m="http://schemas.openxmlformats.org/officeDocument/2006/math">
                    <m:f>
                      <m:fPr>
                        <m:ctrlPr>
                          <a:rPr lang="en-CA" sz="2800" i="1">
                            <a:latin typeface="Cambria Math" panose="02040503050406030204" pitchFamily="18" charset="0"/>
                          </a:rPr>
                        </m:ctrlPr>
                      </m:fPr>
                      <m:num>
                        <m:r>
                          <a:rPr lang="en-CA" sz="2800" b="0" i="1" smtClean="0">
                            <a:latin typeface="Cambria Math" panose="02040503050406030204" pitchFamily="18" charset="0"/>
                          </a:rPr>
                          <m:t>5</m:t>
                        </m:r>
                      </m:num>
                      <m:den>
                        <m:r>
                          <a:rPr lang="en-CA" sz="2800" b="0" i="1" smtClean="0">
                            <a:latin typeface="Cambria Math" panose="02040503050406030204" pitchFamily="18" charset="0"/>
                          </a:rPr>
                          <m:t>12</m:t>
                        </m:r>
                      </m:den>
                    </m:f>
                  </m:oMath>
                </a14:m>
                <a:endParaRPr lang="en-CA"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29019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Pratiquer</a:t>
            </a:r>
            <a:r>
              <a:rPr lang="en-CA" dirty="0"/>
              <a:t> dans ton cahier de math</a:t>
            </a:r>
          </a:p>
        </p:txBody>
      </p:sp>
      <p:sp>
        <p:nvSpPr>
          <p:cNvPr id="3" name="Content Placeholder 2"/>
          <p:cNvSpPr>
            <a:spLocks noGrp="1"/>
          </p:cNvSpPr>
          <p:nvPr>
            <p:ph idx="1"/>
          </p:nvPr>
        </p:nvSpPr>
        <p:spPr/>
        <p:txBody>
          <a:bodyPr/>
          <a:lstStyle/>
          <a:p>
            <a:pPr marL="0" indent="0">
              <a:buNone/>
            </a:pPr>
            <a:endParaRPr lang="fr-FR" sz="2400" dirty="0">
              <a:solidFill>
                <a:srgbClr val="000000"/>
              </a:solidFill>
              <a:latin typeface="Arial - 23"/>
            </a:endParaRPr>
          </a:p>
          <a:p>
            <a:r>
              <a:rPr lang="fr-FR" sz="2400" dirty="0">
                <a:solidFill>
                  <a:srgbClr val="000000"/>
                </a:solidFill>
                <a:latin typeface="Arial - 23"/>
              </a:rPr>
              <a:t>Compléter les questions # 2, 3, 5, et 9 aux pages 193 et 194 dans ton livre de math.</a:t>
            </a:r>
            <a:endParaRPr lang="en-CA" sz="2400" dirty="0">
              <a:solidFill>
                <a:srgbClr val="000000"/>
              </a:solidFill>
              <a:latin typeface="Arial - 23"/>
            </a:endParaRPr>
          </a:p>
          <a:p>
            <a:pPr marL="0" indent="0">
              <a:buNone/>
            </a:pPr>
            <a:r>
              <a:rPr lang="en-CA" dirty="0"/>
              <a:t> et</a:t>
            </a:r>
          </a:p>
          <a:p>
            <a:r>
              <a:rPr lang="fr-FR" sz="2400" dirty="0">
                <a:solidFill>
                  <a:srgbClr val="000000"/>
                </a:solidFill>
                <a:latin typeface="Arial - 23"/>
              </a:rPr>
              <a:t>Compléter les questions # 1, 2, 3 et 5 à la page 197</a:t>
            </a:r>
            <a:endParaRPr lang="en-CA" sz="2400" dirty="0"/>
          </a:p>
        </p:txBody>
      </p:sp>
    </p:spTree>
    <p:extLst>
      <p:ext uri="{BB962C8B-B14F-4D97-AF65-F5344CB8AC3E}">
        <p14:creationId xmlns:p14="http://schemas.microsoft.com/office/powerpoint/2010/main" val="282485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093D-1BA5-172D-29C1-FEDE0C3D9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F9A2B3-8390-6432-2570-0D5CD7E3CDB3}"/>
              </a:ext>
            </a:extLst>
          </p:cNvPr>
          <p:cNvSpPr>
            <a:spLocks noGrp="1"/>
          </p:cNvSpPr>
          <p:nvPr>
            <p:ph idx="1"/>
          </p:nvPr>
        </p:nvSpPr>
        <p:spPr/>
        <p:txBody>
          <a:bodyPr vert="horz" lIns="91440" tIns="45720" rIns="91440" bIns="45720" rtlCol="0" anchor="t">
            <a:normAutofit/>
          </a:bodyPr>
          <a:lstStyle/>
          <a:p>
            <a:pPr marL="189865" indent="-189865"/>
            <a:r>
              <a:rPr lang="en-US" sz="6000" dirty="0">
                <a:cs typeface="Calibri"/>
              </a:rPr>
              <a:t>Extra Work sheet 4,5</a:t>
            </a:r>
          </a:p>
        </p:txBody>
      </p:sp>
    </p:spTree>
    <p:extLst>
      <p:ext uri="{BB962C8B-B14F-4D97-AF65-F5344CB8AC3E}">
        <p14:creationId xmlns:p14="http://schemas.microsoft.com/office/powerpoint/2010/main" val="33541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N5   Question de Sortie # 5</a:t>
            </a:r>
          </a:p>
        </p:txBody>
      </p:sp>
      <p:sp>
        <p:nvSpPr>
          <p:cNvPr id="3" name="Content Placeholder 2"/>
          <p:cNvSpPr>
            <a:spLocks noGrp="1"/>
          </p:cNvSpPr>
          <p:nvPr>
            <p:ph idx="1"/>
          </p:nvPr>
        </p:nvSpPr>
        <p:spPr/>
        <p:txBody>
          <a:bodyPr/>
          <a:lstStyle/>
          <a:p>
            <a:endParaRPr lang="fr-FR" sz="3200" dirty="0">
              <a:solidFill>
                <a:srgbClr val="000000"/>
              </a:solidFill>
              <a:latin typeface="Arial - 33"/>
            </a:endParaRPr>
          </a:p>
          <a:p>
            <a:r>
              <a:rPr lang="fr-FR" sz="3200">
                <a:solidFill>
                  <a:srgbClr val="000000"/>
                </a:solidFill>
                <a:latin typeface="Times New Roman - 25"/>
              </a:rPr>
              <a:t>Demande à </a:t>
            </a:r>
            <a:r>
              <a:rPr lang="fr-FR" sz="3200" dirty="0">
                <a:solidFill>
                  <a:srgbClr val="000000"/>
                </a:solidFill>
                <a:latin typeface="Times New Roman - 25"/>
              </a:rPr>
              <a:t>ton prof pour </a:t>
            </a:r>
            <a:r>
              <a:rPr lang="fr-FR" sz="3200">
                <a:solidFill>
                  <a:srgbClr val="000000"/>
                </a:solidFill>
                <a:latin typeface="Times New Roman - 25"/>
              </a:rPr>
              <a:t>cette question.</a:t>
            </a:r>
            <a:endParaRPr lang="en-CA" sz="3200" dirty="0">
              <a:solidFill>
                <a:srgbClr val="000000"/>
              </a:solidFill>
              <a:latin typeface="Times New Roman - 25"/>
            </a:endParaRPr>
          </a:p>
          <a:p>
            <a:endParaRPr lang="fr-FR" sz="3200" dirty="0">
              <a:solidFill>
                <a:srgbClr val="000000"/>
              </a:solidFill>
              <a:latin typeface="Arial - 33"/>
            </a:endParaRPr>
          </a:p>
          <a:p>
            <a:endParaRPr lang="fr-FR" sz="3200" dirty="0">
              <a:solidFill>
                <a:srgbClr val="000000"/>
              </a:solidFill>
              <a:latin typeface="Arial - 33"/>
            </a:endParaRPr>
          </a:p>
          <a:p>
            <a:pPr marL="0" indent="0">
              <a:buNone/>
            </a:pPr>
            <a:endParaRPr lang="fr-FR" sz="3200" dirty="0">
              <a:solidFill>
                <a:srgbClr val="000000"/>
              </a:solidFill>
              <a:latin typeface="Arial - 33"/>
            </a:endParaRPr>
          </a:p>
        </p:txBody>
      </p:sp>
    </p:spTree>
    <p:extLst>
      <p:ext uri="{BB962C8B-B14F-4D97-AF65-F5344CB8AC3E}">
        <p14:creationId xmlns:p14="http://schemas.microsoft.com/office/powerpoint/2010/main" val="274679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1FCFE4204294089649B152064BA4A" ma:contentTypeVersion="16" ma:contentTypeDescription="Create a new document." ma:contentTypeScope="" ma:versionID="ade38954a8d743cd9b1898c69c4ded04">
  <xsd:schema xmlns:xsd="http://www.w3.org/2001/XMLSchema" xmlns:xs="http://www.w3.org/2001/XMLSchema" xmlns:p="http://schemas.microsoft.com/office/2006/metadata/properties" xmlns:ns2="ca8a653c-6edd-4f93-b0be-37cff02797a6" xmlns:ns3="320607a4-92c7-458d-85f7-7631455faccc" targetNamespace="http://schemas.microsoft.com/office/2006/metadata/properties" ma:root="true" ma:fieldsID="50f613659053db9ae817da09b60660e0" ns2:_="" ns3:_="">
    <xsd:import namespace="ca8a653c-6edd-4f93-b0be-37cff02797a6"/>
    <xsd:import namespace="320607a4-92c7-458d-85f7-7631455fac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653c-6edd-4f93-b0be-37cff0279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607a4-92c7-458d-85f7-7631455fac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4f8239-f902-42fc-b0c6-c8826bf6f2a5}" ma:internalName="TaxCatchAll" ma:showField="CatchAllData" ma:web="320607a4-92c7-458d-85f7-7631455fa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a653c-6edd-4f93-b0be-37cff02797a6">
      <Terms xmlns="http://schemas.microsoft.com/office/infopath/2007/PartnerControls"/>
    </lcf76f155ced4ddcb4097134ff3c332f>
    <TaxCatchAll xmlns="320607a4-92c7-458d-85f7-7631455faccc" xsi:nil="true"/>
  </documentManagement>
</p:properties>
</file>

<file path=customXml/itemProps1.xml><?xml version="1.0" encoding="utf-8"?>
<ds:datastoreItem xmlns:ds="http://schemas.openxmlformats.org/officeDocument/2006/customXml" ds:itemID="{49E36534-34BA-4BD1-B163-2ECD47F0E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a653c-6edd-4f93-b0be-37cff02797a6"/>
    <ds:schemaRef ds:uri="320607a4-92c7-458d-85f7-7631455f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2BB86-5C9F-47F9-8461-094E15D971C2}">
  <ds:schemaRefs>
    <ds:schemaRef ds:uri="http://schemas.microsoft.com/sharepoint/v3/contenttype/forms"/>
  </ds:schemaRefs>
</ds:datastoreItem>
</file>

<file path=customXml/itemProps3.xml><?xml version="1.0" encoding="utf-8"?>
<ds:datastoreItem xmlns:ds="http://schemas.openxmlformats.org/officeDocument/2006/customXml" ds:itemID="{9D7A1F74-6257-4833-A55A-CDC099E189A3}">
  <ds:schemaRefs>
    <ds:schemaRef ds:uri="http://schemas.microsoft.com/office/2006/metadata/properties"/>
    <ds:schemaRef ds:uri="http://schemas.microsoft.com/office/infopath/2007/PartnerControls"/>
    <ds:schemaRef ds:uri="ca8a653c-6edd-4f93-b0be-37cff02797a6"/>
    <ds:schemaRef ds:uri="320607a4-92c7-458d-85f7-7631455faccc"/>
  </ds:schemaRefs>
</ds:datastoreItem>
</file>

<file path=docProps/app.xml><?xml version="1.0" encoding="utf-8"?>
<Properties xmlns="http://schemas.openxmlformats.org/officeDocument/2006/extended-properties" xmlns:vt="http://schemas.openxmlformats.org/officeDocument/2006/docPropsVTypes">
  <TotalTime>189</TotalTime>
  <Words>427</Words>
  <Application>Microsoft Office PowerPoint</Application>
  <PresentationFormat>Custom</PresentationFormat>
  <Paragraphs>60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N5: Démontrer une compréhension de l’addition et de la soustraction de fractions positives et de nombres fractionnaires positifs, avec ou sans dénominateurs communs, de façon concrète, imagée et symbolique (se limitant aux sommes et aux différences positives). </vt:lpstr>
      <vt:lpstr>N5-Soustraire les fractions.  C’est important de noter que soustraire et additionner des fractions se font de la même façon.</vt:lpstr>
      <vt:lpstr> La soustraction à l`aide des modèles </vt:lpstr>
      <vt:lpstr> N5    Trouve la différence à l`aide des droites numériques pour les fractions. </vt:lpstr>
      <vt:lpstr>Pratiquer avec un partenaire ( utilise un modèle)</vt:lpstr>
      <vt:lpstr>Pratiquer dans ton cahier de math</vt:lpstr>
      <vt:lpstr>PowerPoint Presentation</vt:lpstr>
      <vt:lpstr>N5   Question de Sortie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27</cp:revision>
  <cp:lastPrinted>2018-12-13T13:28:46Z</cp:lastPrinted>
  <dcterms:created xsi:type="dcterms:W3CDTF">2018-11-14T18:24:01Z</dcterms:created>
  <dcterms:modified xsi:type="dcterms:W3CDTF">2023-04-28T14:44:45Z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0x0101006941FCFE4204294089649B152064BA4A</vt:lpwstr>
  </property>
  <property fmtid="{D5CDD505-2E9C-101B-9397-08002B2CF9AE}" pid="3" name="MediaServiceImageTags">
    <vt:lpwstr/>
  </property>
</Properties>
</file>