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80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4" r:id="rId14"/>
    <p:sldId id="303" r:id="rId15"/>
  </p:sldIdLst>
  <p:sldSz cx="14749463" cy="110617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9F080-726B-455F-AFA5-5CAC955D0133}" v="8" dt="2023-04-19T16:55:02.360"/>
    <p1510:client id="{773ECACD-44A5-4903-9624-F765B2514FB3}" v="8" dt="2023-04-19T17:11:44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210" y="1810330"/>
            <a:ext cx="12537044" cy="3851110"/>
          </a:xfrm>
        </p:spPr>
        <p:txBody>
          <a:bodyPr anchor="b"/>
          <a:lstStyle>
            <a:lvl1pPr algn="ctr">
              <a:defRPr sz="96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683" y="5809954"/>
            <a:ext cx="11062097" cy="2670683"/>
          </a:xfrm>
        </p:spPr>
        <p:txBody>
          <a:bodyPr/>
          <a:lstStyle>
            <a:lvl1pPr marL="0" indent="0" algn="ctr">
              <a:buNone/>
              <a:defRPr sz="3871"/>
            </a:lvl1pPr>
            <a:lvl2pPr marL="737464" indent="0" algn="ctr">
              <a:buNone/>
              <a:defRPr sz="3226"/>
            </a:lvl2pPr>
            <a:lvl3pPr marL="1474927" indent="0" algn="ctr">
              <a:buNone/>
              <a:defRPr sz="2903"/>
            </a:lvl3pPr>
            <a:lvl4pPr marL="2212391" indent="0" algn="ctr">
              <a:buNone/>
              <a:defRPr sz="2581"/>
            </a:lvl4pPr>
            <a:lvl5pPr marL="2949854" indent="0" algn="ctr">
              <a:buNone/>
              <a:defRPr sz="2581"/>
            </a:lvl5pPr>
            <a:lvl6pPr marL="3687318" indent="0" algn="ctr">
              <a:buNone/>
              <a:defRPr sz="2581"/>
            </a:lvl6pPr>
            <a:lvl7pPr marL="4424782" indent="0" algn="ctr">
              <a:buNone/>
              <a:defRPr sz="2581"/>
            </a:lvl7pPr>
            <a:lvl8pPr marL="5162245" indent="0" algn="ctr">
              <a:buNone/>
              <a:defRPr sz="2581"/>
            </a:lvl8pPr>
            <a:lvl9pPr marL="5899709" indent="0" algn="ctr">
              <a:buNone/>
              <a:defRPr sz="258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3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83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55085" y="588933"/>
            <a:ext cx="3180353" cy="9374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4026" y="588933"/>
            <a:ext cx="9356691" cy="9374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54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44" y="2757747"/>
            <a:ext cx="12721412" cy="4601359"/>
          </a:xfrm>
        </p:spPr>
        <p:txBody>
          <a:bodyPr anchor="b"/>
          <a:lstStyle>
            <a:lvl1pPr>
              <a:defRPr sz="96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344" y="7402636"/>
            <a:ext cx="12721412" cy="2419746"/>
          </a:xfrm>
        </p:spPr>
        <p:txBody>
          <a:bodyPr/>
          <a:lstStyle>
            <a:lvl1pPr marL="0" indent="0">
              <a:buNone/>
              <a:defRPr sz="3871">
                <a:solidFill>
                  <a:schemeClr val="tx1"/>
                </a:solidFill>
              </a:defRPr>
            </a:lvl1pPr>
            <a:lvl2pPr marL="737464" indent="0">
              <a:buNone/>
              <a:defRPr sz="3226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4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4025" y="2944666"/>
            <a:ext cx="6268522" cy="701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6916" y="2944666"/>
            <a:ext cx="6268522" cy="701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47" y="588936"/>
            <a:ext cx="12721412" cy="21380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48" y="2711653"/>
            <a:ext cx="6239713" cy="1328940"/>
          </a:xfrm>
        </p:spPr>
        <p:txBody>
          <a:bodyPr anchor="b"/>
          <a:lstStyle>
            <a:lvl1pPr marL="0" indent="0">
              <a:buNone/>
              <a:defRPr sz="3871" b="1"/>
            </a:lvl1pPr>
            <a:lvl2pPr marL="737464" indent="0">
              <a:buNone/>
              <a:defRPr sz="3226" b="1"/>
            </a:lvl2pPr>
            <a:lvl3pPr marL="1474927" indent="0">
              <a:buNone/>
              <a:defRPr sz="2903" b="1"/>
            </a:lvl3pPr>
            <a:lvl4pPr marL="2212391" indent="0">
              <a:buNone/>
              <a:defRPr sz="2581" b="1"/>
            </a:lvl4pPr>
            <a:lvl5pPr marL="2949854" indent="0">
              <a:buNone/>
              <a:defRPr sz="2581" b="1"/>
            </a:lvl5pPr>
            <a:lvl6pPr marL="3687318" indent="0">
              <a:buNone/>
              <a:defRPr sz="2581" b="1"/>
            </a:lvl6pPr>
            <a:lvl7pPr marL="4424782" indent="0">
              <a:buNone/>
              <a:defRPr sz="2581" b="1"/>
            </a:lvl7pPr>
            <a:lvl8pPr marL="5162245" indent="0">
              <a:buNone/>
              <a:defRPr sz="2581" b="1"/>
            </a:lvl8pPr>
            <a:lvl9pPr marL="5899709" indent="0">
              <a:buNone/>
              <a:defRPr sz="25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948" y="4040593"/>
            <a:ext cx="6239713" cy="5943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6916" y="2711653"/>
            <a:ext cx="6270443" cy="1328940"/>
          </a:xfrm>
        </p:spPr>
        <p:txBody>
          <a:bodyPr anchor="b"/>
          <a:lstStyle>
            <a:lvl1pPr marL="0" indent="0">
              <a:buNone/>
              <a:defRPr sz="3871" b="1"/>
            </a:lvl1pPr>
            <a:lvl2pPr marL="737464" indent="0">
              <a:buNone/>
              <a:defRPr sz="3226" b="1"/>
            </a:lvl2pPr>
            <a:lvl3pPr marL="1474927" indent="0">
              <a:buNone/>
              <a:defRPr sz="2903" b="1"/>
            </a:lvl3pPr>
            <a:lvl4pPr marL="2212391" indent="0">
              <a:buNone/>
              <a:defRPr sz="2581" b="1"/>
            </a:lvl4pPr>
            <a:lvl5pPr marL="2949854" indent="0">
              <a:buNone/>
              <a:defRPr sz="2581" b="1"/>
            </a:lvl5pPr>
            <a:lvl6pPr marL="3687318" indent="0">
              <a:buNone/>
              <a:defRPr sz="2581" b="1"/>
            </a:lvl6pPr>
            <a:lvl7pPr marL="4424782" indent="0">
              <a:buNone/>
              <a:defRPr sz="2581" b="1"/>
            </a:lvl7pPr>
            <a:lvl8pPr marL="5162245" indent="0">
              <a:buNone/>
              <a:defRPr sz="2581" b="1"/>
            </a:lvl8pPr>
            <a:lvl9pPr marL="5899709" indent="0">
              <a:buNone/>
              <a:defRPr sz="25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6916" y="4040593"/>
            <a:ext cx="6270443" cy="5943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91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91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47" y="737447"/>
            <a:ext cx="4757086" cy="2581063"/>
          </a:xfrm>
        </p:spPr>
        <p:txBody>
          <a:bodyPr anchor="b"/>
          <a:lstStyle>
            <a:lvl1pPr>
              <a:defRPr sz="51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443" y="1592682"/>
            <a:ext cx="7466916" cy="7860977"/>
          </a:xfrm>
        </p:spPr>
        <p:txBody>
          <a:bodyPr/>
          <a:lstStyle>
            <a:lvl1pPr>
              <a:defRPr sz="5162"/>
            </a:lvl1pPr>
            <a:lvl2pPr>
              <a:defRPr sz="4516"/>
            </a:lvl2pPr>
            <a:lvl3pPr>
              <a:defRPr sz="3871"/>
            </a:lvl3pPr>
            <a:lvl4pPr>
              <a:defRPr sz="3226"/>
            </a:lvl4pPr>
            <a:lvl5pPr>
              <a:defRPr sz="3226"/>
            </a:lvl5pPr>
            <a:lvl6pPr>
              <a:defRPr sz="3226"/>
            </a:lvl6pPr>
            <a:lvl7pPr>
              <a:defRPr sz="3226"/>
            </a:lvl7pPr>
            <a:lvl8pPr>
              <a:defRPr sz="3226"/>
            </a:lvl8pPr>
            <a:lvl9pPr>
              <a:defRPr sz="32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947" y="3318510"/>
            <a:ext cx="4757086" cy="6147950"/>
          </a:xfrm>
        </p:spPr>
        <p:txBody>
          <a:bodyPr/>
          <a:lstStyle>
            <a:lvl1pPr marL="0" indent="0">
              <a:buNone/>
              <a:defRPr sz="2581"/>
            </a:lvl1pPr>
            <a:lvl2pPr marL="737464" indent="0">
              <a:buNone/>
              <a:defRPr sz="2258"/>
            </a:lvl2pPr>
            <a:lvl3pPr marL="1474927" indent="0">
              <a:buNone/>
              <a:defRPr sz="1936"/>
            </a:lvl3pPr>
            <a:lvl4pPr marL="2212391" indent="0">
              <a:buNone/>
              <a:defRPr sz="1613"/>
            </a:lvl4pPr>
            <a:lvl5pPr marL="2949854" indent="0">
              <a:buNone/>
              <a:defRPr sz="1613"/>
            </a:lvl5pPr>
            <a:lvl6pPr marL="3687318" indent="0">
              <a:buNone/>
              <a:defRPr sz="1613"/>
            </a:lvl6pPr>
            <a:lvl7pPr marL="4424782" indent="0">
              <a:buNone/>
              <a:defRPr sz="1613"/>
            </a:lvl7pPr>
            <a:lvl8pPr marL="5162245" indent="0">
              <a:buNone/>
              <a:defRPr sz="1613"/>
            </a:lvl8pPr>
            <a:lvl9pPr marL="5899709" indent="0">
              <a:buNone/>
              <a:defRPr sz="16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61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47" y="737447"/>
            <a:ext cx="4757086" cy="2581063"/>
          </a:xfrm>
        </p:spPr>
        <p:txBody>
          <a:bodyPr anchor="b"/>
          <a:lstStyle>
            <a:lvl1pPr>
              <a:defRPr sz="51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70443" y="1592682"/>
            <a:ext cx="7466916" cy="7860977"/>
          </a:xfrm>
        </p:spPr>
        <p:txBody>
          <a:bodyPr anchor="t"/>
          <a:lstStyle>
            <a:lvl1pPr marL="0" indent="0">
              <a:buNone/>
              <a:defRPr sz="5162"/>
            </a:lvl1pPr>
            <a:lvl2pPr marL="737464" indent="0">
              <a:buNone/>
              <a:defRPr sz="4516"/>
            </a:lvl2pPr>
            <a:lvl3pPr marL="1474927" indent="0">
              <a:buNone/>
              <a:defRPr sz="3871"/>
            </a:lvl3pPr>
            <a:lvl4pPr marL="2212391" indent="0">
              <a:buNone/>
              <a:defRPr sz="3226"/>
            </a:lvl4pPr>
            <a:lvl5pPr marL="2949854" indent="0">
              <a:buNone/>
              <a:defRPr sz="3226"/>
            </a:lvl5pPr>
            <a:lvl6pPr marL="3687318" indent="0">
              <a:buNone/>
              <a:defRPr sz="3226"/>
            </a:lvl6pPr>
            <a:lvl7pPr marL="4424782" indent="0">
              <a:buNone/>
              <a:defRPr sz="3226"/>
            </a:lvl7pPr>
            <a:lvl8pPr marL="5162245" indent="0">
              <a:buNone/>
              <a:defRPr sz="3226"/>
            </a:lvl8pPr>
            <a:lvl9pPr marL="5899709" indent="0">
              <a:buNone/>
              <a:defRPr sz="32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947" y="3318510"/>
            <a:ext cx="4757086" cy="6147950"/>
          </a:xfrm>
        </p:spPr>
        <p:txBody>
          <a:bodyPr/>
          <a:lstStyle>
            <a:lvl1pPr marL="0" indent="0">
              <a:buNone/>
              <a:defRPr sz="2581"/>
            </a:lvl1pPr>
            <a:lvl2pPr marL="737464" indent="0">
              <a:buNone/>
              <a:defRPr sz="2258"/>
            </a:lvl2pPr>
            <a:lvl3pPr marL="1474927" indent="0">
              <a:buNone/>
              <a:defRPr sz="1936"/>
            </a:lvl3pPr>
            <a:lvl4pPr marL="2212391" indent="0">
              <a:buNone/>
              <a:defRPr sz="1613"/>
            </a:lvl4pPr>
            <a:lvl5pPr marL="2949854" indent="0">
              <a:buNone/>
              <a:defRPr sz="1613"/>
            </a:lvl5pPr>
            <a:lvl6pPr marL="3687318" indent="0">
              <a:buNone/>
              <a:defRPr sz="1613"/>
            </a:lvl6pPr>
            <a:lvl7pPr marL="4424782" indent="0">
              <a:buNone/>
              <a:defRPr sz="1613"/>
            </a:lvl7pPr>
            <a:lvl8pPr marL="5162245" indent="0">
              <a:buNone/>
              <a:defRPr sz="1613"/>
            </a:lvl8pPr>
            <a:lvl9pPr marL="5899709" indent="0">
              <a:buNone/>
              <a:defRPr sz="16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52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4026" y="588936"/>
            <a:ext cx="12721412" cy="213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26" y="2944666"/>
            <a:ext cx="12721412" cy="701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4026" y="10252560"/>
            <a:ext cx="3318629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9A59-8038-4BF0-AC80-E21E1711A05E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5760" y="10252560"/>
            <a:ext cx="4977944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6808" y="10252560"/>
            <a:ext cx="3318629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4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74927" rtl="0" eaLnBrk="1" latinLnBrk="0" hangingPunct="1">
        <a:lnSpc>
          <a:spcPct val="90000"/>
        </a:lnSpc>
        <a:spcBef>
          <a:spcPct val="0"/>
        </a:spcBef>
        <a:buNone/>
        <a:defRPr sz="70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732" indent="-368732" algn="l" defTabSz="1474927" rtl="0" eaLnBrk="1" latinLnBrk="0" hangingPunct="1">
        <a:lnSpc>
          <a:spcPct val="90000"/>
        </a:lnSpc>
        <a:spcBef>
          <a:spcPts val="1613"/>
        </a:spcBef>
        <a:buFont typeface="Arial" panose="020B0604020202020204" pitchFamily="34" charset="0"/>
        <a:buChar char="•"/>
        <a:defRPr sz="4516" kern="1200">
          <a:solidFill>
            <a:schemeClr val="tx1"/>
          </a:solidFill>
          <a:latin typeface="+mn-lt"/>
          <a:ea typeface="+mn-ea"/>
          <a:cs typeface="+mn-cs"/>
        </a:defRPr>
      </a:lvl1pPr>
      <a:lvl2pPr marL="1106195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871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226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3jcQ39E0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math/arithmetic/fraction-arithmetic/arith-review-add-sub-fractions/v/adding-small-fractions-with-unlike-denominato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N5: Demonstrate an understanding of adding and subtracting positive fractions and mixed numbers, with like and unlike denominators, concretely, pictorially and symbolically (limited to positive sums and differences). </a:t>
            </a:r>
            <a:br>
              <a:rPr lang="en-CA" sz="3200" dirty="0"/>
            </a:b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/>
              <a:t>Use benchmarks to estimate the sum or difference of positive fractions or mixed numbers</a:t>
            </a:r>
          </a:p>
          <a:p>
            <a:r>
              <a:rPr lang="en-CA" dirty="0"/>
              <a:t>Model addition and subtraction of given positive fractions or mixed numbers, using concrete representations, and record symbolically</a:t>
            </a:r>
          </a:p>
          <a:p>
            <a:r>
              <a:rPr lang="en-CA" dirty="0"/>
              <a:t>Determine the sum of two given positive fractions or mixed numbers with like denominators</a:t>
            </a:r>
          </a:p>
          <a:p>
            <a:r>
              <a:rPr lang="en-CA" dirty="0"/>
              <a:t>Determine the difference of two given positive fractions or mixed numbers with like denominators</a:t>
            </a:r>
          </a:p>
          <a:p>
            <a:r>
              <a:rPr lang="en-CA" dirty="0"/>
              <a:t>Determine a common denominator for a given set of positive fractions or mixed numbers </a:t>
            </a:r>
          </a:p>
          <a:p>
            <a:r>
              <a:rPr lang="en-CA" dirty="0"/>
              <a:t>Determine the sum of two given positive fractions or mixed numbers with unlike denominators</a:t>
            </a:r>
          </a:p>
          <a:p>
            <a:r>
              <a:rPr lang="en-CA" dirty="0"/>
              <a:t>Determine the difference of two given positive fractions or mixed numbers with unlike denominators</a:t>
            </a:r>
          </a:p>
          <a:p>
            <a:r>
              <a:rPr lang="en-CA" dirty="0"/>
              <a:t>Simplify a given positive fraction or mixed number by identifying a common factor (GCF) between the numerator and the denominator</a:t>
            </a:r>
          </a:p>
          <a:p>
            <a:r>
              <a:rPr lang="en-CA" dirty="0"/>
              <a:t>Simplify the solution to a given problem involving the sum or difference of two positive fractions or mixed numbers</a:t>
            </a:r>
          </a:p>
          <a:p>
            <a:r>
              <a:rPr lang="en-CA" dirty="0"/>
              <a:t>Solve a given problem involving the addition or subtraction of positive fractions of mixed numbers and determine if the solution is reasonable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83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06AF-9A1D-A880-AA50-05DAF5F3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17D9-A590-3AE8-1FC3-6223963ED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8300" indent="-368300"/>
            <a:r>
              <a:rPr lang="en-US" sz="7200" dirty="0">
                <a:cs typeface="Calibri"/>
              </a:rPr>
              <a:t>Practice sheet</a:t>
            </a:r>
          </a:p>
        </p:txBody>
      </p:sp>
    </p:spTree>
    <p:extLst>
      <p:ext uri="{BB962C8B-B14F-4D97-AF65-F5344CB8AC3E}">
        <p14:creationId xmlns:p14="http://schemas.microsoft.com/office/powerpoint/2010/main" val="202893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N5 – Adding Fractions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3600" dirty="0">
              <a:solidFill>
                <a:srgbClr val="000000"/>
              </a:solidFill>
              <a:latin typeface="Times New Roman - 29"/>
            </a:endParaRPr>
          </a:p>
          <a:p>
            <a:pPr marL="0" indent="0">
              <a:buNone/>
            </a:pPr>
            <a:r>
              <a:rPr lang="en-CA" sz="3600" dirty="0">
                <a:solidFill>
                  <a:srgbClr val="000000"/>
                </a:solidFill>
                <a:latin typeface="Times New Roman - 29"/>
              </a:rPr>
              <a:t>See your facilitator for this quiz. </a:t>
            </a:r>
          </a:p>
        </p:txBody>
      </p:sp>
    </p:spTree>
    <p:extLst>
      <p:ext uri="{BB962C8B-B14F-4D97-AF65-F5344CB8AC3E}">
        <p14:creationId xmlns:p14="http://schemas.microsoft.com/office/powerpoint/2010/main" val="198319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N5 Adding Fractions -Explore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With a partner find the sum for the following fractions.</a:t>
            </a:r>
          </a:p>
          <a:p>
            <a:pPr marL="0" indent="0">
              <a:buNone/>
            </a:pPr>
            <a:r>
              <a:rPr lang="en-CA" dirty="0"/>
              <a:t>                         </a:t>
            </a:r>
            <a:r>
              <a:rPr lang="en-CA" sz="4400" u="sng" dirty="0">
                <a:solidFill>
                  <a:srgbClr val="000000"/>
                </a:solidFill>
                <a:latin typeface="Times New Roman - 23"/>
              </a:rPr>
              <a:t>1 </a:t>
            </a:r>
            <a:r>
              <a:rPr lang="en-CA" sz="4400" dirty="0">
                <a:solidFill>
                  <a:srgbClr val="000000"/>
                </a:solidFill>
                <a:latin typeface="Times New Roman - 23"/>
              </a:rPr>
              <a:t>  +  </a:t>
            </a:r>
            <a:r>
              <a:rPr lang="en-CA" sz="4400" u="sng" dirty="0">
                <a:solidFill>
                  <a:srgbClr val="000000"/>
                </a:solidFill>
                <a:latin typeface="Times New Roman - 23"/>
              </a:rPr>
              <a:t> 4 </a:t>
            </a:r>
          </a:p>
          <a:p>
            <a:pPr marL="0" indent="0">
              <a:buNone/>
            </a:pPr>
            <a:r>
              <a:rPr lang="en-CA" dirty="0"/>
              <a:t>                         </a:t>
            </a:r>
            <a:r>
              <a:rPr lang="en-CA" sz="4800" dirty="0">
                <a:solidFill>
                  <a:srgbClr val="000000"/>
                </a:solidFill>
                <a:latin typeface="Times New Roman - 23"/>
              </a:rPr>
              <a:t>6       6</a:t>
            </a:r>
          </a:p>
          <a:p>
            <a:endParaRPr lang="en-CA" dirty="0"/>
          </a:p>
          <a:p>
            <a:endParaRPr lang="en-CA" sz="4800" dirty="0">
              <a:solidFill>
                <a:srgbClr val="000000"/>
              </a:solidFill>
              <a:latin typeface="Times New Roman - 23"/>
            </a:endParaRP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3"/>
              </a:rPr>
              <a:t>                  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98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Adding Fractions with Like Denominators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Watch the following video (1:10 minutes long)</a:t>
            </a:r>
          </a:p>
          <a:p>
            <a:r>
              <a:rPr lang="en-CA" dirty="0"/>
              <a:t>Copy both examples into your </a:t>
            </a:r>
            <a:r>
              <a:rPr lang="en-CA" dirty="0" err="1"/>
              <a:t>duotang</a:t>
            </a:r>
            <a:r>
              <a:rPr lang="en-CA" dirty="0"/>
              <a:t>.</a:t>
            </a:r>
          </a:p>
          <a:p>
            <a:r>
              <a:rPr lang="en-CA" dirty="0">
                <a:hlinkClick r:id="rId2"/>
              </a:rPr>
              <a:t>https://www.youtube.com/watch?v=Z3jcQ39E0as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Then, in your math </a:t>
            </a:r>
            <a:r>
              <a:rPr lang="en-CA" dirty="0" err="1"/>
              <a:t>duotang</a:t>
            </a:r>
            <a:endParaRPr lang="en-CA" dirty="0"/>
          </a:p>
          <a:p>
            <a:r>
              <a:rPr lang="en-CA" dirty="0"/>
              <a:t>Complete questions #4 and #5 on page 180.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70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Adding Fractions with Unlike</a:t>
            </a:r>
            <a:br>
              <a:rPr lang="en-CA" dirty="0"/>
            </a:br>
            <a:r>
              <a:rPr lang="en-CA" dirty="0"/>
              <a:t>Denominators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CA" dirty="0"/>
          </a:p>
          <a:p>
            <a:r>
              <a:rPr lang="en-CA" dirty="0"/>
              <a:t>Watch the following video  (7:23 minute long)</a:t>
            </a:r>
          </a:p>
          <a:p>
            <a:r>
              <a:rPr lang="en-CA" dirty="0">
                <a:hlinkClick r:id="rId2"/>
              </a:rPr>
              <a:t>https://www.khanacademy.org/math/arithmetic/fraction-arithmetic/arith-review-add-sub-fractions/v/adding-small-fractions-with-unlike-denominators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Then,</a:t>
            </a:r>
          </a:p>
          <a:p>
            <a:endParaRPr lang="en-CA" dirty="0"/>
          </a:p>
          <a:p>
            <a:r>
              <a:rPr lang="en-CA" dirty="0"/>
              <a:t>With a partner find the sum for the following fractions. Show how you found the common denominator.</a:t>
            </a:r>
          </a:p>
          <a:p>
            <a:pPr marL="0" indent="0">
              <a:buNone/>
            </a:pPr>
            <a:r>
              <a:rPr lang="en-CA" dirty="0"/>
              <a:t>                         </a:t>
            </a:r>
            <a:r>
              <a:rPr lang="en-CA" sz="4400" u="sng" dirty="0">
                <a:solidFill>
                  <a:srgbClr val="000000"/>
                </a:solidFill>
                <a:latin typeface="Times New Roman - 23"/>
              </a:rPr>
              <a:t>2 </a:t>
            </a:r>
            <a:r>
              <a:rPr lang="en-CA" sz="4400" dirty="0">
                <a:solidFill>
                  <a:srgbClr val="000000"/>
                </a:solidFill>
                <a:latin typeface="Times New Roman - 23"/>
              </a:rPr>
              <a:t>  +  </a:t>
            </a:r>
            <a:r>
              <a:rPr lang="en-CA" sz="4400" u="sng" dirty="0">
                <a:solidFill>
                  <a:srgbClr val="000000"/>
                </a:solidFill>
                <a:latin typeface="Times New Roman - 23"/>
              </a:rPr>
              <a:t> 5 </a:t>
            </a:r>
          </a:p>
          <a:p>
            <a:pPr marL="0" indent="0">
              <a:buNone/>
            </a:pPr>
            <a:r>
              <a:rPr lang="en-CA" dirty="0"/>
              <a:t>                         </a:t>
            </a:r>
            <a:r>
              <a:rPr lang="en-CA" sz="4800" dirty="0">
                <a:solidFill>
                  <a:srgbClr val="000000"/>
                </a:solidFill>
                <a:latin typeface="Times New Roman - 23"/>
              </a:rPr>
              <a:t>3       6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655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Adding Fractions with unlike Denominators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Copy into your math </a:t>
            </a:r>
            <a:r>
              <a:rPr lang="en-US" dirty="0" err="1"/>
              <a:t>duotang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So…</a:t>
            </a:r>
          </a:p>
          <a:p>
            <a:pPr marL="0" indent="0">
              <a:buNone/>
            </a:pPr>
            <a:r>
              <a:rPr lang="en-US" dirty="0"/>
              <a:t>If the </a:t>
            </a:r>
            <a:r>
              <a:rPr lang="en-US" b="1" dirty="0"/>
              <a:t>denominators</a:t>
            </a:r>
            <a:r>
              <a:rPr lang="en-US" dirty="0"/>
              <a:t> are not the same, then you have to use equivalent </a:t>
            </a:r>
            <a:r>
              <a:rPr lang="en-US" b="1" dirty="0"/>
              <a:t>fractions</a:t>
            </a:r>
            <a:r>
              <a:rPr lang="en-US" dirty="0"/>
              <a:t> which do have a common </a:t>
            </a:r>
            <a:r>
              <a:rPr lang="en-US" b="1" dirty="0"/>
              <a:t>denominator</a:t>
            </a:r>
            <a:r>
              <a:rPr lang="en-US" dirty="0"/>
              <a:t>. To do this, you need to find the least common multiple (LCM) of the two </a:t>
            </a:r>
            <a:r>
              <a:rPr lang="en-US" b="1" dirty="0"/>
              <a:t>denominators</a:t>
            </a:r>
            <a:r>
              <a:rPr lang="en-US" dirty="0"/>
              <a:t>. To </a:t>
            </a:r>
            <a:r>
              <a:rPr lang="en-US" b="1" dirty="0"/>
              <a:t>add fractions with unlike denominators</a:t>
            </a:r>
            <a:r>
              <a:rPr lang="en-US" dirty="0"/>
              <a:t>, rename the </a:t>
            </a:r>
            <a:r>
              <a:rPr lang="en-US" b="1" dirty="0"/>
              <a:t>fractions</a:t>
            </a:r>
            <a:r>
              <a:rPr lang="en-US" dirty="0"/>
              <a:t> with a common </a:t>
            </a:r>
            <a:r>
              <a:rPr lang="en-US" b="1" dirty="0"/>
              <a:t>denominator</a:t>
            </a:r>
            <a:r>
              <a:rPr lang="en-US" dirty="0"/>
              <a:t>. Then </a:t>
            </a:r>
            <a:r>
              <a:rPr lang="en-US" b="1" dirty="0"/>
              <a:t>add</a:t>
            </a:r>
            <a:r>
              <a:rPr lang="en-US" dirty="0"/>
              <a:t> and simplify.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02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7050" dirty="0"/>
              <a:t>Practice Time! </a:t>
            </a:r>
            <a:br>
              <a:rPr lang="en-CA" sz="7050" dirty="0"/>
            </a:br>
            <a:r>
              <a:rPr lang="en-CA" sz="7050" dirty="0"/>
              <a:t>Copy in your math </a:t>
            </a:r>
            <a:r>
              <a:rPr lang="en-CA" sz="7050" dirty="0" err="1"/>
              <a:t>duotang</a:t>
            </a:r>
            <a:r>
              <a:rPr lang="en-CA" sz="705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Add the following fractions(unlike denominators).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 1.     3/5 + 4/8</a:t>
            </a:r>
          </a:p>
          <a:p>
            <a:endParaRPr lang="en-CA" sz="4800" dirty="0">
              <a:solidFill>
                <a:srgbClr val="000000"/>
              </a:solidFill>
              <a:latin typeface="Times New Roman - 26"/>
            </a:endParaRP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 2.     1/6 + 5/8</a:t>
            </a:r>
          </a:p>
          <a:p>
            <a:endParaRPr lang="en-CA" sz="4800" dirty="0">
              <a:solidFill>
                <a:srgbClr val="000000"/>
              </a:solidFill>
              <a:latin typeface="Times New Roman - 26"/>
            </a:endParaRP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 3.      3/4 + 4/7</a:t>
            </a:r>
          </a:p>
          <a:p>
            <a:endParaRPr lang="en-CA" sz="4800" dirty="0">
              <a:solidFill>
                <a:srgbClr val="000000"/>
              </a:solidFill>
              <a:latin typeface="Times New Roman - 26"/>
            </a:endParaRP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 4.     1/3 + 2/5 + 3/2</a:t>
            </a:r>
          </a:p>
          <a:p>
            <a:pPr marL="0" indent="0">
              <a:buNone/>
            </a:pPr>
            <a:endParaRPr lang="en-CA" sz="4800" dirty="0">
              <a:solidFill>
                <a:srgbClr val="000000"/>
              </a:solidFill>
              <a:latin typeface="Times New Roman - 26"/>
            </a:endParaRP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** Review pages 186,187 and 188 in your math </a:t>
            </a:r>
            <a:r>
              <a:rPr lang="en-CA" sz="4800" dirty="0" err="1">
                <a:solidFill>
                  <a:srgbClr val="000000"/>
                </a:solidFill>
                <a:latin typeface="Times New Roman - 26"/>
              </a:rPr>
              <a:t>duotang</a:t>
            </a: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if you need more understanding when adding fractions with unlike denominators.</a:t>
            </a:r>
          </a:p>
          <a:p>
            <a:endParaRPr lang="en-CA" sz="4800" dirty="0">
              <a:solidFill>
                <a:srgbClr val="000000"/>
              </a:solidFill>
              <a:latin typeface="Times New Roman - 26"/>
            </a:endParaRP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196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/>
              <a:t>Your turn: in your math </a:t>
            </a:r>
            <a:r>
              <a:rPr lang="en-CA" dirty="0" err="1"/>
              <a:t>duotang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Math Book page 188 and 189</a:t>
            </a:r>
          </a:p>
          <a:p>
            <a:r>
              <a:rPr lang="en-CA" dirty="0"/>
              <a:t>Complete questions #1, #2, #4 ,#5 and #8</a:t>
            </a:r>
          </a:p>
          <a:p>
            <a:r>
              <a:rPr lang="en-CA" dirty="0"/>
              <a:t>Check to see if your answers are correct.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97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N5 Journal Question #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3600" dirty="0">
              <a:solidFill>
                <a:srgbClr val="000000"/>
              </a:solidFill>
              <a:latin typeface="Times New Roman - 29"/>
            </a:endParaRPr>
          </a:p>
          <a:p>
            <a:pPr marL="0" indent="0">
              <a:buNone/>
            </a:pPr>
            <a:r>
              <a:rPr lang="en-CA" sz="3600" dirty="0">
                <a:solidFill>
                  <a:srgbClr val="000000"/>
                </a:solidFill>
                <a:latin typeface="Times New Roman - 29"/>
              </a:rPr>
              <a:t>See your facilitator for the journal entry,</a:t>
            </a:r>
          </a:p>
        </p:txBody>
      </p:sp>
    </p:spTree>
    <p:extLst>
      <p:ext uri="{BB962C8B-B14F-4D97-AF65-F5344CB8AC3E}">
        <p14:creationId xmlns:p14="http://schemas.microsoft.com/office/powerpoint/2010/main" val="113795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Word Problems- in your </a:t>
            </a:r>
            <a:r>
              <a:rPr lang="en-CA" dirty="0" err="1"/>
              <a:t>dutoang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Complete questions # 7 and #8 on page 190.</a:t>
            </a:r>
          </a:p>
          <a:p>
            <a:r>
              <a:rPr lang="en-CA" dirty="0"/>
              <a:t>Check </a:t>
            </a:r>
            <a:r>
              <a:rPr lang="en-CA"/>
              <a:t>your answers.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41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a653c-6edd-4f93-b0be-37cff02797a6">
      <Terms xmlns="http://schemas.microsoft.com/office/infopath/2007/PartnerControls"/>
    </lcf76f155ced4ddcb4097134ff3c332f>
    <TaxCatchAll xmlns="320607a4-92c7-458d-85f7-7631455fac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1FCFE4204294089649B152064BA4A" ma:contentTypeVersion="16" ma:contentTypeDescription="Create a new document." ma:contentTypeScope="" ma:versionID="ade38954a8d743cd9b1898c69c4ded04">
  <xsd:schema xmlns:xsd="http://www.w3.org/2001/XMLSchema" xmlns:xs="http://www.w3.org/2001/XMLSchema" xmlns:p="http://schemas.microsoft.com/office/2006/metadata/properties" xmlns:ns2="ca8a653c-6edd-4f93-b0be-37cff02797a6" xmlns:ns3="320607a4-92c7-458d-85f7-7631455faccc" targetNamespace="http://schemas.microsoft.com/office/2006/metadata/properties" ma:root="true" ma:fieldsID="50f613659053db9ae817da09b60660e0" ns2:_="" ns3:_="">
    <xsd:import namespace="ca8a653c-6edd-4f93-b0be-37cff02797a6"/>
    <xsd:import namespace="320607a4-92c7-458d-85f7-7631455fa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53c-6edd-4f93-b0be-37cff0279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607a4-92c7-458d-85f7-7631455fa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4f8239-f902-42fc-b0c6-c8826bf6f2a5}" ma:internalName="TaxCatchAll" ma:showField="CatchAllData" ma:web="320607a4-92c7-458d-85f7-7631455fa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59ACE-18F6-42D4-AE8B-C778CA3EFEE1}">
  <ds:schemaRefs>
    <ds:schemaRef ds:uri="http://schemas.microsoft.com/office/2006/metadata/properties"/>
    <ds:schemaRef ds:uri="http://schemas.microsoft.com/office/infopath/2007/PartnerControls"/>
    <ds:schemaRef ds:uri="ca8a653c-6edd-4f93-b0be-37cff02797a6"/>
    <ds:schemaRef ds:uri="320607a4-92c7-458d-85f7-7631455faccc"/>
  </ds:schemaRefs>
</ds:datastoreItem>
</file>

<file path=customXml/itemProps2.xml><?xml version="1.0" encoding="utf-8"?>
<ds:datastoreItem xmlns:ds="http://schemas.openxmlformats.org/officeDocument/2006/customXml" ds:itemID="{AA822DE0-B036-4BBF-BCF1-06A315CED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6A9E9-185E-4DEB-BC0F-7565399E3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8a653c-6edd-4f93-b0be-37cff02797a6"/>
    <ds:schemaRef ds:uri="320607a4-92c7-458d-85f7-7631455fa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463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N5: Demonstrate an understanding of adding and subtracting positive fractions and mixed numbers, with like and unlike denominators, concretely, pictorially and symbolically (limited to positive sums and differences).  </vt:lpstr>
      <vt:lpstr>N5 Adding Fractions -Explore </vt:lpstr>
      <vt:lpstr>Adding Fractions with Like Denominators</vt:lpstr>
      <vt:lpstr>Adding Fractions with Unlike Denominators  </vt:lpstr>
      <vt:lpstr>Adding Fractions with unlike Denominators</vt:lpstr>
      <vt:lpstr>Practice Time!  Copy in your math duotang.</vt:lpstr>
      <vt:lpstr> Your turn: in your math duotang </vt:lpstr>
      <vt:lpstr>N5 Journal Question # 4</vt:lpstr>
      <vt:lpstr>Word Problems- in your dutoang</vt:lpstr>
      <vt:lpstr>PowerPoint Presentation</vt:lpstr>
      <vt:lpstr>N5 – Adding Fractions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Cleland, Sandra (ASD-N)</cp:lastModifiedBy>
  <cp:revision>36</cp:revision>
  <dcterms:created xsi:type="dcterms:W3CDTF">2018-11-14T18:23:21Z</dcterms:created>
  <dcterms:modified xsi:type="dcterms:W3CDTF">2023-04-20T16:24:41Z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0x0101006941FCFE4204294089649B152064BA4A</vt:lpwstr>
  </property>
  <property fmtid="{D5CDD505-2E9C-101B-9397-08002B2CF9AE}" pid="3" name="MediaServiceImageTags">
    <vt:lpwstr/>
  </property>
</Properties>
</file>