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4" r:id="rId5"/>
    <p:sldId id="277" r:id="rId6"/>
    <p:sldId id="276" r:id="rId7"/>
    <p:sldId id="278" r:id="rId8"/>
    <p:sldId id="281" r:id="rId9"/>
    <p:sldId id="279" r:id="rId10"/>
    <p:sldId id="282" r:id="rId11"/>
    <p:sldId id="280" r:id="rId12"/>
  </p:sldIdLst>
  <p:sldSz cx="10160000" cy="9372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83E37-64D5-4F74-A4B4-1BC28890F719}" v="15" dt="2023-04-27T16:54:10.277"/>
    <p1510:client id="{CC9ACBC0-52C2-4EBF-B64A-EC8EF997D65A}" v="2" dt="2023-04-19T17:46:0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33896"/>
            <a:ext cx="7620000" cy="326305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22785"/>
            <a:ext cx="7620000" cy="226287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7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00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99004"/>
            <a:ext cx="2190750" cy="79428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99004"/>
            <a:ext cx="6445250" cy="79428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1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94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36644"/>
            <a:ext cx="8763000" cy="389874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272268"/>
            <a:ext cx="8763000" cy="20502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7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495021"/>
            <a:ext cx="431800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495021"/>
            <a:ext cx="431800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64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99006"/>
            <a:ext cx="8763000" cy="1811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297589"/>
            <a:ext cx="4298156" cy="11260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23602"/>
            <a:ext cx="4298156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297589"/>
            <a:ext cx="4319323" cy="112601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23602"/>
            <a:ext cx="4319323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85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37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12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4840"/>
            <a:ext cx="3276864" cy="218694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49483"/>
            <a:ext cx="5143500" cy="666062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11780"/>
            <a:ext cx="3276864" cy="52091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42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4840"/>
            <a:ext cx="3276864" cy="218694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49483"/>
            <a:ext cx="5143500" cy="666062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11780"/>
            <a:ext cx="3276864" cy="52091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7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99006"/>
            <a:ext cx="8763000" cy="181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495021"/>
            <a:ext cx="8763000" cy="594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687014"/>
            <a:ext cx="2286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7D2A-F528-4F80-851C-E9C1ED1471F2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687014"/>
            <a:ext cx="3429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687014"/>
            <a:ext cx="228600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F75A-1C19-45F6-BAB9-7B9796A572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5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204" b="1" dirty="0"/>
              <a:t>N5: Demonstrate an understanding of adding and subtracting positive fractions and mixed numbers, with like and unlike denominators, concretely, pictorially and symbolically (limited to positive sums and differences). </a:t>
            </a:r>
            <a:br>
              <a:rPr lang="en-CA" sz="2204" dirty="0"/>
            </a:br>
            <a:endParaRPr lang="en-CA" sz="2204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Use benchmarks to estimate the sum or difference of positive fractions or mixed numbers</a:t>
            </a:r>
          </a:p>
          <a:p>
            <a:r>
              <a:rPr lang="en-CA" dirty="0"/>
              <a:t>Model addition and subtraction of given positive fractions or mixed numbers, using concrete representations, and record symbolically</a:t>
            </a:r>
          </a:p>
          <a:p>
            <a:r>
              <a:rPr lang="en-CA" dirty="0"/>
              <a:t>Determine the sum of two given positive fractions or mixed numbers with like denominators</a:t>
            </a:r>
          </a:p>
          <a:p>
            <a:r>
              <a:rPr lang="en-CA" dirty="0"/>
              <a:t>Determine the difference of two given positive fractions or mixed numbers with like denominators</a:t>
            </a:r>
          </a:p>
          <a:p>
            <a:r>
              <a:rPr lang="en-CA" dirty="0"/>
              <a:t>Determine a common denominator for a given set of positive fractions or mixed numbers </a:t>
            </a:r>
          </a:p>
          <a:p>
            <a:r>
              <a:rPr lang="en-CA" dirty="0"/>
              <a:t>Determine the sum of two given positive fractions or mixed numbers with unlike denominators</a:t>
            </a:r>
          </a:p>
          <a:p>
            <a:r>
              <a:rPr lang="en-CA" dirty="0"/>
              <a:t>Determine the difference of two given positive fractions or mixed numbers with unlike denominators</a:t>
            </a:r>
          </a:p>
          <a:p>
            <a:r>
              <a:rPr lang="en-CA" dirty="0"/>
              <a:t>Simplify a given positive fraction or mixed number by identifying a common factor (GCF) between the numerator and the denominator</a:t>
            </a:r>
          </a:p>
          <a:p>
            <a:r>
              <a:rPr lang="en-CA" dirty="0"/>
              <a:t>Simplify the solution to a given problem involving the sum or difference of two positive fractions or mixed numbers</a:t>
            </a:r>
          </a:p>
          <a:p>
            <a:r>
              <a:rPr lang="en-CA" dirty="0"/>
              <a:t>Solve a given problem involving the addition or subtraction of positive fractions of mixed numbers and determine if the solution is reasonable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2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N5-Subtacting Fractions-it is important to note that subtracting fractions are done the same way adding fractions are done.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Subtracting with </a:t>
            </a:r>
            <a:r>
              <a:rPr lang="en-CA" b="1" dirty="0"/>
              <a:t>Like </a:t>
            </a:r>
            <a:r>
              <a:rPr lang="en-CA" dirty="0"/>
              <a:t>denominators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Arial - 33"/>
              </a:rPr>
              <a:t>                           </a:t>
            </a:r>
            <a:r>
              <a:rPr lang="en-CA" sz="2400" u="sng" dirty="0">
                <a:solidFill>
                  <a:srgbClr val="000000"/>
                </a:solidFill>
                <a:latin typeface="Arial - 33"/>
              </a:rPr>
              <a:t>5</a:t>
            </a:r>
            <a:r>
              <a:rPr lang="en-CA" sz="2400" dirty="0">
                <a:solidFill>
                  <a:srgbClr val="000000"/>
                </a:solidFill>
                <a:latin typeface="Arial - 33"/>
              </a:rPr>
              <a:t>    _   </a:t>
            </a:r>
            <a:r>
              <a:rPr lang="en-CA" sz="2400" u="sng" dirty="0">
                <a:solidFill>
                  <a:srgbClr val="000000"/>
                </a:solidFill>
                <a:latin typeface="Arial - 33"/>
              </a:rPr>
              <a:t>1  </a:t>
            </a:r>
            <a:r>
              <a:rPr lang="en-CA" sz="2400" dirty="0">
                <a:solidFill>
                  <a:srgbClr val="000000"/>
                </a:solidFill>
                <a:latin typeface="Arial - 33"/>
              </a:rPr>
              <a:t>   = </a:t>
            </a:r>
            <a:r>
              <a:rPr lang="en-CA" sz="2400" u="sng" dirty="0">
                <a:solidFill>
                  <a:srgbClr val="000000"/>
                </a:solidFill>
                <a:latin typeface="Arial - 33"/>
              </a:rPr>
              <a:t>4</a:t>
            </a:r>
            <a:r>
              <a:rPr lang="en-CA" sz="2400" dirty="0">
                <a:solidFill>
                  <a:srgbClr val="000000"/>
                </a:solidFill>
                <a:latin typeface="Arial - 33"/>
              </a:rPr>
              <a:t>   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Arial - 33"/>
              </a:rPr>
              <a:t>		         6         6        6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r>
              <a:rPr lang="en-CA" dirty="0"/>
              <a:t>Subtracting with </a:t>
            </a:r>
            <a:r>
              <a:rPr lang="en-CA" b="1" dirty="0"/>
              <a:t>Unlike</a:t>
            </a:r>
            <a:r>
              <a:rPr lang="en-CA" dirty="0"/>
              <a:t> denominators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Arial - 33"/>
              </a:rPr>
              <a:t>                              </a:t>
            </a:r>
            <a:r>
              <a:rPr lang="en-CA" sz="2000" u="sng" dirty="0">
                <a:solidFill>
                  <a:srgbClr val="000000"/>
                </a:solidFill>
                <a:latin typeface="Arial - 33"/>
              </a:rPr>
              <a:t> 5</a:t>
            </a:r>
            <a:r>
              <a:rPr lang="en-CA" sz="2000" dirty="0">
                <a:solidFill>
                  <a:srgbClr val="000000"/>
                </a:solidFill>
                <a:latin typeface="Arial - 33"/>
              </a:rPr>
              <a:t>    _    </a:t>
            </a:r>
            <a:r>
              <a:rPr lang="en-CA" sz="2000" u="sng" dirty="0">
                <a:solidFill>
                  <a:srgbClr val="000000"/>
                </a:solidFill>
                <a:latin typeface="Arial - 33"/>
              </a:rPr>
              <a:t>1  </a:t>
            </a:r>
            <a:r>
              <a:rPr lang="en-CA" sz="2000" dirty="0">
                <a:solidFill>
                  <a:srgbClr val="000000"/>
                </a:solidFill>
                <a:latin typeface="Arial - 33"/>
              </a:rPr>
              <a:t>   =       </a:t>
            </a:r>
            <a:r>
              <a:rPr lang="en-CA" sz="2000" u="sng" dirty="0">
                <a:solidFill>
                  <a:srgbClr val="000000"/>
                </a:solidFill>
                <a:latin typeface="Arial - 33"/>
              </a:rPr>
              <a:t> 5</a:t>
            </a:r>
            <a:r>
              <a:rPr lang="en-CA" sz="2000" dirty="0">
                <a:solidFill>
                  <a:srgbClr val="000000"/>
                </a:solidFill>
                <a:latin typeface="Arial - 33"/>
              </a:rPr>
              <a:t>    _    </a:t>
            </a:r>
            <a:r>
              <a:rPr lang="en-CA" sz="2000" u="sng" dirty="0">
                <a:solidFill>
                  <a:srgbClr val="000000"/>
                </a:solidFill>
                <a:latin typeface="Arial - 33"/>
              </a:rPr>
              <a:t> 3 </a:t>
            </a:r>
            <a:r>
              <a:rPr lang="en-CA" sz="2000" dirty="0">
                <a:solidFill>
                  <a:srgbClr val="000000"/>
                </a:solidFill>
                <a:latin typeface="Arial - 33"/>
              </a:rPr>
              <a:t>   =    </a:t>
            </a:r>
            <a:r>
              <a:rPr lang="en-CA" sz="2000" u="sng" dirty="0">
                <a:solidFill>
                  <a:srgbClr val="000000"/>
                </a:solidFill>
                <a:latin typeface="Arial - 33"/>
              </a:rPr>
              <a:t> 2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Arial - 33"/>
              </a:rPr>
              <a:t>		         6           2              </a:t>
            </a:r>
            <a:r>
              <a:rPr lang="en-CA" sz="2000" i="1" dirty="0">
                <a:solidFill>
                  <a:srgbClr val="000000"/>
                </a:solidFill>
                <a:latin typeface="Arial - 33"/>
              </a:rPr>
              <a:t>6           6           6</a:t>
            </a:r>
          </a:p>
          <a:p>
            <a:pPr marL="0" indent="0">
              <a:buNone/>
            </a:pPr>
            <a:r>
              <a:rPr lang="en-CA" dirty="0"/>
              <a:t>         **note denominator must be common to solve.</a:t>
            </a:r>
          </a:p>
          <a:p>
            <a:pPr marL="0" indent="0">
              <a:buNone/>
            </a:pPr>
            <a:r>
              <a:rPr lang="en-CA" dirty="0"/>
              <a:t>             (use equivalent fractions or lowest common multiple) </a:t>
            </a:r>
          </a:p>
          <a:p>
            <a:pPr marL="0" indent="0">
              <a:buNone/>
            </a:pPr>
            <a:r>
              <a:rPr lang="en-CA" dirty="0"/>
              <a:t>                         **for the above example ½ =3/6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525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99007"/>
            <a:ext cx="8763000" cy="983804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rgbClr val="000000"/>
                </a:solidFill>
                <a:latin typeface="Times New Roman - 33"/>
              </a:rPr>
              <a:t>Subtracting</a:t>
            </a:r>
            <a:r>
              <a:rPr lang="fr-FR" sz="2400" dirty="0">
                <a:solidFill>
                  <a:srgbClr val="000000"/>
                </a:solidFill>
                <a:latin typeface="Times New Roman - 33"/>
              </a:rPr>
              <a:t> Fractions </a:t>
            </a:r>
            <a:r>
              <a:rPr lang="fr-FR" sz="2400" dirty="0" err="1">
                <a:solidFill>
                  <a:srgbClr val="000000"/>
                </a:solidFill>
                <a:latin typeface="Times New Roman - 33"/>
              </a:rPr>
              <a:t>using</a:t>
            </a:r>
            <a:r>
              <a:rPr lang="fr-FR" sz="2400" dirty="0">
                <a:solidFill>
                  <a:srgbClr val="000000"/>
                </a:solidFill>
                <a:latin typeface="Times New Roman - 33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33"/>
              </a:rPr>
              <a:t>models</a:t>
            </a:r>
            <a:br>
              <a:rPr lang="fr-FR" sz="2400" dirty="0">
                <a:solidFill>
                  <a:srgbClr val="000000"/>
                </a:solidFill>
                <a:latin typeface="Times New Roman - 33"/>
              </a:rPr>
            </a:br>
            <a:endParaRPr lang="en-CA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08108" y="1507915"/>
            <a:ext cx="1968186" cy="1599313"/>
            <a:chOff x="1073150" y="1085850"/>
            <a:chExt cx="2329953" cy="2025397"/>
          </a:xfrm>
        </p:grpSpPr>
        <p:grpSp>
          <p:nvGrpSpPr>
            <p:cNvPr id="5" name="Group 4"/>
            <p:cNvGrpSpPr/>
            <p:nvPr/>
          </p:nvGrpSpPr>
          <p:grpSpPr>
            <a:xfrm>
              <a:off x="1073150" y="1085850"/>
              <a:ext cx="2329943" cy="1012953"/>
              <a:chOff x="1073150" y="1085850"/>
              <a:chExt cx="2329943" cy="1012953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073150" y="1085850"/>
                <a:ext cx="1160273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905">
                    <a:moveTo>
                      <a:pt x="1160272" y="1008888"/>
                    </a:moveTo>
                    <a:lnTo>
                      <a:pt x="0" y="1009904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Freeform 10"/>
              <p:cNvSpPr/>
              <p:nvPr/>
            </p:nvSpPr>
            <p:spPr>
              <a:xfrm flipV="1">
                <a:off x="1659636" y="1085850"/>
                <a:ext cx="1160146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146" h="1009905">
                    <a:moveTo>
                      <a:pt x="1160145" y="1008888"/>
                    </a:moveTo>
                    <a:lnTo>
                      <a:pt x="0" y="1009904"/>
                    </a:lnTo>
                    <a:lnTo>
                      <a:pt x="5803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242820" y="1089025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8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>
              <a:off x="1073160" y="2098294"/>
              <a:ext cx="2329943" cy="1012953"/>
              <a:chOff x="1073160" y="2098294"/>
              <a:chExt cx="2329943" cy="101295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073160" y="2098294"/>
                <a:ext cx="1160270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0" h="1009778">
                    <a:moveTo>
                      <a:pt x="1160269" y="1008888"/>
                    </a:moveTo>
                    <a:lnTo>
                      <a:pt x="0" y="1009777"/>
                    </a:lnTo>
                    <a:lnTo>
                      <a:pt x="5805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 flipV="1">
                <a:off x="1659516" y="2098294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8"/>
                    </a:moveTo>
                    <a:lnTo>
                      <a:pt x="0" y="1009777"/>
                    </a:lnTo>
                    <a:lnTo>
                      <a:pt x="5805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242831" y="2101342"/>
                <a:ext cx="1160272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2" h="1009905">
                    <a:moveTo>
                      <a:pt x="1160271" y="1008888"/>
                    </a:moveTo>
                    <a:lnTo>
                      <a:pt x="0" y="1009904"/>
                    </a:lnTo>
                    <a:lnTo>
                      <a:pt x="58051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932734" y="2180978"/>
            <a:ext cx="1746759" cy="1009778"/>
            <a:chOff x="5248275" y="1285875"/>
            <a:chExt cx="1746759" cy="1009778"/>
          </a:xfrm>
        </p:grpSpPr>
        <p:sp>
          <p:nvSpPr>
            <p:cNvPr id="14" name="Freeform 13"/>
            <p:cNvSpPr/>
            <p:nvPr/>
          </p:nvSpPr>
          <p:spPr>
            <a:xfrm>
              <a:off x="5248275" y="1285875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5834761" y="1285875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0835" y="2180850"/>
            <a:ext cx="2326768" cy="1013080"/>
            <a:chOff x="7289800" y="1244600"/>
            <a:chExt cx="2326768" cy="1013080"/>
          </a:xfrm>
        </p:grpSpPr>
        <p:sp>
          <p:nvSpPr>
            <p:cNvPr id="17" name="Freeform 16"/>
            <p:cNvSpPr/>
            <p:nvPr/>
          </p:nvSpPr>
          <p:spPr>
            <a:xfrm rot="10800000" flipV="1">
              <a:off x="7873111" y="1247902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7289800" y="1244727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888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 rot="10800000">
              <a:off x="8456295" y="1244600"/>
              <a:ext cx="1160273" cy="1009905"/>
            </a:xfrm>
            <a:custGeom>
              <a:avLst/>
              <a:gdLst/>
              <a:ahLst/>
              <a:cxnLst/>
              <a:rect l="0" t="0" r="0" b="0"/>
              <a:pathLst>
                <a:path w="1160273" h="1009905">
                  <a:moveTo>
                    <a:pt x="1160272" y="1009015"/>
                  </a:moveTo>
                  <a:lnTo>
                    <a:pt x="0" y="1009904"/>
                  </a:lnTo>
                  <a:lnTo>
                    <a:pt x="580644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Freeform 22"/>
          <p:cNvSpPr/>
          <p:nvPr/>
        </p:nvSpPr>
        <p:spPr>
          <a:xfrm>
            <a:off x="8040330" y="2027299"/>
            <a:ext cx="1160273" cy="1009778"/>
          </a:xfrm>
          <a:custGeom>
            <a:avLst/>
            <a:gdLst/>
            <a:ahLst/>
            <a:cxnLst/>
            <a:rect l="0" t="0" r="0" b="0"/>
            <a:pathLst>
              <a:path w="1160273" h="1009778">
                <a:moveTo>
                  <a:pt x="1160272" y="1008761"/>
                </a:moveTo>
                <a:lnTo>
                  <a:pt x="0" y="1009777"/>
                </a:lnTo>
                <a:lnTo>
                  <a:pt x="580517" y="0"/>
                </a:lnTo>
                <a:close/>
              </a:path>
            </a:pathLst>
          </a:custGeom>
          <a:solidFill>
            <a:srgbClr val="3CB371"/>
          </a:solidFill>
          <a:ln w="12700" cap="flat" cmpd="sng" algn="ctr">
            <a:solidFill>
              <a:srgbClr val="3CB37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543696" y="4170177"/>
            <a:ext cx="8414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00000"/>
              </a:solidFill>
              <a:latin typeface="Times New Roman - 25"/>
            </a:endParaRPr>
          </a:p>
          <a:p>
            <a:r>
              <a:rPr lang="fr-FR" b="1" dirty="0">
                <a:solidFill>
                  <a:srgbClr val="000000"/>
                </a:solidFill>
                <a:latin typeface="Times New Roman - 25"/>
              </a:rPr>
              <a:t>Math Book page 191-192</a:t>
            </a:r>
          </a:p>
          <a:p>
            <a:r>
              <a:rPr lang="fr-FR" dirty="0">
                <a:solidFill>
                  <a:srgbClr val="000000"/>
                </a:solidFill>
                <a:latin typeface="Times New Roman - 25"/>
              </a:rPr>
              <a:t>To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subtract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2/3 – ½,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you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can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use pattern blocs.</a:t>
            </a:r>
          </a:p>
          <a:p>
            <a:r>
              <a:rPr lang="fr-FR" dirty="0">
                <a:solidFill>
                  <a:srgbClr val="000000"/>
                </a:solidFill>
                <a:latin typeface="Times New Roman - 25"/>
              </a:rPr>
              <a:t>**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Remember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that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yellow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hexagon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represents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1.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blue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rhombus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represents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1/3.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red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trapezoid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represents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½.</a:t>
            </a:r>
          </a:p>
          <a:p>
            <a:pPr marL="342900" indent="-342900">
              <a:buAutoNum type="arabicParenR"/>
            </a:pPr>
            <a:r>
              <a:rPr lang="fr-FR" dirty="0">
                <a:solidFill>
                  <a:srgbClr val="000000"/>
                </a:solidFill>
                <a:latin typeface="Times New Roman - 25"/>
              </a:rPr>
              <a:t>Place 2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blue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rhombuses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over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hexagon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.</a:t>
            </a:r>
          </a:p>
          <a:p>
            <a:pPr marL="342900" indent="-342900">
              <a:buAutoNum type="arabicParenR" startAt="2"/>
            </a:pPr>
            <a:r>
              <a:rPr lang="fr-FR" dirty="0">
                <a:solidFill>
                  <a:srgbClr val="000000"/>
                </a:solidFill>
                <a:latin typeface="Times New Roman - 25"/>
              </a:rPr>
              <a:t>To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subtract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½ place a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red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trapezoid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over the 2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blue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rhombuses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.</a:t>
            </a:r>
          </a:p>
          <a:p>
            <a:pPr marL="342900" indent="-342900">
              <a:buAutoNum type="arabicParenR" startAt="3"/>
            </a:pP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Find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a pattern block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equal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to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difference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. The green triangle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represents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difference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.</a:t>
            </a:r>
          </a:p>
          <a:p>
            <a:r>
              <a:rPr lang="fr-FR" dirty="0">
                <a:solidFill>
                  <a:srgbClr val="000000"/>
                </a:solidFill>
                <a:latin typeface="Times New Roman - 25"/>
              </a:rPr>
              <a:t>4)  The green triangle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is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 1/6 of the </a:t>
            </a:r>
            <a:r>
              <a:rPr lang="fr-FR" dirty="0" err="1">
                <a:solidFill>
                  <a:srgbClr val="000000"/>
                </a:solidFill>
                <a:latin typeface="Times New Roman - 25"/>
              </a:rPr>
              <a:t>hexagon</a:t>
            </a:r>
            <a:r>
              <a:rPr lang="fr-FR" dirty="0">
                <a:solidFill>
                  <a:srgbClr val="000000"/>
                </a:solidFill>
                <a:latin typeface="Times New Roman - 25"/>
              </a:rPr>
              <a:t>. So 2/3-1/2 = 1/6</a:t>
            </a:r>
          </a:p>
          <a:p>
            <a:endParaRPr lang="fr-FR" dirty="0">
              <a:solidFill>
                <a:srgbClr val="000000"/>
              </a:solidFill>
              <a:latin typeface="Times New Roman - 25"/>
            </a:endParaRPr>
          </a:p>
          <a:p>
            <a:endParaRPr lang="fr-FR" dirty="0">
              <a:solidFill>
                <a:srgbClr val="000000"/>
              </a:solidFill>
              <a:latin typeface="Times New Roman - 25"/>
            </a:endParaRPr>
          </a:p>
          <a:p>
            <a:endParaRPr lang="fr-FR" dirty="0">
              <a:solidFill>
                <a:srgbClr val="000000"/>
              </a:solidFill>
              <a:latin typeface="Times New Roman - 25"/>
            </a:endParaRPr>
          </a:p>
          <a:p>
            <a:endParaRPr lang="fr-FR" dirty="0">
              <a:solidFill>
                <a:srgbClr val="000000"/>
              </a:solidFill>
              <a:latin typeface="Times New Roman - 25"/>
            </a:endParaRPr>
          </a:p>
        </p:txBody>
      </p:sp>
    </p:spTree>
    <p:extLst>
      <p:ext uri="{BB962C8B-B14F-4D97-AF65-F5344CB8AC3E}">
        <p14:creationId xmlns:p14="http://schemas.microsoft.com/office/powerpoint/2010/main" val="370772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CA" sz="3200" b="1" dirty="0"/>
            </a:br>
            <a:r>
              <a:rPr lang="en-CA" sz="3200" b="1" dirty="0"/>
              <a:t>N5 Number Lines to represent equivalent fractions for subtraction.</a:t>
            </a:r>
            <a:br>
              <a:rPr lang="en-CA" sz="3200" b="1" dirty="0"/>
            </a:br>
            <a:r>
              <a:rPr lang="en-CA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11" y="2470308"/>
            <a:ext cx="8763000" cy="5946829"/>
          </a:xfrm>
        </p:spPr>
        <p:txBody>
          <a:bodyPr/>
          <a:lstStyle/>
          <a:p>
            <a:pPr marL="0" indent="0" algn="ctr">
              <a:buNone/>
            </a:pPr>
            <a:endParaRPr lang="en-CA" sz="2400" dirty="0">
              <a:solidFill>
                <a:srgbClr val="000000"/>
              </a:solidFill>
              <a:latin typeface="Arial - 29"/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Arial - 29"/>
              </a:rPr>
              <a:t>Math Book page 192 Example bottom of page.</a:t>
            </a: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  <a:latin typeface="Arial - 29"/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Arial - 29"/>
              </a:rPr>
              <a:t>Copy the example into your math </a:t>
            </a:r>
            <a:r>
              <a:rPr lang="en-CA" sz="2400" dirty="0" err="1">
                <a:solidFill>
                  <a:srgbClr val="000000"/>
                </a:solidFill>
                <a:latin typeface="Arial - 29"/>
              </a:rPr>
              <a:t>duotang</a:t>
            </a:r>
            <a:r>
              <a:rPr lang="en-CA" sz="2400" dirty="0">
                <a:solidFill>
                  <a:srgbClr val="000000"/>
                </a:solidFill>
                <a:latin typeface="Arial - 29"/>
              </a:rPr>
              <a:t>.</a:t>
            </a:r>
          </a:p>
          <a:p>
            <a:pPr marL="0" indent="0" algn="ctr">
              <a:buNone/>
            </a:pPr>
            <a:endParaRPr lang="en-CA" sz="2400" dirty="0">
              <a:solidFill>
                <a:srgbClr val="000000"/>
              </a:solidFill>
              <a:latin typeface="Arial - 29"/>
            </a:endParaRPr>
          </a:p>
          <a:p>
            <a:pPr marL="0" indent="0" algn="ctr">
              <a:buNone/>
            </a:pPr>
            <a:r>
              <a:rPr lang="en-CA" sz="2400" u="sng" dirty="0">
                <a:solidFill>
                  <a:srgbClr val="000000"/>
                </a:solidFill>
                <a:latin typeface="Arial - 29"/>
              </a:rPr>
              <a:t>5</a:t>
            </a:r>
            <a:r>
              <a:rPr lang="en-CA" sz="2400" dirty="0">
                <a:solidFill>
                  <a:srgbClr val="000000"/>
                </a:solidFill>
                <a:latin typeface="Arial - 29"/>
              </a:rPr>
              <a:t>  -  </a:t>
            </a:r>
            <a:r>
              <a:rPr lang="en-CA" sz="2400" u="sng" dirty="0">
                <a:solidFill>
                  <a:srgbClr val="000000"/>
                </a:solidFill>
                <a:latin typeface="Arial - 29"/>
              </a:rPr>
              <a:t>1</a:t>
            </a:r>
          </a:p>
          <a:p>
            <a:pPr marL="0" indent="0" algn="ctr">
              <a:buNone/>
            </a:pPr>
            <a:r>
              <a:rPr lang="en-CA" sz="2400" u="sng" dirty="0">
                <a:solidFill>
                  <a:srgbClr val="000000"/>
                </a:solidFill>
                <a:latin typeface="Arial - 29"/>
              </a:rPr>
              <a:t>8</a:t>
            </a:r>
            <a:r>
              <a:rPr lang="en-CA" sz="2400" dirty="0">
                <a:solidFill>
                  <a:srgbClr val="000000"/>
                </a:solidFill>
                <a:latin typeface="Arial - 29"/>
              </a:rPr>
              <a:t>     4</a:t>
            </a: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  <a:latin typeface="Arial - 29"/>
            </a:endParaRP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  <a:latin typeface="Arial - 29"/>
            </a:endParaRPr>
          </a:p>
        </p:txBody>
      </p:sp>
    </p:spTree>
    <p:extLst>
      <p:ext uri="{BB962C8B-B14F-4D97-AF65-F5344CB8AC3E}">
        <p14:creationId xmlns:p14="http://schemas.microsoft.com/office/powerpoint/2010/main" val="342751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50" dirty="0"/>
              <a:t>Practice with a (use a model)</a:t>
            </a:r>
            <a:br>
              <a:rPr lang="en-CA" sz="3650" dirty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sz="2800" dirty="0"/>
                  <a:t>  1.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CA" sz="2800" dirty="0"/>
                  <a:t>     -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CA" sz="2800" dirty="0"/>
              </a:p>
              <a:p>
                <a:pPr marL="0" indent="0">
                  <a:buNone/>
                </a:pPr>
                <a:endParaRPr lang="en-CA" sz="2800" dirty="0"/>
              </a:p>
              <a:p>
                <a:pPr marL="0" indent="0">
                  <a:buNone/>
                </a:pPr>
                <a:endParaRPr lang="en-CA" sz="2800" dirty="0"/>
              </a:p>
              <a:p>
                <a:pPr marL="0" indent="0">
                  <a:buNone/>
                </a:pPr>
                <a:endParaRPr lang="en-CA" sz="2800" dirty="0"/>
              </a:p>
              <a:p>
                <a:pPr marL="0" indent="0">
                  <a:buNone/>
                </a:pPr>
                <a:r>
                  <a:rPr lang="en-CA" sz="2800" dirty="0"/>
                  <a:t>   2.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CA" sz="2800" dirty="0"/>
                  <a:t>     -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800" dirty="0"/>
                  <a:t> </a:t>
                </a:r>
              </a:p>
              <a:p>
                <a:pPr marL="0" indent="0">
                  <a:buNone/>
                </a:pPr>
                <a:endParaRPr lang="en-CA" sz="2800" dirty="0"/>
              </a:p>
              <a:p>
                <a:pPr marL="0" indent="0">
                  <a:buNone/>
                </a:pPr>
                <a:r>
                  <a:rPr lang="en-CA" sz="2800" dirty="0"/>
                  <a:t>   </a:t>
                </a:r>
              </a:p>
              <a:p>
                <a:pPr marL="0" indent="0">
                  <a:buNone/>
                </a:pPr>
                <a:r>
                  <a:rPr lang="en-CA" sz="2800" dirty="0"/>
                  <a:t>   3.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800" dirty="0"/>
                  <a:t>     -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9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Practice! In your math </a:t>
            </a:r>
            <a:r>
              <a:rPr lang="en-CA" dirty="0" err="1"/>
              <a:t>duotang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>
              <a:solidFill>
                <a:srgbClr val="000000"/>
              </a:solidFill>
              <a:latin typeface="Arial - 23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 - 23"/>
              </a:rPr>
              <a:t>Complete questions # 2,3,4,and 9 pages 193 and 194 in math book.</a:t>
            </a:r>
          </a:p>
          <a:p>
            <a:r>
              <a:rPr lang="fr-FR" sz="2400" dirty="0">
                <a:solidFill>
                  <a:srgbClr val="000000"/>
                </a:solidFill>
                <a:latin typeface="Arial - 23"/>
              </a:rPr>
              <a:t>AND</a:t>
            </a:r>
          </a:p>
          <a:p>
            <a:r>
              <a:rPr lang="fr-FR" sz="2400" dirty="0">
                <a:solidFill>
                  <a:srgbClr val="000000"/>
                </a:solidFill>
                <a:latin typeface="Arial - 23"/>
              </a:rPr>
              <a:t>Complete questions #1, 2,3 and 5 pages 197 in math book</a:t>
            </a:r>
          </a:p>
          <a:p>
            <a:endParaRPr lang="fr-FR" sz="2400" dirty="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282485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84A8-4316-E222-BA84-5A64DD04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E982-8FBD-9DA4-0A5B-7BE098A7D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9865" indent="-189865"/>
            <a:r>
              <a:rPr lang="en-US" sz="6000" dirty="0">
                <a:cs typeface="Calibri"/>
              </a:rPr>
              <a:t>Extra work  sheet 4,5</a:t>
            </a:r>
          </a:p>
        </p:txBody>
      </p:sp>
    </p:spTree>
    <p:extLst>
      <p:ext uri="{BB962C8B-B14F-4D97-AF65-F5344CB8AC3E}">
        <p14:creationId xmlns:p14="http://schemas.microsoft.com/office/powerpoint/2010/main" val="111899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N5 Journal </a:t>
            </a:r>
            <a:r>
              <a:rPr lang="en-CA" dirty="0"/>
              <a:t>Entry # 5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0000"/>
                </a:solidFill>
                <a:latin typeface="Arial - 33"/>
              </a:rPr>
              <a:t>  </a:t>
            </a:r>
            <a:r>
              <a:rPr lang="fr-FR" sz="3200" dirty="0" err="1">
                <a:solidFill>
                  <a:srgbClr val="000000"/>
                </a:solidFill>
                <a:latin typeface="Arial - 33"/>
              </a:rPr>
              <a:t>See</a:t>
            </a:r>
            <a:r>
              <a:rPr lang="fr-FR" sz="3200" dirty="0">
                <a:solidFill>
                  <a:srgbClr val="000000"/>
                </a:solidFill>
                <a:latin typeface="Arial - 33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 - 33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Arial - 33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 - 33"/>
              </a:rPr>
              <a:t>facilitator</a:t>
            </a:r>
            <a:r>
              <a:rPr lang="fr-FR" sz="3200" dirty="0">
                <a:solidFill>
                  <a:srgbClr val="000000"/>
                </a:solidFill>
                <a:latin typeface="Arial - 33"/>
              </a:rPr>
              <a:t> for </a:t>
            </a:r>
            <a:r>
              <a:rPr lang="fr-FR" sz="3200" dirty="0" err="1">
                <a:solidFill>
                  <a:srgbClr val="000000"/>
                </a:solidFill>
                <a:latin typeface="Arial - 33"/>
              </a:rPr>
              <a:t>this</a:t>
            </a:r>
            <a:r>
              <a:rPr lang="fr-FR" sz="3200" dirty="0">
                <a:solidFill>
                  <a:srgbClr val="000000"/>
                </a:solidFill>
                <a:latin typeface="Arial - 33"/>
              </a:rPr>
              <a:t> journal entry.</a:t>
            </a:r>
          </a:p>
          <a:p>
            <a:endParaRPr lang="fr-FR" sz="3200" dirty="0">
              <a:solidFill>
                <a:srgbClr val="000000"/>
              </a:solidFill>
              <a:latin typeface="Arial - 33"/>
            </a:endParaRPr>
          </a:p>
          <a:p>
            <a:endParaRPr lang="fr-FR" sz="3200" dirty="0">
              <a:solidFill>
                <a:srgbClr val="000000"/>
              </a:solidFill>
              <a:latin typeface="Arial - 33"/>
            </a:endParaRPr>
          </a:p>
          <a:p>
            <a:pPr marL="0" indent="0">
              <a:buNone/>
            </a:pPr>
            <a:endParaRPr lang="fr-FR" sz="3200" dirty="0">
              <a:solidFill>
                <a:srgbClr val="000000"/>
              </a:solidFill>
              <a:latin typeface="Arial - 33"/>
            </a:endParaRPr>
          </a:p>
          <a:p>
            <a:endParaRPr lang="fr-FR" sz="3200" dirty="0">
              <a:solidFill>
                <a:srgbClr val="000000"/>
              </a:solidFill>
              <a:latin typeface="Arial - 33"/>
            </a:endParaRPr>
          </a:p>
          <a:p>
            <a:pPr marL="0" indent="0">
              <a:buNone/>
            </a:pPr>
            <a:endParaRPr lang="fr-FR" sz="3200" dirty="0">
              <a:solidFill>
                <a:srgbClr val="000000"/>
              </a:solidFill>
              <a:latin typeface="Arial - 33"/>
            </a:endParaRPr>
          </a:p>
        </p:txBody>
      </p:sp>
    </p:spTree>
    <p:extLst>
      <p:ext uri="{BB962C8B-B14F-4D97-AF65-F5344CB8AC3E}">
        <p14:creationId xmlns:p14="http://schemas.microsoft.com/office/powerpoint/2010/main" val="274679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1FCFE4204294089649B152064BA4A" ma:contentTypeVersion="16" ma:contentTypeDescription="Create a new document." ma:contentTypeScope="" ma:versionID="ade38954a8d743cd9b1898c69c4ded04">
  <xsd:schema xmlns:xsd="http://www.w3.org/2001/XMLSchema" xmlns:xs="http://www.w3.org/2001/XMLSchema" xmlns:p="http://schemas.microsoft.com/office/2006/metadata/properties" xmlns:ns2="ca8a653c-6edd-4f93-b0be-37cff02797a6" xmlns:ns3="320607a4-92c7-458d-85f7-7631455faccc" targetNamespace="http://schemas.microsoft.com/office/2006/metadata/properties" ma:root="true" ma:fieldsID="50f613659053db9ae817da09b60660e0" ns2:_="" ns3:_="">
    <xsd:import namespace="ca8a653c-6edd-4f93-b0be-37cff02797a6"/>
    <xsd:import namespace="320607a4-92c7-458d-85f7-7631455fa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53c-6edd-4f93-b0be-37cff0279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607a4-92c7-458d-85f7-7631455f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4f8239-f902-42fc-b0c6-c8826bf6f2a5}" ma:internalName="TaxCatchAll" ma:showField="CatchAllData" ma:web="320607a4-92c7-458d-85f7-7631455fa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a653c-6edd-4f93-b0be-37cff02797a6">
      <Terms xmlns="http://schemas.microsoft.com/office/infopath/2007/PartnerControls"/>
    </lcf76f155ced4ddcb4097134ff3c332f>
    <TaxCatchAll xmlns="320607a4-92c7-458d-85f7-7631455faccc" xsi:nil="true"/>
  </documentManagement>
</p:properties>
</file>

<file path=customXml/itemProps1.xml><?xml version="1.0" encoding="utf-8"?>
<ds:datastoreItem xmlns:ds="http://schemas.openxmlformats.org/officeDocument/2006/customXml" ds:itemID="{99C16E94-5F5E-4EE7-8516-FADFF6D371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D76AF-BFD8-4B3D-B39F-454FCB42E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a653c-6edd-4f93-b0be-37cff02797a6"/>
    <ds:schemaRef ds:uri="320607a4-92c7-458d-85f7-7631455fa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E57501-DD9D-4634-B1A7-4294E5BC529C}">
  <ds:schemaRefs>
    <ds:schemaRef ds:uri="http://schemas.microsoft.com/office/2006/metadata/properties"/>
    <ds:schemaRef ds:uri="http://schemas.microsoft.com/office/infopath/2007/PartnerControls"/>
    <ds:schemaRef ds:uri="ca8a653c-6edd-4f93-b0be-37cff02797a6"/>
    <ds:schemaRef ds:uri="320607a4-92c7-458d-85f7-7631455fac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402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N5: Demonstrate an understanding of adding and subtracting positive fractions and mixed numbers, with like and unlike denominators, concretely, pictorially and symbolically (limited to positive sums and differences).  </vt:lpstr>
      <vt:lpstr>N5-Subtacting Fractions-it is important to note that subtracting fractions are done the same way adding fractions are done.</vt:lpstr>
      <vt:lpstr>Subtracting Fractions using models </vt:lpstr>
      <vt:lpstr> N5 Number Lines to represent equivalent fractions for subtraction.  </vt:lpstr>
      <vt:lpstr>Practice with a (use a model) </vt:lpstr>
      <vt:lpstr>Practice! In your math duotang </vt:lpstr>
      <vt:lpstr>PowerPoint Presentation</vt:lpstr>
      <vt:lpstr>N5 Journal Entry #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Cleland, Sandra (ASD-N)</cp:lastModifiedBy>
  <cp:revision>27</cp:revision>
  <dcterms:created xsi:type="dcterms:W3CDTF">2018-11-14T18:24:01Z</dcterms:created>
  <dcterms:modified xsi:type="dcterms:W3CDTF">2023-04-28T14:51:49Z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0x0101006941FCFE4204294089649B152064BA4A</vt:lpwstr>
  </property>
  <property fmtid="{D5CDD505-2E9C-101B-9397-08002B2CF9AE}" pid="3" name="MediaServiceImageTags">
    <vt:lpwstr/>
  </property>
</Properties>
</file>