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handoutMasterIdLst>
    <p:handoutMasterId r:id="rId20"/>
  </p:handoutMasterIdLst>
  <p:sldIdLst>
    <p:sldId id="257" r:id="rId5"/>
    <p:sldId id="259" r:id="rId6"/>
    <p:sldId id="260" r:id="rId7"/>
    <p:sldId id="261" r:id="rId8"/>
    <p:sldId id="262" r:id="rId9"/>
    <p:sldId id="271" r:id="rId10"/>
    <p:sldId id="263" r:id="rId11"/>
    <p:sldId id="264" r:id="rId12"/>
    <p:sldId id="270" r:id="rId13"/>
    <p:sldId id="269" r:id="rId14"/>
    <p:sldId id="266" r:id="rId15"/>
    <p:sldId id="272" r:id="rId16"/>
    <p:sldId id="267" r:id="rId17"/>
    <p:sldId id="273" r:id="rId18"/>
    <p:sldId id="268" r:id="rId19"/>
  </p:sldIdLst>
  <p:sldSz cx="10160000" cy="7620000"/>
  <p:notesSz cx="7010400" cy="92964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619C83-F381-4DB5-B670-4E35CECDF087}" v="31" dt="2023-03-19T15:38:52.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140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99F0B7A-78CC-4C11-A35A-930281412B80}" type="datetimeFigureOut">
              <a:rPr lang="en-CA" smtClean="0"/>
              <a:t>2023-03-21</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852E897-BC9C-47A8-85F3-F8A62E11D808}" type="slidenum">
              <a:rPr lang="en-CA" smtClean="0"/>
              <a:t>‹#›</a:t>
            </a:fld>
            <a:endParaRPr lang="en-CA"/>
          </a:p>
        </p:txBody>
      </p:sp>
    </p:spTree>
    <p:extLst>
      <p:ext uri="{BB962C8B-B14F-4D97-AF65-F5344CB8AC3E}">
        <p14:creationId xmlns:p14="http://schemas.microsoft.com/office/powerpoint/2010/main" val="32765698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47070"/>
            <a:ext cx="7620000" cy="2652889"/>
          </a:xfrm>
        </p:spPr>
        <p:txBody>
          <a:bodyPr anchor="b"/>
          <a:lstStyle>
            <a:lvl1pPr algn="ctr">
              <a:defRPr sz="5000"/>
            </a:lvl1pPr>
          </a:lstStyle>
          <a:p>
            <a:r>
              <a:rPr lang="en-US"/>
              <a:t>Click to edit Master title style</a:t>
            </a:r>
            <a:endParaRPr lang="en-CA"/>
          </a:p>
        </p:txBody>
      </p:sp>
      <p:sp>
        <p:nvSpPr>
          <p:cNvPr id="3" name="Subtitle 2"/>
          <p:cNvSpPr>
            <a:spLocks noGrp="1"/>
          </p:cNvSpPr>
          <p:nvPr>
            <p:ph type="subTitle" idx="1"/>
          </p:nvPr>
        </p:nvSpPr>
        <p:spPr>
          <a:xfrm>
            <a:off x="1270000" y="4002264"/>
            <a:ext cx="7620000" cy="1839736"/>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E1E54268-E7D9-4E07-B688-16FB2A65A7B0}" type="datetimeFigureOut">
              <a:rPr lang="en-CA" smtClean="0"/>
              <a:t>2023-03-21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9079497-DDCE-4F10-84AA-78FCE93CD99B}" type="slidenum">
              <a:rPr lang="en-CA" smtClean="0"/>
              <a:t>‹#›</a:t>
            </a:fld>
            <a:endParaRPr lang="en-CA"/>
          </a:p>
        </p:txBody>
      </p:sp>
    </p:spTree>
    <p:extLst>
      <p:ext uri="{BB962C8B-B14F-4D97-AF65-F5344CB8AC3E}">
        <p14:creationId xmlns:p14="http://schemas.microsoft.com/office/powerpoint/2010/main" val="1556953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1E54268-E7D9-4E07-B688-16FB2A65A7B0}" type="datetimeFigureOut">
              <a:rPr lang="en-CA" smtClean="0"/>
              <a:t>2023-03-21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9079497-DDCE-4F10-84AA-78FCE93CD99B}" type="slidenum">
              <a:rPr lang="en-CA" smtClean="0"/>
              <a:t>‹#›</a:t>
            </a:fld>
            <a:endParaRPr lang="en-CA"/>
          </a:p>
        </p:txBody>
      </p:sp>
    </p:spTree>
    <p:extLst>
      <p:ext uri="{BB962C8B-B14F-4D97-AF65-F5344CB8AC3E}">
        <p14:creationId xmlns:p14="http://schemas.microsoft.com/office/powerpoint/2010/main" val="1344045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405694"/>
            <a:ext cx="2190750" cy="645759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98500" y="405694"/>
            <a:ext cx="6445250" cy="64575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1E54268-E7D9-4E07-B688-16FB2A65A7B0}" type="datetimeFigureOut">
              <a:rPr lang="en-CA" smtClean="0"/>
              <a:t>2023-03-21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9079497-DDCE-4F10-84AA-78FCE93CD99B}" type="slidenum">
              <a:rPr lang="en-CA" smtClean="0"/>
              <a:t>‹#›</a:t>
            </a:fld>
            <a:endParaRPr lang="en-CA"/>
          </a:p>
        </p:txBody>
      </p:sp>
    </p:spTree>
    <p:extLst>
      <p:ext uri="{BB962C8B-B14F-4D97-AF65-F5344CB8AC3E}">
        <p14:creationId xmlns:p14="http://schemas.microsoft.com/office/powerpoint/2010/main" val="335572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1E54268-E7D9-4E07-B688-16FB2A65A7B0}" type="datetimeFigureOut">
              <a:rPr lang="en-CA" smtClean="0"/>
              <a:t>2023-03-21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9079497-DDCE-4F10-84AA-78FCE93CD99B}" type="slidenum">
              <a:rPr lang="en-CA" smtClean="0"/>
              <a:t>‹#›</a:t>
            </a:fld>
            <a:endParaRPr lang="en-CA"/>
          </a:p>
        </p:txBody>
      </p:sp>
    </p:spTree>
    <p:extLst>
      <p:ext uri="{BB962C8B-B14F-4D97-AF65-F5344CB8AC3E}">
        <p14:creationId xmlns:p14="http://schemas.microsoft.com/office/powerpoint/2010/main" val="2307280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1899710"/>
            <a:ext cx="8763000" cy="3169708"/>
          </a:xfrm>
        </p:spPr>
        <p:txBody>
          <a:bodyPr anchor="b"/>
          <a:lstStyle>
            <a:lvl1pPr>
              <a:defRPr sz="5000"/>
            </a:lvl1pPr>
          </a:lstStyle>
          <a:p>
            <a:r>
              <a:rPr lang="en-US"/>
              <a:t>Click to edit Master title style</a:t>
            </a:r>
            <a:endParaRPr lang="en-CA"/>
          </a:p>
        </p:txBody>
      </p:sp>
      <p:sp>
        <p:nvSpPr>
          <p:cNvPr id="3" name="Text Placeholder 2"/>
          <p:cNvSpPr>
            <a:spLocks noGrp="1"/>
          </p:cNvSpPr>
          <p:nvPr>
            <p:ph type="body" idx="1"/>
          </p:nvPr>
        </p:nvSpPr>
        <p:spPr>
          <a:xfrm>
            <a:off x="693208" y="5099405"/>
            <a:ext cx="8763000" cy="1666874"/>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E54268-E7D9-4E07-B688-16FB2A65A7B0}" type="datetimeFigureOut">
              <a:rPr lang="en-CA" smtClean="0"/>
              <a:t>2023-03-21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9079497-DDCE-4F10-84AA-78FCE93CD99B}" type="slidenum">
              <a:rPr lang="en-CA" smtClean="0"/>
              <a:t>‹#›</a:t>
            </a:fld>
            <a:endParaRPr lang="en-CA"/>
          </a:p>
        </p:txBody>
      </p:sp>
    </p:spTree>
    <p:extLst>
      <p:ext uri="{BB962C8B-B14F-4D97-AF65-F5344CB8AC3E}">
        <p14:creationId xmlns:p14="http://schemas.microsoft.com/office/powerpoint/2010/main" val="2553323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98500" y="2028472"/>
            <a:ext cx="4318000" cy="48348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43500" y="2028472"/>
            <a:ext cx="4318000" cy="48348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1E54268-E7D9-4E07-B688-16FB2A65A7B0}" type="datetimeFigureOut">
              <a:rPr lang="en-CA" smtClean="0"/>
              <a:t>2023-03-21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9079497-DDCE-4F10-84AA-78FCE93CD99B}" type="slidenum">
              <a:rPr lang="en-CA" smtClean="0"/>
              <a:t>‹#›</a:t>
            </a:fld>
            <a:endParaRPr lang="en-CA"/>
          </a:p>
        </p:txBody>
      </p:sp>
    </p:spTree>
    <p:extLst>
      <p:ext uri="{BB962C8B-B14F-4D97-AF65-F5344CB8AC3E}">
        <p14:creationId xmlns:p14="http://schemas.microsoft.com/office/powerpoint/2010/main" val="1224131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405696"/>
            <a:ext cx="8763000" cy="1472848"/>
          </a:xfrm>
        </p:spPr>
        <p:txBody>
          <a:bodyPr/>
          <a:lstStyle/>
          <a:p>
            <a:r>
              <a:rPr lang="en-US"/>
              <a:t>Click to edit Master title style</a:t>
            </a:r>
            <a:endParaRPr lang="en-CA"/>
          </a:p>
        </p:txBody>
      </p:sp>
      <p:sp>
        <p:nvSpPr>
          <p:cNvPr id="3" name="Text Placeholder 2"/>
          <p:cNvSpPr>
            <a:spLocks noGrp="1"/>
          </p:cNvSpPr>
          <p:nvPr>
            <p:ph type="body" idx="1"/>
          </p:nvPr>
        </p:nvSpPr>
        <p:spPr>
          <a:xfrm>
            <a:off x="699824" y="1867959"/>
            <a:ext cx="4298156" cy="915458"/>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699824" y="2783417"/>
            <a:ext cx="4298156" cy="4093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5143501" y="1867959"/>
            <a:ext cx="4319323" cy="915458"/>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5143501" y="2783417"/>
            <a:ext cx="4319323" cy="4093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1E54268-E7D9-4E07-B688-16FB2A65A7B0}" type="datetimeFigureOut">
              <a:rPr lang="en-CA" smtClean="0"/>
              <a:t>2023-03-21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9079497-DDCE-4F10-84AA-78FCE93CD99B}" type="slidenum">
              <a:rPr lang="en-CA" smtClean="0"/>
              <a:t>‹#›</a:t>
            </a:fld>
            <a:endParaRPr lang="en-CA"/>
          </a:p>
        </p:txBody>
      </p:sp>
    </p:spTree>
    <p:extLst>
      <p:ext uri="{BB962C8B-B14F-4D97-AF65-F5344CB8AC3E}">
        <p14:creationId xmlns:p14="http://schemas.microsoft.com/office/powerpoint/2010/main" val="393379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E1E54268-E7D9-4E07-B688-16FB2A65A7B0}" type="datetimeFigureOut">
              <a:rPr lang="en-CA" smtClean="0"/>
              <a:t>2023-03-21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9079497-DDCE-4F10-84AA-78FCE93CD99B}" type="slidenum">
              <a:rPr lang="en-CA" smtClean="0"/>
              <a:t>‹#›</a:t>
            </a:fld>
            <a:endParaRPr lang="en-CA"/>
          </a:p>
        </p:txBody>
      </p:sp>
    </p:spTree>
    <p:extLst>
      <p:ext uri="{BB962C8B-B14F-4D97-AF65-F5344CB8AC3E}">
        <p14:creationId xmlns:p14="http://schemas.microsoft.com/office/powerpoint/2010/main" val="2757139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E54268-E7D9-4E07-B688-16FB2A65A7B0}" type="datetimeFigureOut">
              <a:rPr lang="en-CA" smtClean="0"/>
              <a:t>2023-03-21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9079497-DDCE-4F10-84AA-78FCE93CD99B}" type="slidenum">
              <a:rPr lang="en-CA" smtClean="0"/>
              <a:t>‹#›</a:t>
            </a:fld>
            <a:endParaRPr lang="en-CA"/>
          </a:p>
        </p:txBody>
      </p:sp>
    </p:spTree>
    <p:extLst>
      <p:ext uri="{BB962C8B-B14F-4D97-AF65-F5344CB8AC3E}">
        <p14:creationId xmlns:p14="http://schemas.microsoft.com/office/powerpoint/2010/main" val="942102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508000"/>
            <a:ext cx="3276864" cy="1778000"/>
          </a:xfrm>
        </p:spPr>
        <p:txBody>
          <a:bodyPr anchor="b"/>
          <a:lstStyle>
            <a:lvl1pPr>
              <a:defRPr sz="2667"/>
            </a:lvl1pPr>
          </a:lstStyle>
          <a:p>
            <a:r>
              <a:rPr lang="en-US"/>
              <a:t>Click to edit Master title style</a:t>
            </a:r>
            <a:endParaRPr lang="en-CA"/>
          </a:p>
        </p:txBody>
      </p:sp>
      <p:sp>
        <p:nvSpPr>
          <p:cNvPr id="3" name="Content Placeholder 2"/>
          <p:cNvSpPr>
            <a:spLocks noGrp="1"/>
          </p:cNvSpPr>
          <p:nvPr>
            <p:ph idx="1"/>
          </p:nvPr>
        </p:nvSpPr>
        <p:spPr>
          <a:xfrm>
            <a:off x="4319323" y="1097141"/>
            <a:ext cx="5143500" cy="5415139"/>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99824" y="2286000"/>
            <a:ext cx="3276864" cy="423509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E1E54268-E7D9-4E07-B688-16FB2A65A7B0}" type="datetimeFigureOut">
              <a:rPr lang="en-CA" smtClean="0"/>
              <a:t>2023-03-21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9079497-DDCE-4F10-84AA-78FCE93CD99B}" type="slidenum">
              <a:rPr lang="en-CA" smtClean="0"/>
              <a:t>‹#›</a:t>
            </a:fld>
            <a:endParaRPr lang="en-CA"/>
          </a:p>
        </p:txBody>
      </p:sp>
    </p:spTree>
    <p:extLst>
      <p:ext uri="{BB962C8B-B14F-4D97-AF65-F5344CB8AC3E}">
        <p14:creationId xmlns:p14="http://schemas.microsoft.com/office/powerpoint/2010/main" val="2234496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508000"/>
            <a:ext cx="3276864" cy="1778000"/>
          </a:xfrm>
        </p:spPr>
        <p:txBody>
          <a:bodyPr anchor="b"/>
          <a:lstStyle>
            <a:lvl1pPr>
              <a:defRPr sz="2667"/>
            </a:lvl1pPr>
          </a:lstStyle>
          <a:p>
            <a:r>
              <a:rPr lang="en-US"/>
              <a:t>Click to edit Master title style</a:t>
            </a:r>
            <a:endParaRPr lang="en-CA"/>
          </a:p>
        </p:txBody>
      </p:sp>
      <p:sp>
        <p:nvSpPr>
          <p:cNvPr id="3" name="Picture Placeholder 2"/>
          <p:cNvSpPr>
            <a:spLocks noGrp="1"/>
          </p:cNvSpPr>
          <p:nvPr>
            <p:ph type="pic" idx="1"/>
          </p:nvPr>
        </p:nvSpPr>
        <p:spPr>
          <a:xfrm>
            <a:off x="4319323" y="1097141"/>
            <a:ext cx="5143500" cy="5415139"/>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CA"/>
          </a:p>
        </p:txBody>
      </p:sp>
      <p:sp>
        <p:nvSpPr>
          <p:cNvPr id="4" name="Text Placeholder 3"/>
          <p:cNvSpPr>
            <a:spLocks noGrp="1"/>
          </p:cNvSpPr>
          <p:nvPr>
            <p:ph type="body" sz="half" idx="2"/>
          </p:nvPr>
        </p:nvSpPr>
        <p:spPr>
          <a:xfrm>
            <a:off x="699824" y="2286000"/>
            <a:ext cx="3276864" cy="423509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E1E54268-E7D9-4E07-B688-16FB2A65A7B0}" type="datetimeFigureOut">
              <a:rPr lang="en-CA" smtClean="0"/>
              <a:t>2023-03-21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9079497-DDCE-4F10-84AA-78FCE93CD99B}" type="slidenum">
              <a:rPr lang="en-CA" smtClean="0"/>
              <a:t>‹#›</a:t>
            </a:fld>
            <a:endParaRPr lang="en-CA"/>
          </a:p>
        </p:txBody>
      </p:sp>
    </p:spTree>
    <p:extLst>
      <p:ext uri="{BB962C8B-B14F-4D97-AF65-F5344CB8AC3E}">
        <p14:creationId xmlns:p14="http://schemas.microsoft.com/office/powerpoint/2010/main" val="3133702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405696"/>
            <a:ext cx="8763000" cy="1472848"/>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98500" y="2028472"/>
            <a:ext cx="8763000" cy="48348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98500" y="7062613"/>
            <a:ext cx="2286000" cy="405694"/>
          </a:xfrm>
          <a:prstGeom prst="rect">
            <a:avLst/>
          </a:prstGeom>
        </p:spPr>
        <p:txBody>
          <a:bodyPr vert="horz" lIns="91440" tIns="45720" rIns="91440" bIns="45720" rtlCol="0" anchor="ctr"/>
          <a:lstStyle>
            <a:lvl1pPr algn="l">
              <a:defRPr sz="1000">
                <a:solidFill>
                  <a:schemeClr val="tx1">
                    <a:tint val="75000"/>
                  </a:schemeClr>
                </a:solidFill>
              </a:defRPr>
            </a:lvl1pPr>
          </a:lstStyle>
          <a:p>
            <a:fld id="{E1E54268-E7D9-4E07-B688-16FB2A65A7B0}" type="datetimeFigureOut">
              <a:rPr lang="en-CA" smtClean="0"/>
              <a:t>2023-03-21</a:t>
            </a:fld>
            <a:endParaRPr lang="en-CA"/>
          </a:p>
        </p:txBody>
      </p:sp>
      <p:sp>
        <p:nvSpPr>
          <p:cNvPr id="5" name="Footer Placeholder 4"/>
          <p:cNvSpPr>
            <a:spLocks noGrp="1"/>
          </p:cNvSpPr>
          <p:nvPr>
            <p:ph type="ftr" sz="quarter" idx="3"/>
          </p:nvPr>
        </p:nvSpPr>
        <p:spPr>
          <a:xfrm>
            <a:off x="3365500" y="7062613"/>
            <a:ext cx="3429000" cy="405694"/>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7175500" y="7062613"/>
            <a:ext cx="2286000" cy="405694"/>
          </a:xfrm>
          <a:prstGeom prst="rect">
            <a:avLst/>
          </a:prstGeom>
        </p:spPr>
        <p:txBody>
          <a:bodyPr vert="horz" lIns="91440" tIns="45720" rIns="91440" bIns="45720" rtlCol="0" anchor="ctr"/>
          <a:lstStyle>
            <a:lvl1pPr algn="r">
              <a:defRPr sz="1000">
                <a:solidFill>
                  <a:schemeClr val="tx1">
                    <a:tint val="75000"/>
                  </a:schemeClr>
                </a:solidFill>
              </a:defRPr>
            </a:lvl1pPr>
          </a:lstStyle>
          <a:p>
            <a:fld id="{19079497-DDCE-4F10-84AA-78FCE93CD99B}" type="slidenum">
              <a:rPr lang="en-CA" smtClean="0"/>
              <a:t>‹#›</a:t>
            </a:fld>
            <a:endParaRPr lang="en-CA"/>
          </a:p>
        </p:txBody>
      </p:sp>
    </p:spTree>
    <p:extLst>
      <p:ext uri="{BB962C8B-B14F-4D97-AF65-F5344CB8AC3E}">
        <p14:creationId xmlns:p14="http://schemas.microsoft.com/office/powerpoint/2010/main" val="1733926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B1HEzNTGeZ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BE" sz="1800" b="1" dirty="0"/>
              <a:t>SP1: Démontrer une compréhension de tendance centrale et d’étendue en :</a:t>
            </a:r>
            <a:br>
              <a:rPr lang="en-CA" sz="1800" b="1" dirty="0"/>
            </a:br>
            <a:r>
              <a:rPr lang="fr-CA" sz="1800" b="1" dirty="0"/>
              <a:t>déterminant les mesures de la tendance centrale (moyenne, médiane et mode) ainsi que l’étendue</a:t>
            </a:r>
            <a:br>
              <a:rPr lang="en-CA" sz="1800" b="1" dirty="0"/>
            </a:br>
            <a:r>
              <a:rPr lang="fr-CA" sz="1800" b="1" dirty="0"/>
              <a:t>déterminant laquelle des mesures de la tendance centrale est la plus appropriée pour refléter les données recueillies</a:t>
            </a:r>
            <a:br>
              <a:rPr lang="en-CA" sz="1800" b="1" dirty="0"/>
            </a:br>
            <a:endParaRPr lang="en-CA" sz="1800" b="1" dirty="0"/>
          </a:p>
        </p:txBody>
      </p:sp>
      <p:sp>
        <p:nvSpPr>
          <p:cNvPr id="3" name="Content Placeholder 2"/>
          <p:cNvSpPr>
            <a:spLocks noGrp="1"/>
          </p:cNvSpPr>
          <p:nvPr>
            <p:ph idx="1"/>
          </p:nvPr>
        </p:nvSpPr>
        <p:spPr/>
        <p:txBody>
          <a:bodyPr/>
          <a:lstStyle/>
          <a:p>
            <a:pPr marL="0" indent="0">
              <a:buNone/>
            </a:pPr>
            <a:r>
              <a:rPr lang="fr-FR" dirty="0"/>
              <a:t>Je peux:</a:t>
            </a:r>
          </a:p>
          <a:p>
            <a:r>
              <a:rPr lang="fr-FR" dirty="0"/>
              <a:t>Déterminer la moyenne, la médiane et le mode d’un ensemble de données fourni et expliquer pourquoi ces mesures peuvent être identiques ou différentes</a:t>
            </a:r>
          </a:p>
          <a:p>
            <a:r>
              <a:rPr lang="fr-FR" dirty="0"/>
              <a:t>Déterminer l’étendue de différents ensembles de donnés fournis</a:t>
            </a:r>
          </a:p>
          <a:p>
            <a:r>
              <a:rPr lang="fr-FR" dirty="0"/>
              <a:t>Fournir un contexte dans lequel soit la moyenne, la médiane ou le mode d’un ensemble de données est la mesure de la tendance centrale la plus appropriée pour le décrire</a:t>
            </a:r>
          </a:p>
          <a:p>
            <a:r>
              <a:rPr lang="fr-FR" dirty="0"/>
              <a:t>Résoudre un problème donné qui comprend des mesures de tendance centrale</a:t>
            </a:r>
          </a:p>
        </p:txBody>
      </p:sp>
    </p:spTree>
    <p:extLst>
      <p:ext uri="{BB962C8B-B14F-4D97-AF65-F5344CB8AC3E}">
        <p14:creationId xmlns:p14="http://schemas.microsoft.com/office/powerpoint/2010/main" val="3309650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500" y="385599"/>
            <a:ext cx="8763000" cy="1472848"/>
          </a:xfrm>
        </p:spPr>
        <p:txBody>
          <a:bodyPr>
            <a:normAutofit fontScale="90000"/>
          </a:bodyPr>
          <a:lstStyle/>
          <a:p>
            <a:r>
              <a:rPr lang="fr-BE" sz="3100" b="1" dirty="0"/>
              <a:t>SP2: Déterminer l’effet de l’introduction d’une valeur aberrante sur la moyenne, la médiane et le mode d’un ensemble de données</a:t>
            </a:r>
            <a:br>
              <a:rPr lang="en-CA" dirty="0"/>
            </a:br>
            <a:endParaRPr lang="en-CA" dirty="0"/>
          </a:p>
        </p:txBody>
      </p:sp>
      <p:sp>
        <p:nvSpPr>
          <p:cNvPr id="5" name="Content Placeholder 4"/>
          <p:cNvSpPr>
            <a:spLocks noGrp="1"/>
          </p:cNvSpPr>
          <p:nvPr>
            <p:ph idx="1"/>
          </p:nvPr>
        </p:nvSpPr>
        <p:spPr/>
        <p:txBody>
          <a:bodyPr/>
          <a:lstStyle/>
          <a:p>
            <a:pPr marL="0" indent="0">
              <a:buNone/>
            </a:pPr>
            <a:r>
              <a:rPr lang="fr-FR" dirty="0"/>
              <a:t>Je peux:</a:t>
            </a:r>
          </a:p>
          <a:p>
            <a:r>
              <a:rPr lang="fr-FR" dirty="0"/>
              <a:t>Analyser un ensemble de données fourni afin d’en identifier toute valeur aberrante</a:t>
            </a:r>
          </a:p>
          <a:p>
            <a:r>
              <a:rPr lang="fr-FR" dirty="0"/>
              <a:t>Expliquer les effets des valeurs aberrantes sur les mesures de tendance centrale d’un ensemble spécifique de données</a:t>
            </a:r>
          </a:p>
          <a:p>
            <a:r>
              <a:rPr lang="fr-FR" dirty="0"/>
              <a:t>Identifier les valeurs aberrantes d’un ensemble fourni de données et expliquer pourquoi il est approprié ou non d’en tenir compte lors de la détermination de mesures de tendance centrale</a:t>
            </a:r>
          </a:p>
          <a:p>
            <a:r>
              <a:rPr lang="fr-FR" dirty="0"/>
              <a:t>Fournir des exemples de situations dans lesquelles des valeurs aberrantes devraient ou ne devraient pas être incluses lors de la détermination de mesures de tendance centrale</a:t>
            </a:r>
          </a:p>
          <a:p>
            <a:endParaRPr lang="en-CA" dirty="0"/>
          </a:p>
        </p:txBody>
      </p:sp>
    </p:spTree>
    <p:extLst>
      <p:ext uri="{BB962C8B-B14F-4D97-AF65-F5344CB8AC3E}">
        <p14:creationId xmlns:p14="http://schemas.microsoft.com/office/powerpoint/2010/main" val="1113052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                 </a:t>
            </a:r>
            <a:r>
              <a:rPr lang="en-CA" sz="4000" b="1" u="sng" dirty="0">
                <a:solidFill>
                  <a:srgbClr val="000000"/>
                </a:solidFill>
                <a:latin typeface="Times New Roman - 24"/>
              </a:rPr>
              <a:t>Les </a:t>
            </a:r>
            <a:r>
              <a:rPr lang="en-CA" sz="4000" b="1" u="sng" dirty="0" err="1">
                <a:solidFill>
                  <a:srgbClr val="000000"/>
                </a:solidFill>
                <a:latin typeface="Times New Roman - 24"/>
              </a:rPr>
              <a:t>valeurs</a:t>
            </a:r>
            <a:r>
              <a:rPr lang="en-CA" sz="4000" b="1" u="sng" dirty="0">
                <a:solidFill>
                  <a:srgbClr val="000000"/>
                </a:solidFill>
                <a:latin typeface="Times New Roman - 24"/>
              </a:rPr>
              <a:t> </a:t>
            </a:r>
            <a:r>
              <a:rPr lang="en-CA" sz="4000" b="1" u="sng" dirty="0" err="1">
                <a:solidFill>
                  <a:srgbClr val="000000"/>
                </a:solidFill>
                <a:latin typeface="Times New Roman - 24"/>
              </a:rPr>
              <a:t>aberrantes</a:t>
            </a:r>
            <a:r>
              <a:rPr lang="en-CA" sz="4000" b="1" u="sng" dirty="0">
                <a:solidFill>
                  <a:srgbClr val="000000"/>
                </a:solidFill>
                <a:latin typeface="Times New Roman - 24"/>
              </a:rPr>
              <a:t>-</a:t>
            </a:r>
            <a:br>
              <a:rPr lang="en-CA" sz="4000" b="1" u="sng" dirty="0">
                <a:solidFill>
                  <a:srgbClr val="000000"/>
                </a:solidFill>
                <a:latin typeface="Times New Roman - 24"/>
              </a:rPr>
            </a:br>
            <a:r>
              <a:rPr lang="en-CA" sz="2800" dirty="0">
                <a:solidFill>
                  <a:srgbClr val="000000"/>
                </a:solidFill>
                <a:latin typeface="Times New Roman - 24"/>
              </a:rPr>
              <a:t>                                     page 267</a:t>
            </a:r>
            <a:endParaRPr lang="en-CA" sz="2800" dirty="0"/>
          </a:p>
        </p:txBody>
      </p:sp>
      <p:sp>
        <p:nvSpPr>
          <p:cNvPr id="5" name="Content Placeholder 4"/>
          <p:cNvSpPr>
            <a:spLocks noGrp="1"/>
          </p:cNvSpPr>
          <p:nvPr>
            <p:ph idx="1"/>
          </p:nvPr>
        </p:nvSpPr>
        <p:spPr/>
        <p:txBody>
          <a:bodyPr>
            <a:normAutofit fontScale="85000" lnSpcReduction="20000"/>
          </a:bodyPr>
          <a:lstStyle/>
          <a:p>
            <a:r>
              <a:rPr lang="fr-FR" sz="2400" dirty="0">
                <a:solidFill>
                  <a:srgbClr val="000000"/>
                </a:solidFill>
                <a:latin typeface="Times New Roman - 24"/>
              </a:rPr>
              <a:t>les données qui sont séparées des autres (seules).  Une valeur aberrantes est beaucoup plus grande ou beaucoup plus petite que la plupart des nombres de l'ensemble de données.</a:t>
            </a:r>
          </a:p>
          <a:p>
            <a:endParaRPr lang="en-CA" sz="2400" dirty="0">
              <a:solidFill>
                <a:srgbClr val="000000"/>
              </a:solidFill>
              <a:latin typeface="Times New Roman - 24"/>
            </a:endParaRPr>
          </a:p>
          <a:p>
            <a:r>
              <a:rPr lang="fr-FR" sz="2400" dirty="0">
                <a:solidFill>
                  <a:srgbClr val="000000"/>
                </a:solidFill>
                <a:latin typeface="Times New Roman - 24"/>
              </a:rPr>
              <a:t>Exemple: Les données - 0, 64, 65, 65, 66, 68, 68, 72, 78, 82, 90, 93</a:t>
            </a:r>
          </a:p>
          <a:p>
            <a:r>
              <a:rPr lang="fr-FR" sz="2400" dirty="0">
                <a:solidFill>
                  <a:srgbClr val="000000"/>
                </a:solidFill>
                <a:latin typeface="Times New Roman - 24"/>
              </a:rPr>
              <a:t>La valeur aberrante est 0.</a:t>
            </a:r>
          </a:p>
          <a:p>
            <a:endParaRPr lang="en-CA" sz="2400" dirty="0">
              <a:solidFill>
                <a:srgbClr val="000000"/>
              </a:solidFill>
              <a:latin typeface="Times New Roman - 24"/>
            </a:endParaRPr>
          </a:p>
          <a:p>
            <a:r>
              <a:rPr lang="fr-FR" sz="2400" dirty="0">
                <a:solidFill>
                  <a:srgbClr val="000000"/>
                </a:solidFill>
                <a:latin typeface="Times New Roman - 24"/>
              </a:rPr>
              <a:t>*Une valeur aberrante peut être le résultat d'une erreur de mesure ou de notation. Dans ce cas, la valeur aberrante doit être laissée de côté.</a:t>
            </a:r>
          </a:p>
          <a:p>
            <a:endParaRPr lang="en-CA" sz="2400" dirty="0">
              <a:solidFill>
                <a:srgbClr val="000000"/>
              </a:solidFill>
              <a:latin typeface="Times New Roman - 24"/>
            </a:endParaRPr>
          </a:p>
          <a:p>
            <a:r>
              <a:rPr lang="fr-FR" sz="2400" dirty="0">
                <a:solidFill>
                  <a:srgbClr val="000000"/>
                </a:solidFill>
                <a:latin typeface="Times New Roman - 24"/>
              </a:rPr>
              <a:t>*Une valeur aberrante peut représenter une information importante qui ne doit pas être ignorée. Par exemple, un élève peut avoir obtenu une note bien supérieure ou bien inférieure au reste de la classe dans un test.</a:t>
            </a:r>
          </a:p>
          <a:p>
            <a:endParaRPr lang="en-CA" sz="2400" dirty="0">
              <a:solidFill>
                <a:srgbClr val="000000"/>
              </a:solidFill>
              <a:latin typeface="Times New Roman - 24"/>
            </a:endParaRPr>
          </a:p>
          <a:p>
            <a:r>
              <a:rPr lang="fr-FR" sz="2400" dirty="0">
                <a:solidFill>
                  <a:srgbClr val="000000"/>
                </a:solidFill>
                <a:latin typeface="Times New Roman - 24"/>
              </a:rPr>
              <a:t>*Les valeurs aberrantes ne sont pas toujours évidentes. Déterminer les valeurs aberrantes est alors une question de choix.</a:t>
            </a:r>
            <a:endParaRPr lang="en-CA" sz="2400" dirty="0">
              <a:solidFill>
                <a:srgbClr val="000000"/>
              </a:solidFill>
              <a:latin typeface="Times New Roman - 24"/>
            </a:endParaRPr>
          </a:p>
          <a:p>
            <a:endParaRPr lang="en-CA" dirty="0"/>
          </a:p>
        </p:txBody>
      </p:sp>
    </p:spTree>
    <p:extLst>
      <p:ext uri="{BB962C8B-B14F-4D97-AF65-F5344CB8AC3E}">
        <p14:creationId xmlns:p14="http://schemas.microsoft.com/office/powerpoint/2010/main" val="1988817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712D-5E09-3920-8A77-15D6EFA55A0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9908EDB-CA51-D534-959F-6F7AF292A0D5}"/>
              </a:ext>
            </a:extLst>
          </p:cNvPr>
          <p:cNvSpPr>
            <a:spLocks noGrp="1"/>
          </p:cNvSpPr>
          <p:nvPr>
            <p:ph idx="1"/>
          </p:nvPr>
        </p:nvSpPr>
        <p:spPr/>
        <p:txBody>
          <a:bodyPr vert="horz" lIns="91440" tIns="45720" rIns="91440" bIns="45720" rtlCol="0" anchor="t">
            <a:normAutofit/>
          </a:bodyPr>
          <a:lstStyle/>
          <a:p>
            <a:pPr marL="189865" indent="-189865"/>
            <a:r>
              <a:rPr lang="en-US" sz="4800" dirty="0">
                <a:cs typeface="Calibri"/>
              </a:rPr>
              <a:t>Worksheet 7.2</a:t>
            </a:r>
          </a:p>
        </p:txBody>
      </p:sp>
    </p:spTree>
    <p:extLst>
      <p:ext uri="{BB962C8B-B14F-4D97-AF65-F5344CB8AC3E}">
        <p14:creationId xmlns:p14="http://schemas.microsoft.com/office/powerpoint/2010/main" val="3815293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err="1"/>
              <a:t>Pratique</a:t>
            </a:r>
            <a:r>
              <a:rPr lang="en-CA" dirty="0"/>
              <a:t>: Livre de math-pages 268/269</a:t>
            </a:r>
          </a:p>
        </p:txBody>
      </p:sp>
      <p:sp>
        <p:nvSpPr>
          <p:cNvPr id="5" name="Content Placeholder 4"/>
          <p:cNvSpPr>
            <a:spLocks noGrp="1"/>
          </p:cNvSpPr>
          <p:nvPr>
            <p:ph idx="1"/>
          </p:nvPr>
        </p:nvSpPr>
        <p:spPr/>
        <p:txBody>
          <a:bodyPr/>
          <a:lstStyle/>
          <a:p>
            <a:r>
              <a:rPr lang="en-CA" dirty="0" err="1"/>
              <a:t>En</a:t>
            </a:r>
            <a:r>
              <a:rPr lang="en-CA" dirty="0"/>
              <a:t> </a:t>
            </a:r>
            <a:r>
              <a:rPr lang="en-CA" dirty="0" err="1"/>
              <a:t>dyades</a:t>
            </a:r>
            <a:r>
              <a:rPr lang="en-CA" dirty="0"/>
              <a:t>, </a:t>
            </a:r>
            <a:r>
              <a:rPr lang="en-CA" dirty="0" err="1"/>
              <a:t>lis</a:t>
            </a:r>
            <a:r>
              <a:rPr lang="en-CA" dirty="0"/>
              <a:t> and </a:t>
            </a:r>
            <a:r>
              <a:rPr lang="en-CA" dirty="0" err="1"/>
              <a:t>discute</a:t>
            </a:r>
            <a:r>
              <a:rPr lang="en-CA" dirty="0"/>
              <a:t> page 268. Est-</a:t>
            </a:r>
            <a:r>
              <a:rPr lang="en-CA" dirty="0" err="1"/>
              <a:t>ce</a:t>
            </a:r>
            <a:r>
              <a:rPr lang="en-CA" dirty="0"/>
              <a:t> que </a:t>
            </a:r>
            <a:r>
              <a:rPr lang="en-CA" dirty="0" err="1"/>
              <a:t>tu</a:t>
            </a:r>
            <a:r>
              <a:rPr lang="en-CA" dirty="0"/>
              <a:t> </a:t>
            </a:r>
            <a:r>
              <a:rPr lang="en-CA" dirty="0" err="1"/>
              <a:t>comprends</a:t>
            </a:r>
            <a:r>
              <a:rPr lang="en-CA" dirty="0"/>
              <a:t> les </a:t>
            </a:r>
            <a:r>
              <a:rPr lang="en-CA" dirty="0" err="1"/>
              <a:t>différences</a:t>
            </a:r>
            <a:r>
              <a:rPr lang="en-CA" dirty="0"/>
              <a:t> entre la </a:t>
            </a:r>
            <a:r>
              <a:rPr lang="en-CA" dirty="0" err="1"/>
              <a:t>moyenne</a:t>
            </a:r>
            <a:r>
              <a:rPr lang="en-CA" dirty="0"/>
              <a:t>, la </a:t>
            </a:r>
            <a:r>
              <a:rPr lang="en-CA" dirty="0" err="1"/>
              <a:t>mediane</a:t>
            </a:r>
            <a:r>
              <a:rPr lang="en-CA" dirty="0"/>
              <a:t>, le mode, </a:t>
            </a:r>
            <a:r>
              <a:rPr lang="en-CA" dirty="0" err="1"/>
              <a:t>l’entendue</a:t>
            </a:r>
            <a:r>
              <a:rPr lang="en-CA" dirty="0"/>
              <a:t> et les </a:t>
            </a:r>
            <a:r>
              <a:rPr lang="en-CA" dirty="0" err="1"/>
              <a:t>valuer</a:t>
            </a:r>
            <a:r>
              <a:rPr lang="en-CA" dirty="0"/>
              <a:t> </a:t>
            </a:r>
            <a:r>
              <a:rPr lang="en-CA" dirty="0" err="1"/>
              <a:t>aberrantes</a:t>
            </a:r>
            <a:r>
              <a:rPr lang="en-CA" dirty="0"/>
              <a:t>?</a:t>
            </a:r>
          </a:p>
          <a:p>
            <a:endParaRPr lang="en-CA" dirty="0"/>
          </a:p>
          <a:p>
            <a:r>
              <a:rPr lang="en-CA" dirty="0" err="1"/>
              <a:t>Dans</a:t>
            </a:r>
            <a:r>
              <a:rPr lang="en-CA" dirty="0"/>
              <a:t> ton cahier de math</a:t>
            </a:r>
          </a:p>
          <a:p>
            <a:pPr marL="0" indent="0">
              <a:buNone/>
            </a:pPr>
            <a:r>
              <a:rPr lang="en-CA" dirty="0"/>
              <a:t>          </a:t>
            </a:r>
            <a:r>
              <a:rPr lang="en-CA" dirty="0" err="1"/>
              <a:t>Compléter</a:t>
            </a:r>
            <a:r>
              <a:rPr lang="en-CA" dirty="0"/>
              <a:t> les questions 1 et 4 à la page 269</a:t>
            </a:r>
          </a:p>
          <a:p>
            <a:endParaRPr lang="en-CA" dirty="0"/>
          </a:p>
          <a:p>
            <a:endParaRPr lang="en-CA" dirty="0"/>
          </a:p>
        </p:txBody>
      </p:sp>
    </p:spTree>
    <p:extLst>
      <p:ext uri="{BB962C8B-B14F-4D97-AF65-F5344CB8AC3E}">
        <p14:creationId xmlns:p14="http://schemas.microsoft.com/office/powerpoint/2010/main" val="1147927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600E0-C390-993C-ADA5-8CEEB08B9A7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7A09AF-77B8-0B6D-AEDD-CE0A9B2472D9}"/>
              </a:ext>
            </a:extLst>
          </p:cNvPr>
          <p:cNvSpPr>
            <a:spLocks noGrp="1"/>
          </p:cNvSpPr>
          <p:nvPr>
            <p:ph idx="1"/>
          </p:nvPr>
        </p:nvSpPr>
        <p:spPr/>
        <p:txBody>
          <a:bodyPr vert="horz" lIns="91440" tIns="45720" rIns="91440" bIns="45720" rtlCol="0" anchor="t">
            <a:normAutofit/>
          </a:bodyPr>
          <a:lstStyle/>
          <a:p>
            <a:pPr marL="189865" indent="-189865"/>
            <a:r>
              <a:rPr lang="en-US" sz="4800" dirty="0">
                <a:cs typeface="Calibri"/>
              </a:rPr>
              <a:t>Worksheet 7.3</a:t>
            </a:r>
          </a:p>
        </p:txBody>
      </p:sp>
    </p:spTree>
    <p:extLst>
      <p:ext uri="{BB962C8B-B14F-4D97-AF65-F5344CB8AC3E}">
        <p14:creationId xmlns:p14="http://schemas.microsoft.com/office/powerpoint/2010/main" val="983381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3772" y="377987"/>
            <a:ext cx="8763000" cy="1472848"/>
          </a:xfrm>
        </p:spPr>
        <p:txBody>
          <a:bodyPr/>
          <a:lstStyle/>
          <a:p>
            <a:r>
              <a:rPr lang="en-CA" dirty="0"/>
              <a:t>SP1 et SP2 Quiz</a:t>
            </a:r>
          </a:p>
        </p:txBody>
      </p:sp>
      <p:sp>
        <p:nvSpPr>
          <p:cNvPr id="3" name="Content Placeholder 2"/>
          <p:cNvSpPr>
            <a:spLocks noGrp="1"/>
          </p:cNvSpPr>
          <p:nvPr>
            <p:ph idx="1"/>
          </p:nvPr>
        </p:nvSpPr>
        <p:spPr>
          <a:xfrm>
            <a:off x="2010064" y="2194727"/>
            <a:ext cx="8763000" cy="4834820"/>
          </a:xfrm>
        </p:spPr>
        <p:txBody>
          <a:bodyPr/>
          <a:lstStyle/>
          <a:p>
            <a:pPr marL="0" indent="0">
              <a:buNone/>
            </a:pPr>
            <a:r>
              <a:rPr lang="fr-FR" sz="2400" dirty="0">
                <a:solidFill>
                  <a:srgbClr val="000000"/>
                </a:solidFill>
                <a:latin typeface="Times New Roman - 25"/>
              </a:rPr>
              <a:t>Demander à ton prof pour ce quiz.</a:t>
            </a:r>
            <a:endParaRPr lang="en-CA" sz="2400" dirty="0">
              <a:solidFill>
                <a:srgbClr val="000000"/>
              </a:solidFill>
              <a:latin typeface="Times New Roman - 25"/>
            </a:endParaRPr>
          </a:p>
          <a:p>
            <a:endParaRPr lang="en-CA" dirty="0"/>
          </a:p>
        </p:txBody>
      </p:sp>
    </p:spTree>
    <p:extLst>
      <p:ext uri="{BB962C8B-B14F-4D97-AF65-F5344CB8AC3E}">
        <p14:creationId xmlns:p14="http://schemas.microsoft.com/office/powerpoint/2010/main" val="657256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4000" b="1" dirty="0">
                <a:solidFill>
                  <a:srgbClr val="000000"/>
                </a:solidFill>
                <a:latin typeface="Times New Roman - 22"/>
              </a:rPr>
              <a:t>Les mesures de tendance centrale:</a:t>
            </a:r>
            <a:br>
              <a:rPr lang="fr-FR" sz="4000" b="1" dirty="0">
                <a:solidFill>
                  <a:srgbClr val="000000"/>
                </a:solidFill>
                <a:latin typeface="Times New Roman - 22"/>
              </a:rPr>
            </a:br>
            <a:r>
              <a:rPr lang="fr-FR" sz="4000" b="1" dirty="0">
                <a:solidFill>
                  <a:srgbClr val="000000"/>
                </a:solidFill>
                <a:latin typeface="Times New Roman - 22"/>
              </a:rPr>
              <a:t>(la moyenne, la médiane, la mode)</a:t>
            </a:r>
            <a:endParaRPr lang="en-CA" dirty="0"/>
          </a:p>
        </p:txBody>
      </p:sp>
      <p:sp>
        <p:nvSpPr>
          <p:cNvPr id="3" name="Content Placeholder 2"/>
          <p:cNvSpPr>
            <a:spLocks noGrp="1"/>
          </p:cNvSpPr>
          <p:nvPr>
            <p:ph idx="1"/>
          </p:nvPr>
        </p:nvSpPr>
        <p:spPr/>
        <p:txBody>
          <a:bodyPr/>
          <a:lstStyle/>
          <a:p>
            <a:r>
              <a:rPr lang="fr-FR" sz="3600" dirty="0"/>
              <a:t>La</a:t>
            </a:r>
            <a:r>
              <a:rPr lang="fr-FR" sz="3600" dirty="0">
                <a:solidFill>
                  <a:srgbClr val="000000"/>
                </a:solidFill>
                <a:latin typeface="Times New Roman - 22"/>
              </a:rPr>
              <a:t> </a:t>
            </a:r>
            <a:r>
              <a:rPr lang="fr-FR" sz="3600" b="1" dirty="0">
                <a:solidFill>
                  <a:srgbClr val="000000"/>
                </a:solidFill>
                <a:latin typeface="Times New Roman - 22"/>
              </a:rPr>
              <a:t>moyenne,</a:t>
            </a:r>
            <a:r>
              <a:rPr lang="fr-FR" sz="3600" dirty="0">
                <a:solidFill>
                  <a:srgbClr val="000000"/>
                </a:solidFill>
                <a:latin typeface="Times New Roman - 22"/>
              </a:rPr>
              <a:t> </a:t>
            </a:r>
            <a:r>
              <a:rPr lang="fr-FR" sz="3600" b="1" dirty="0">
                <a:solidFill>
                  <a:srgbClr val="000000"/>
                </a:solidFill>
                <a:latin typeface="Times New Roman - 22"/>
              </a:rPr>
              <a:t>la médiane </a:t>
            </a:r>
            <a:r>
              <a:rPr lang="fr-FR" sz="3600" dirty="0">
                <a:solidFill>
                  <a:srgbClr val="000000"/>
                </a:solidFill>
                <a:latin typeface="Times New Roman - 22"/>
              </a:rPr>
              <a:t>et </a:t>
            </a:r>
            <a:r>
              <a:rPr lang="fr-FR" sz="3600" b="1" dirty="0">
                <a:solidFill>
                  <a:srgbClr val="000000"/>
                </a:solidFill>
                <a:latin typeface="Times New Roman - 22"/>
              </a:rPr>
              <a:t>le mode </a:t>
            </a:r>
            <a:r>
              <a:rPr lang="fr-FR" sz="3600" dirty="0">
                <a:solidFill>
                  <a:srgbClr val="000000"/>
                </a:solidFill>
                <a:latin typeface="Times New Roman - 22"/>
              </a:rPr>
              <a:t>sont </a:t>
            </a:r>
            <a:r>
              <a:rPr lang="fr-FR" sz="3600" b="1" dirty="0">
                <a:solidFill>
                  <a:srgbClr val="000000"/>
                </a:solidFill>
                <a:latin typeface="Times New Roman - 22"/>
              </a:rPr>
              <a:t>des mesures de tendance centrale.</a:t>
            </a:r>
            <a:r>
              <a:rPr lang="fr-FR" sz="3600" dirty="0">
                <a:solidFill>
                  <a:srgbClr val="000000"/>
                </a:solidFill>
                <a:latin typeface="Times New Roman - 22"/>
              </a:rPr>
              <a:t> Une mesure de tendance centrale est un nombre qui représente un ensemble de nombres.</a:t>
            </a:r>
          </a:p>
          <a:p>
            <a:pPr marL="0" indent="0">
              <a:buNone/>
            </a:pPr>
            <a:endParaRPr lang="en-CA" dirty="0"/>
          </a:p>
        </p:txBody>
      </p:sp>
    </p:spTree>
    <p:extLst>
      <p:ext uri="{BB962C8B-B14F-4D97-AF65-F5344CB8AC3E}">
        <p14:creationId xmlns:p14="http://schemas.microsoft.com/office/powerpoint/2010/main" val="302601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3600" b="1" dirty="0">
                <a:solidFill>
                  <a:srgbClr val="000000"/>
                </a:solidFill>
                <a:latin typeface="Times New Roman - 22"/>
              </a:rPr>
              <a:t>la moyenne, la médiane, la mode dans une ensemble de données</a:t>
            </a:r>
            <a:br>
              <a:rPr lang="fr-FR" sz="3600" b="1" dirty="0">
                <a:solidFill>
                  <a:srgbClr val="000000"/>
                </a:solidFill>
                <a:latin typeface="Times New Roman - 22"/>
              </a:rPr>
            </a:br>
            <a:r>
              <a:rPr lang="fr-FR" sz="3600" b="1" dirty="0">
                <a:solidFill>
                  <a:srgbClr val="000000"/>
                </a:solidFill>
                <a:latin typeface="Times New Roman - 22"/>
              </a:rPr>
              <a:t>Copie </a:t>
            </a:r>
            <a:r>
              <a:rPr lang="fr-FR" sz="2700" b="1" dirty="0">
                <a:solidFill>
                  <a:srgbClr val="000000"/>
                </a:solidFill>
                <a:latin typeface="Times New Roman - 22"/>
              </a:rPr>
              <a:t>la table au dessous dans ton cahier de math.</a:t>
            </a:r>
            <a:endParaRPr lang="en-CA" sz="2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9848121"/>
              </p:ext>
            </p:extLst>
          </p:nvPr>
        </p:nvGraphicFramePr>
        <p:xfrm>
          <a:off x="698500" y="2028824"/>
          <a:ext cx="8763000" cy="5226085"/>
        </p:xfrm>
        <a:graphic>
          <a:graphicData uri="http://schemas.openxmlformats.org/drawingml/2006/table">
            <a:tbl>
              <a:tblPr firstRow="1" bandRow="1">
                <a:tableStyleId>{5C22544A-7EE6-4342-B048-85BDC9FD1C3A}</a:tableStyleId>
              </a:tblPr>
              <a:tblGrid>
                <a:gridCol w="2190750">
                  <a:extLst>
                    <a:ext uri="{9D8B030D-6E8A-4147-A177-3AD203B41FA5}">
                      <a16:colId xmlns:a16="http://schemas.microsoft.com/office/drawing/2014/main" val="20000"/>
                    </a:ext>
                  </a:extLst>
                </a:gridCol>
                <a:gridCol w="2190750">
                  <a:extLst>
                    <a:ext uri="{9D8B030D-6E8A-4147-A177-3AD203B41FA5}">
                      <a16:colId xmlns:a16="http://schemas.microsoft.com/office/drawing/2014/main" val="20001"/>
                    </a:ext>
                  </a:extLst>
                </a:gridCol>
                <a:gridCol w="2190750">
                  <a:extLst>
                    <a:ext uri="{9D8B030D-6E8A-4147-A177-3AD203B41FA5}">
                      <a16:colId xmlns:a16="http://schemas.microsoft.com/office/drawing/2014/main" val="20002"/>
                    </a:ext>
                  </a:extLst>
                </a:gridCol>
                <a:gridCol w="2190750">
                  <a:extLst>
                    <a:ext uri="{9D8B030D-6E8A-4147-A177-3AD203B41FA5}">
                      <a16:colId xmlns:a16="http://schemas.microsoft.com/office/drawing/2014/main" val="20003"/>
                    </a:ext>
                  </a:extLst>
                </a:gridCol>
              </a:tblGrid>
              <a:tr h="5226085">
                <a:tc>
                  <a:txBody>
                    <a:bodyPr/>
                    <a:lstStyle/>
                    <a:p>
                      <a:r>
                        <a:rPr lang="en-CA" sz="1500" b="1" u="sng" dirty="0">
                          <a:solidFill>
                            <a:srgbClr val="000000"/>
                          </a:solidFill>
                          <a:latin typeface="Times New Roman - 26"/>
                        </a:rPr>
                        <a:t>La </a:t>
                      </a:r>
                      <a:r>
                        <a:rPr lang="en-CA" sz="1500" b="1" u="sng" dirty="0" err="1">
                          <a:solidFill>
                            <a:srgbClr val="000000"/>
                          </a:solidFill>
                          <a:latin typeface="Times New Roman - 26"/>
                        </a:rPr>
                        <a:t>moyenne</a:t>
                      </a:r>
                      <a:r>
                        <a:rPr lang="fr-FR" sz="1500" dirty="0">
                          <a:solidFill>
                            <a:srgbClr val="000000"/>
                          </a:solidFill>
                          <a:latin typeface="Times New Roman - 26"/>
                        </a:rPr>
                        <a:t> </a:t>
                      </a:r>
                    </a:p>
                    <a:p>
                      <a:r>
                        <a:rPr lang="fr-FR" sz="1500" dirty="0">
                          <a:solidFill>
                            <a:srgbClr val="000000"/>
                          </a:solidFill>
                          <a:latin typeface="Times New Roman - 26"/>
                        </a:rPr>
                        <a:t>-Pour déterminer la moyenne, il faut ajouter tous les données ensemble et ensuite diviser la somme par le nombre de données que tu as additionné.</a:t>
                      </a:r>
                    </a:p>
                    <a:p>
                      <a:endParaRPr lang="fr-FR" sz="1500" dirty="0">
                        <a:solidFill>
                          <a:srgbClr val="000000"/>
                        </a:solidFill>
                        <a:latin typeface="Times New Roman - 26"/>
                      </a:endParaRPr>
                    </a:p>
                    <a:p>
                      <a:endParaRPr lang="fr-FR" sz="1500" dirty="0">
                        <a:solidFill>
                          <a:srgbClr val="000000"/>
                        </a:solidFill>
                        <a:latin typeface="Times New Roman - 26"/>
                      </a:endParaRPr>
                    </a:p>
                    <a:p>
                      <a:r>
                        <a:rPr lang="en-CA" baseline="0" dirty="0" err="1"/>
                        <a:t>Exemple</a:t>
                      </a:r>
                      <a:r>
                        <a:rPr lang="en-CA" baseline="0" dirty="0"/>
                        <a:t>:</a:t>
                      </a:r>
                    </a:p>
                    <a:p>
                      <a:endParaRPr lang="en-CA" baseline="0" dirty="0"/>
                    </a:p>
                    <a:p>
                      <a:pPr marL="0" marR="0" lvl="0" indent="0" algn="l" defTabSz="761970" rtl="0" eaLnBrk="1" fontAlgn="auto" latinLnBrk="0" hangingPunct="1">
                        <a:lnSpc>
                          <a:spcPct val="100000"/>
                        </a:lnSpc>
                        <a:spcBef>
                          <a:spcPts val="0"/>
                        </a:spcBef>
                        <a:spcAft>
                          <a:spcPts val="0"/>
                        </a:spcAft>
                        <a:buClrTx/>
                        <a:buSzTx/>
                        <a:buFontTx/>
                        <a:buNone/>
                        <a:tabLst/>
                        <a:defRPr/>
                      </a:pPr>
                      <a:r>
                        <a:rPr lang="en-CA" baseline="0" dirty="0"/>
                        <a:t>{ 4,4,5,7,8,}-ensemble de </a:t>
                      </a:r>
                      <a:r>
                        <a:rPr lang="en-CA" baseline="0" dirty="0" err="1"/>
                        <a:t>donnees</a:t>
                      </a:r>
                      <a:r>
                        <a:rPr lang="en-CA" baseline="0" dirty="0"/>
                        <a:t> </a:t>
                      </a:r>
                    </a:p>
                    <a:p>
                      <a:pPr marL="0" marR="0" lvl="0" indent="0" algn="l" defTabSz="761970" rtl="0" eaLnBrk="1" fontAlgn="auto" latinLnBrk="0" hangingPunct="1">
                        <a:lnSpc>
                          <a:spcPct val="100000"/>
                        </a:lnSpc>
                        <a:spcBef>
                          <a:spcPts val="0"/>
                        </a:spcBef>
                        <a:spcAft>
                          <a:spcPts val="0"/>
                        </a:spcAft>
                        <a:buClrTx/>
                        <a:buSzTx/>
                        <a:buFontTx/>
                        <a:buNone/>
                        <a:tabLst/>
                        <a:defRPr/>
                      </a:pPr>
                      <a:r>
                        <a:rPr lang="en-CA" baseline="0" dirty="0"/>
                        <a:t>4 + 4 + 5 + 7 + 8 = 28</a:t>
                      </a:r>
                    </a:p>
                    <a:p>
                      <a:pPr marL="0" marR="0" lvl="0" indent="0" algn="l" defTabSz="76197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761970" rtl="0" eaLnBrk="1" fontAlgn="auto" latinLnBrk="0" hangingPunct="1">
                        <a:lnSpc>
                          <a:spcPct val="100000"/>
                        </a:lnSpc>
                        <a:spcBef>
                          <a:spcPts val="0"/>
                        </a:spcBef>
                        <a:spcAft>
                          <a:spcPts val="0"/>
                        </a:spcAft>
                        <a:buClrTx/>
                        <a:buSzTx/>
                        <a:buFontTx/>
                        <a:buNone/>
                        <a:tabLst/>
                        <a:defRPr/>
                      </a:pPr>
                      <a:r>
                        <a:rPr lang="en-CA" baseline="0" dirty="0"/>
                        <a:t>28 ÷ 5  = 5.6</a:t>
                      </a:r>
                    </a:p>
                    <a:p>
                      <a:endParaRPr lang="en-CA" dirty="0"/>
                    </a:p>
                    <a:p>
                      <a:endParaRPr lang="fr-FR" sz="1500" dirty="0">
                        <a:solidFill>
                          <a:srgbClr val="000000"/>
                        </a:solidFill>
                        <a:latin typeface="Times New Roman - 26"/>
                      </a:endParaRPr>
                    </a:p>
                  </a:txBody>
                  <a:tcPr>
                    <a:solidFill>
                      <a:srgbClr val="FF0000"/>
                    </a:solidFill>
                  </a:tcPr>
                </a:tc>
                <a:tc>
                  <a:txBody>
                    <a:bodyPr/>
                    <a:lstStyle/>
                    <a:p>
                      <a:r>
                        <a:rPr lang="en-CA" sz="1500" b="1" u="sng" dirty="0">
                          <a:solidFill>
                            <a:srgbClr val="000000"/>
                          </a:solidFill>
                          <a:latin typeface="Times New Roman - 26"/>
                        </a:rPr>
                        <a:t>La </a:t>
                      </a:r>
                      <a:r>
                        <a:rPr lang="en-CA" sz="1500" b="1" u="sng" dirty="0" err="1">
                          <a:solidFill>
                            <a:srgbClr val="000000"/>
                          </a:solidFill>
                          <a:latin typeface="Times New Roman - 26"/>
                        </a:rPr>
                        <a:t>médiane</a:t>
                      </a:r>
                      <a:endParaRPr lang="en-CA" sz="1500" b="1" u="sng" dirty="0">
                        <a:solidFill>
                          <a:srgbClr val="000000"/>
                        </a:solidFill>
                        <a:latin typeface="Times New Roman - 26"/>
                      </a:endParaRPr>
                    </a:p>
                    <a:p>
                      <a:pPr marL="0" marR="0" lvl="0" indent="0" algn="l" defTabSz="761970" rtl="0" eaLnBrk="1" fontAlgn="auto" latinLnBrk="0" hangingPunct="1">
                        <a:lnSpc>
                          <a:spcPct val="100000"/>
                        </a:lnSpc>
                        <a:spcBef>
                          <a:spcPts val="0"/>
                        </a:spcBef>
                        <a:spcAft>
                          <a:spcPts val="0"/>
                        </a:spcAft>
                        <a:buClrTx/>
                        <a:buSzTx/>
                        <a:buFontTx/>
                        <a:buNone/>
                        <a:tabLst/>
                        <a:defRPr/>
                      </a:pPr>
                      <a:r>
                        <a:rPr lang="en-CA" baseline="0" dirty="0">
                          <a:solidFill>
                            <a:schemeClr val="tx1"/>
                          </a:solidFill>
                        </a:rPr>
                        <a:t>-</a:t>
                      </a:r>
                      <a:r>
                        <a:rPr lang="fr-FR" sz="1500" dirty="0">
                          <a:solidFill>
                            <a:srgbClr val="000000"/>
                          </a:solidFill>
                          <a:latin typeface="Times New Roman - 26"/>
                        </a:rPr>
                        <a:t>le nombre central quand les nombres sont placés par ordre.</a:t>
                      </a:r>
                    </a:p>
                    <a:p>
                      <a:r>
                        <a:rPr lang="fr-FR" sz="1500" dirty="0">
                          <a:solidFill>
                            <a:srgbClr val="000000"/>
                          </a:solidFill>
                          <a:latin typeface="Times New Roman - 26"/>
                        </a:rPr>
                        <a:t>-la médiane est le nombre au milieu</a:t>
                      </a:r>
                    </a:p>
                    <a:p>
                      <a:r>
                        <a:rPr lang="fr-FR" sz="1500" baseline="0" dirty="0">
                          <a:solidFill>
                            <a:srgbClr val="000000"/>
                          </a:solidFill>
                          <a:latin typeface="Times New Roman - 26"/>
                        </a:rPr>
                        <a:t>-</a:t>
                      </a:r>
                      <a:r>
                        <a:rPr lang="fr-FR" sz="1500" dirty="0">
                          <a:solidFill>
                            <a:srgbClr val="000000"/>
                          </a:solidFill>
                          <a:latin typeface="Times New Roman - 26"/>
                        </a:rPr>
                        <a:t>Quand il y a un nombre pair de données, la médiane est la moyenne des deux nombres au milieu (si les nombres sont différents).</a:t>
                      </a:r>
                    </a:p>
                    <a:p>
                      <a:r>
                        <a:rPr lang="en-CA" baseline="0" dirty="0" err="1"/>
                        <a:t>Exemple</a:t>
                      </a:r>
                      <a:r>
                        <a:rPr lang="en-CA" baseline="0" dirty="0"/>
                        <a:t> 1:</a:t>
                      </a:r>
                    </a:p>
                    <a:p>
                      <a:pPr marL="0" marR="0" lvl="0" indent="0" algn="l" defTabSz="761970" rtl="0" eaLnBrk="1" fontAlgn="auto" latinLnBrk="0" hangingPunct="1">
                        <a:lnSpc>
                          <a:spcPct val="100000"/>
                        </a:lnSpc>
                        <a:spcBef>
                          <a:spcPts val="0"/>
                        </a:spcBef>
                        <a:spcAft>
                          <a:spcPts val="0"/>
                        </a:spcAft>
                        <a:buClrTx/>
                        <a:buSzTx/>
                        <a:buFontTx/>
                        <a:buNone/>
                        <a:tabLst/>
                        <a:defRPr/>
                      </a:pPr>
                      <a:r>
                        <a:rPr lang="en-CA" baseline="0" dirty="0"/>
                        <a:t>{ 9,4,5,7,6}</a:t>
                      </a:r>
                    </a:p>
                    <a:p>
                      <a:pPr marL="0" marR="0" lvl="0" indent="0" algn="l" defTabSz="76197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761970" rtl="0" eaLnBrk="1" fontAlgn="auto" latinLnBrk="0" hangingPunct="1">
                        <a:lnSpc>
                          <a:spcPct val="100000"/>
                        </a:lnSpc>
                        <a:spcBef>
                          <a:spcPts val="0"/>
                        </a:spcBef>
                        <a:spcAft>
                          <a:spcPts val="0"/>
                        </a:spcAft>
                        <a:buClrTx/>
                        <a:buSzTx/>
                        <a:buFontTx/>
                        <a:buNone/>
                        <a:tabLst/>
                        <a:defRPr/>
                      </a:pPr>
                      <a:r>
                        <a:rPr lang="en-CA" baseline="0" dirty="0"/>
                        <a:t>4,5,6,7,9     Median </a:t>
                      </a:r>
                      <a:r>
                        <a:rPr lang="en-CA" baseline="0" dirty="0" err="1"/>
                        <a:t>est</a:t>
                      </a:r>
                      <a:r>
                        <a:rPr lang="en-CA" baseline="0" dirty="0"/>
                        <a:t> 6</a:t>
                      </a:r>
                    </a:p>
                    <a:p>
                      <a:pPr marL="0" marR="0" lvl="0" indent="0" algn="l" defTabSz="76197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761970" rtl="0" eaLnBrk="1" fontAlgn="auto" latinLnBrk="0" hangingPunct="1">
                        <a:lnSpc>
                          <a:spcPct val="100000"/>
                        </a:lnSpc>
                        <a:spcBef>
                          <a:spcPts val="0"/>
                        </a:spcBef>
                        <a:spcAft>
                          <a:spcPts val="0"/>
                        </a:spcAft>
                        <a:buClrTx/>
                        <a:buSzTx/>
                        <a:buFontTx/>
                        <a:buNone/>
                        <a:tabLst/>
                        <a:defRPr/>
                      </a:pPr>
                      <a:r>
                        <a:rPr lang="en-CA" baseline="0" dirty="0" err="1"/>
                        <a:t>Exemple</a:t>
                      </a:r>
                      <a:r>
                        <a:rPr lang="en-CA" baseline="0" dirty="0"/>
                        <a:t> 2:</a:t>
                      </a:r>
                    </a:p>
                    <a:p>
                      <a:pPr marL="0" marR="0" lvl="0" indent="0" algn="l" defTabSz="761970" rtl="0" eaLnBrk="1" fontAlgn="auto" latinLnBrk="0" hangingPunct="1">
                        <a:lnSpc>
                          <a:spcPct val="100000"/>
                        </a:lnSpc>
                        <a:spcBef>
                          <a:spcPts val="0"/>
                        </a:spcBef>
                        <a:spcAft>
                          <a:spcPts val="0"/>
                        </a:spcAft>
                        <a:buClrTx/>
                        <a:buSzTx/>
                        <a:buFontTx/>
                        <a:buNone/>
                        <a:tabLst/>
                        <a:defRPr/>
                      </a:pPr>
                      <a:r>
                        <a:rPr lang="en-CA" baseline="0" dirty="0"/>
                        <a:t>{ 4,7,5,7,7, 3}</a:t>
                      </a:r>
                    </a:p>
                    <a:p>
                      <a:pPr marL="0" marR="0" lvl="0" indent="0" algn="l" defTabSz="761970" rtl="0" eaLnBrk="1" fontAlgn="auto" latinLnBrk="0" hangingPunct="1">
                        <a:lnSpc>
                          <a:spcPct val="100000"/>
                        </a:lnSpc>
                        <a:spcBef>
                          <a:spcPts val="0"/>
                        </a:spcBef>
                        <a:spcAft>
                          <a:spcPts val="0"/>
                        </a:spcAft>
                        <a:buClrTx/>
                        <a:buSzTx/>
                        <a:buFontTx/>
                        <a:buNone/>
                        <a:tabLst/>
                        <a:defRPr/>
                      </a:pPr>
                      <a:r>
                        <a:rPr lang="en-CA" baseline="0" dirty="0"/>
                        <a:t>3,4,5,7,7,7  Median 6</a:t>
                      </a:r>
                    </a:p>
                    <a:p>
                      <a:pPr marL="0" marR="0" lvl="0" indent="0" algn="l" defTabSz="761970" rtl="0" eaLnBrk="1" fontAlgn="auto" latinLnBrk="0" hangingPunct="1">
                        <a:lnSpc>
                          <a:spcPct val="100000"/>
                        </a:lnSpc>
                        <a:spcBef>
                          <a:spcPts val="0"/>
                        </a:spcBef>
                        <a:spcAft>
                          <a:spcPts val="0"/>
                        </a:spcAft>
                        <a:buClrTx/>
                        <a:buSzTx/>
                        <a:buFontTx/>
                        <a:buNone/>
                        <a:tabLst/>
                        <a:defRPr/>
                      </a:pPr>
                      <a:r>
                        <a:rPr lang="en-CA" baseline="0" dirty="0"/>
                        <a:t> 5 + 7 = 12 ÷ 2 = 6</a:t>
                      </a:r>
                    </a:p>
                  </a:txBody>
                  <a:tcPr>
                    <a:solidFill>
                      <a:srgbClr val="00B050"/>
                    </a:solidFill>
                  </a:tcPr>
                </a:tc>
                <a:tc>
                  <a:txBody>
                    <a:bodyPr/>
                    <a:lstStyle/>
                    <a:p>
                      <a:r>
                        <a:rPr lang="en-CA" sz="1600" b="1" u="sng" dirty="0">
                          <a:solidFill>
                            <a:srgbClr val="000000"/>
                          </a:solidFill>
                          <a:latin typeface="Times New Roman - 29"/>
                        </a:rPr>
                        <a:t>Le mode</a:t>
                      </a:r>
                      <a:r>
                        <a:rPr lang="fr-FR" sz="1600" dirty="0">
                          <a:solidFill>
                            <a:srgbClr val="000000"/>
                          </a:solidFill>
                          <a:latin typeface="Times New Roman - 29"/>
                        </a:rPr>
                        <a:t> </a:t>
                      </a:r>
                    </a:p>
                    <a:p>
                      <a:r>
                        <a:rPr lang="fr-FR" sz="1600" dirty="0">
                          <a:solidFill>
                            <a:srgbClr val="000000"/>
                          </a:solidFill>
                          <a:latin typeface="Times New Roman - 29"/>
                        </a:rPr>
                        <a:t>le nombre qui apparaît le plus souvent.</a:t>
                      </a:r>
                    </a:p>
                    <a:p>
                      <a:r>
                        <a:rPr lang="fr-FR" sz="1600" dirty="0">
                          <a:solidFill>
                            <a:srgbClr val="000000"/>
                          </a:solidFill>
                          <a:latin typeface="Times New Roman - 29"/>
                        </a:rPr>
                        <a:t>*Dans un ensemble de données, il peut ne pas y avoir de mode ou il peut y avoir plus d'un mode.</a:t>
                      </a:r>
                    </a:p>
                    <a:p>
                      <a:endParaRPr lang="en-CA" dirty="0"/>
                    </a:p>
                    <a:p>
                      <a:r>
                        <a:rPr lang="en-CA" baseline="0" dirty="0" err="1"/>
                        <a:t>Exemple</a:t>
                      </a:r>
                      <a:r>
                        <a:rPr lang="en-CA" baseline="0" dirty="0"/>
                        <a:t> 1:</a:t>
                      </a:r>
                    </a:p>
                    <a:p>
                      <a:endParaRPr lang="en-CA" baseline="0" dirty="0"/>
                    </a:p>
                    <a:p>
                      <a:pPr marL="0" marR="0" lvl="0" indent="0" algn="l" defTabSz="761970" rtl="0" eaLnBrk="1" fontAlgn="auto" latinLnBrk="0" hangingPunct="1">
                        <a:lnSpc>
                          <a:spcPct val="100000"/>
                        </a:lnSpc>
                        <a:spcBef>
                          <a:spcPts val="0"/>
                        </a:spcBef>
                        <a:spcAft>
                          <a:spcPts val="0"/>
                        </a:spcAft>
                        <a:buClrTx/>
                        <a:buSzTx/>
                        <a:buFontTx/>
                        <a:buNone/>
                        <a:tabLst/>
                        <a:defRPr/>
                      </a:pPr>
                      <a:r>
                        <a:rPr lang="en-CA" baseline="0" dirty="0"/>
                        <a:t>{ 4,7,5,7,7, 3}</a:t>
                      </a:r>
                    </a:p>
                    <a:p>
                      <a:pPr marL="0" marR="0" lvl="0" indent="0" algn="l" defTabSz="76197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761970" rtl="0" eaLnBrk="1" fontAlgn="auto" latinLnBrk="0" hangingPunct="1">
                        <a:lnSpc>
                          <a:spcPct val="100000"/>
                        </a:lnSpc>
                        <a:spcBef>
                          <a:spcPts val="0"/>
                        </a:spcBef>
                        <a:spcAft>
                          <a:spcPts val="0"/>
                        </a:spcAft>
                        <a:buClrTx/>
                        <a:buSzTx/>
                        <a:buFontTx/>
                        <a:buNone/>
                        <a:tabLst/>
                        <a:defRPr/>
                      </a:pPr>
                      <a:r>
                        <a:rPr lang="en-CA" baseline="0" dirty="0"/>
                        <a:t>Mode </a:t>
                      </a:r>
                      <a:r>
                        <a:rPr lang="en-CA" baseline="0" dirty="0" err="1"/>
                        <a:t>est</a:t>
                      </a:r>
                      <a:r>
                        <a:rPr lang="en-CA" baseline="0" dirty="0"/>
                        <a:t> 7</a:t>
                      </a:r>
                    </a:p>
                    <a:p>
                      <a:pPr marL="0" marR="0" lvl="0" indent="0" algn="l" defTabSz="76197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761970" rtl="0" eaLnBrk="1" fontAlgn="auto" latinLnBrk="0" hangingPunct="1">
                        <a:lnSpc>
                          <a:spcPct val="100000"/>
                        </a:lnSpc>
                        <a:spcBef>
                          <a:spcPts val="0"/>
                        </a:spcBef>
                        <a:spcAft>
                          <a:spcPts val="0"/>
                        </a:spcAft>
                        <a:buClrTx/>
                        <a:buSzTx/>
                        <a:buFontTx/>
                        <a:buNone/>
                        <a:tabLst/>
                        <a:defRPr/>
                      </a:pPr>
                      <a:r>
                        <a:rPr lang="en-CA" baseline="0" dirty="0" err="1"/>
                        <a:t>Exemple</a:t>
                      </a:r>
                      <a:r>
                        <a:rPr lang="en-CA" baseline="0" dirty="0"/>
                        <a:t> 2:</a:t>
                      </a:r>
                    </a:p>
                    <a:p>
                      <a:pPr marL="0" marR="0" lvl="0" indent="0" algn="l" defTabSz="761970" rtl="0" eaLnBrk="1" fontAlgn="auto" latinLnBrk="0" hangingPunct="1">
                        <a:lnSpc>
                          <a:spcPct val="100000"/>
                        </a:lnSpc>
                        <a:spcBef>
                          <a:spcPts val="0"/>
                        </a:spcBef>
                        <a:spcAft>
                          <a:spcPts val="0"/>
                        </a:spcAft>
                        <a:buClrTx/>
                        <a:buSzTx/>
                        <a:buFontTx/>
                        <a:buNone/>
                        <a:tabLst/>
                        <a:defRPr/>
                      </a:pPr>
                      <a:r>
                        <a:rPr lang="en-CA" baseline="0" dirty="0"/>
                        <a:t>{ 4,7,5,7,4, 3}</a:t>
                      </a:r>
                    </a:p>
                    <a:p>
                      <a:pPr marL="0" marR="0" lvl="0" indent="0" algn="l" defTabSz="761970" rtl="0" eaLnBrk="1" fontAlgn="auto" latinLnBrk="0" hangingPunct="1">
                        <a:lnSpc>
                          <a:spcPct val="100000"/>
                        </a:lnSpc>
                        <a:spcBef>
                          <a:spcPts val="0"/>
                        </a:spcBef>
                        <a:spcAft>
                          <a:spcPts val="0"/>
                        </a:spcAft>
                        <a:buClrTx/>
                        <a:buSzTx/>
                        <a:buFontTx/>
                        <a:buNone/>
                        <a:tabLst/>
                        <a:defRPr/>
                      </a:pPr>
                      <a:r>
                        <a:rPr lang="en-CA" baseline="0" dirty="0"/>
                        <a:t>Mode </a:t>
                      </a:r>
                      <a:r>
                        <a:rPr lang="en-CA" baseline="0" dirty="0" err="1"/>
                        <a:t>est</a:t>
                      </a:r>
                      <a:r>
                        <a:rPr lang="en-CA" baseline="0" dirty="0"/>
                        <a:t> 4</a:t>
                      </a:r>
                    </a:p>
                    <a:p>
                      <a:pPr marL="0" marR="0" lvl="0" indent="0" algn="l" defTabSz="761970" rtl="0" eaLnBrk="1" fontAlgn="auto" latinLnBrk="0" hangingPunct="1">
                        <a:lnSpc>
                          <a:spcPct val="100000"/>
                        </a:lnSpc>
                        <a:spcBef>
                          <a:spcPts val="0"/>
                        </a:spcBef>
                        <a:spcAft>
                          <a:spcPts val="0"/>
                        </a:spcAft>
                        <a:buClrTx/>
                        <a:buSzTx/>
                        <a:buFontTx/>
                        <a:buNone/>
                        <a:tabLst/>
                        <a:defRPr/>
                      </a:pPr>
                      <a:r>
                        <a:rPr lang="en-CA" baseline="0" dirty="0"/>
                        <a:t>Mode </a:t>
                      </a:r>
                      <a:r>
                        <a:rPr lang="en-CA" baseline="0" dirty="0" err="1"/>
                        <a:t>est</a:t>
                      </a:r>
                      <a:r>
                        <a:rPr lang="en-CA" baseline="0" dirty="0"/>
                        <a:t> 7</a:t>
                      </a:r>
                    </a:p>
                  </a:txBody>
                  <a:tcPr>
                    <a:solidFill>
                      <a:schemeClr val="accent2">
                        <a:lumMod val="75000"/>
                      </a:schemeClr>
                    </a:solidFill>
                  </a:tcPr>
                </a:tc>
                <a:tc>
                  <a:txBody>
                    <a:bodyPr/>
                    <a:lstStyle/>
                    <a:p>
                      <a:r>
                        <a:rPr lang="en-CA" dirty="0">
                          <a:solidFill>
                            <a:schemeClr val="tx1"/>
                          </a:solidFill>
                        </a:rPr>
                        <a:t>Ensemble de</a:t>
                      </a:r>
                      <a:r>
                        <a:rPr lang="en-CA" baseline="0" dirty="0">
                          <a:solidFill>
                            <a:schemeClr val="tx1"/>
                          </a:solidFill>
                        </a:rPr>
                        <a:t>  </a:t>
                      </a:r>
                      <a:r>
                        <a:rPr lang="en-CA" baseline="0" dirty="0" err="1">
                          <a:solidFill>
                            <a:schemeClr val="tx1"/>
                          </a:solidFill>
                        </a:rPr>
                        <a:t>donnees</a:t>
                      </a:r>
                      <a:endParaRPr lang="en-CA" baseline="0" dirty="0">
                        <a:solidFill>
                          <a:schemeClr val="tx1"/>
                        </a:solidFill>
                      </a:endParaRPr>
                    </a:p>
                    <a:p>
                      <a:r>
                        <a:rPr lang="fr-FR" dirty="0"/>
                        <a:t>-collection et / ou groupes de nombres</a:t>
                      </a:r>
                      <a:endParaRPr lang="en-CA" baseline="0" dirty="0">
                        <a:solidFill>
                          <a:schemeClr val="tx1"/>
                        </a:solidFill>
                      </a:endParaRPr>
                    </a:p>
                    <a:p>
                      <a:endParaRPr lang="en-CA" dirty="0">
                        <a:solidFill>
                          <a:schemeClr val="tx1"/>
                        </a:solidFill>
                      </a:endParaRPr>
                    </a:p>
                    <a:p>
                      <a:endParaRPr lang="en-CA" dirty="0">
                        <a:solidFill>
                          <a:schemeClr val="tx1"/>
                        </a:solidFill>
                      </a:endParaRPr>
                    </a:p>
                    <a:p>
                      <a:endParaRPr lang="en-CA" dirty="0">
                        <a:solidFill>
                          <a:schemeClr val="tx1"/>
                        </a:solidFill>
                      </a:endParaRPr>
                    </a:p>
                    <a:p>
                      <a:endParaRPr lang="en-CA" dirty="0">
                        <a:solidFill>
                          <a:schemeClr val="tx1"/>
                        </a:solidFill>
                      </a:endParaRPr>
                    </a:p>
                    <a:p>
                      <a:endParaRPr lang="en-CA" dirty="0">
                        <a:solidFill>
                          <a:schemeClr val="tx1"/>
                        </a:solidFill>
                      </a:endParaRPr>
                    </a:p>
                    <a:p>
                      <a:endParaRPr lang="en-CA" dirty="0">
                        <a:solidFill>
                          <a:schemeClr val="tx1"/>
                        </a:solidFill>
                      </a:endParaRPr>
                    </a:p>
                    <a:p>
                      <a:endParaRPr lang="en-CA" dirty="0">
                        <a:solidFill>
                          <a:schemeClr val="tx1"/>
                        </a:solidFill>
                      </a:endParaRPr>
                    </a:p>
                    <a:p>
                      <a:endParaRPr lang="en-CA" dirty="0">
                        <a:solidFill>
                          <a:schemeClr val="tx1"/>
                        </a:solidFill>
                      </a:endParaRPr>
                    </a:p>
                    <a:p>
                      <a:endParaRPr lang="en-CA" dirty="0">
                        <a:solidFill>
                          <a:schemeClr val="tx1"/>
                        </a:solidFill>
                      </a:endParaRPr>
                    </a:p>
                    <a:p>
                      <a:r>
                        <a:rPr lang="en-CA" baseline="0" dirty="0" err="1"/>
                        <a:t>Exemples</a:t>
                      </a:r>
                      <a:endParaRPr lang="en-CA" baseline="0" dirty="0"/>
                    </a:p>
                    <a:p>
                      <a:r>
                        <a:rPr lang="en-CA" baseline="0" dirty="0"/>
                        <a:t>{ 4,4,5,7,8,}</a:t>
                      </a:r>
                    </a:p>
                    <a:p>
                      <a:endParaRPr lang="en-CA" baseline="0" dirty="0"/>
                    </a:p>
                    <a:p>
                      <a:pPr marL="0" marR="0" lvl="0" indent="0" algn="l" defTabSz="761970" rtl="0" eaLnBrk="1" fontAlgn="auto" latinLnBrk="0" hangingPunct="1">
                        <a:lnSpc>
                          <a:spcPct val="100000"/>
                        </a:lnSpc>
                        <a:spcBef>
                          <a:spcPts val="0"/>
                        </a:spcBef>
                        <a:spcAft>
                          <a:spcPts val="0"/>
                        </a:spcAft>
                        <a:buClrTx/>
                        <a:buSzTx/>
                        <a:buFontTx/>
                        <a:buNone/>
                        <a:tabLst/>
                        <a:defRPr/>
                      </a:pPr>
                      <a:r>
                        <a:rPr lang="en-CA" baseline="0" dirty="0"/>
                        <a:t>{ 9,4,5,7,6}</a:t>
                      </a:r>
                    </a:p>
                    <a:p>
                      <a:pPr marL="0" marR="0" lvl="0" indent="0" algn="l" defTabSz="761970" rtl="0" eaLnBrk="1" fontAlgn="auto" latinLnBrk="0" hangingPunct="1">
                        <a:lnSpc>
                          <a:spcPct val="100000"/>
                        </a:lnSpc>
                        <a:spcBef>
                          <a:spcPts val="0"/>
                        </a:spcBef>
                        <a:spcAft>
                          <a:spcPts val="0"/>
                        </a:spcAft>
                        <a:buClrTx/>
                        <a:buSzTx/>
                        <a:buFontTx/>
                        <a:buNone/>
                        <a:tabLst/>
                        <a:defRPr/>
                      </a:pPr>
                      <a:endParaRPr lang="en-CA" baseline="0" dirty="0"/>
                    </a:p>
                    <a:p>
                      <a:r>
                        <a:rPr lang="en-CA" baseline="0" dirty="0"/>
                        <a:t>{ 4,7,5,7,7, 3}</a:t>
                      </a:r>
                    </a:p>
                    <a:p>
                      <a:endParaRPr lang="en-CA" dirty="0">
                        <a:solidFill>
                          <a:schemeClr val="tx1"/>
                        </a:solidFill>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43965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err="1"/>
              <a:t>Regardez</a:t>
            </a:r>
            <a:r>
              <a:rPr lang="en-CA" dirty="0"/>
              <a:t> la video au </a:t>
            </a:r>
            <a:r>
              <a:rPr lang="en-CA" dirty="0" err="1"/>
              <a:t>dessous</a:t>
            </a:r>
            <a:br>
              <a:rPr lang="en-CA" dirty="0"/>
            </a:br>
            <a:r>
              <a:rPr lang="en-CA" dirty="0"/>
              <a:t>Math Antics- la </a:t>
            </a:r>
            <a:r>
              <a:rPr lang="en-CA" dirty="0" err="1"/>
              <a:t>moyenne</a:t>
            </a:r>
            <a:r>
              <a:rPr lang="en-CA" dirty="0"/>
              <a:t>, la </a:t>
            </a:r>
            <a:r>
              <a:rPr lang="en-CA" dirty="0" err="1"/>
              <a:t>médiane</a:t>
            </a:r>
            <a:r>
              <a:rPr lang="en-CA" dirty="0"/>
              <a:t> et le mode</a:t>
            </a:r>
          </a:p>
        </p:txBody>
      </p:sp>
      <p:sp>
        <p:nvSpPr>
          <p:cNvPr id="3" name="Content Placeholder 2"/>
          <p:cNvSpPr>
            <a:spLocks noGrp="1"/>
          </p:cNvSpPr>
          <p:nvPr>
            <p:ph idx="1"/>
          </p:nvPr>
        </p:nvSpPr>
        <p:spPr/>
        <p:txBody>
          <a:bodyPr/>
          <a:lstStyle/>
          <a:p>
            <a:r>
              <a:rPr lang="en-CA" dirty="0"/>
              <a:t>Math Antics Video</a:t>
            </a:r>
          </a:p>
          <a:p>
            <a:endParaRPr lang="en-CA" dirty="0"/>
          </a:p>
          <a:p>
            <a:r>
              <a:rPr lang="en-CA" dirty="0">
                <a:hlinkClick r:id="rId2"/>
              </a:rPr>
              <a:t>https://www.youtube.com/watch?v=B1HEzNTGeZ4</a:t>
            </a:r>
            <a:endParaRPr lang="en-CA" dirty="0"/>
          </a:p>
          <a:p>
            <a:endParaRPr lang="en-CA" dirty="0"/>
          </a:p>
        </p:txBody>
      </p:sp>
    </p:spTree>
    <p:extLst>
      <p:ext uri="{BB962C8B-B14F-4D97-AF65-F5344CB8AC3E}">
        <p14:creationId xmlns:p14="http://schemas.microsoft.com/office/powerpoint/2010/main" val="2025521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CA" dirty="0" err="1"/>
              <a:t>Pratique</a:t>
            </a:r>
            <a:r>
              <a:rPr lang="en-CA" dirty="0"/>
              <a:t> à la page 260 </a:t>
            </a:r>
            <a:r>
              <a:rPr lang="en-CA" dirty="0" err="1"/>
              <a:t>dans</a:t>
            </a:r>
            <a:r>
              <a:rPr lang="en-CA" dirty="0"/>
              <a:t> ton livre de math</a:t>
            </a:r>
            <a:br>
              <a:rPr lang="en-CA" dirty="0"/>
            </a:br>
            <a:r>
              <a:rPr lang="en-CA" dirty="0"/>
              <a:t>(la </a:t>
            </a:r>
            <a:r>
              <a:rPr lang="en-CA" dirty="0" err="1"/>
              <a:t>moyenne</a:t>
            </a:r>
            <a:r>
              <a:rPr lang="en-CA" dirty="0"/>
              <a:t>/le mode)</a:t>
            </a:r>
          </a:p>
        </p:txBody>
      </p:sp>
      <p:sp>
        <p:nvSpPr>
          <p:cNvPr id="5" name="Content Placeholder 4"/>
          <p:cNvSpPr>
            <a:spLocks noGrp="1"/>
          </p:cNvSpPr>
          <p:nvPr>
            <p:ph idx="1"/>
          </p:nvPr>
        </p:nvSpPr>
        <p:spPr/>
        <p:txBody>
          <a:bodyPr/>
          <a:lstStyle/>
          <a:p>
            <a:endParaRPr lang="fr-FR" sz="2400" dirty="0">
              <a:solidFill>
                <a:srgbClr val="000000"/>
              </a:solidFill>
              <a:latin typeface="Arial - 23"/>
            </a:endParaRPr>
          </a:p>
          <a:p>
            <a:r>
              <a:rPr lang="fr-FR" sz="2400" dirty="0">
                <a:solidFill>
                  <a:srgbClr val="000000"/>
                </a:solidFill>
                <a:latin typeface="Arial - 23"/>
              </a:rPr>
              <a:t>Lis l'exemple en haut de la page 260.</a:t>
            </a:r>
          </a:p>
          <a:p>
            <a:endParaRPr lang="fr-FR" sz="2400" dirty="0">
              <a:solidFill>
                <a:srgbClr val="000000"/>
              </a:solidFill>
              <a:latin typeface="Arial - 23"/>
            </a:endParaRPr>
          </a:p>
          <a:p>
            <a:r>
              <a:rPr lang="fr-FR" sz="2400" dirty="0">
                <a:solidFill>
                  <a:srgbClr val="000000"/>
                </a:solidFill>
                <a:latin typeface="Arial - 23"/>
              </a:rPr>
              <a:t>Dans ton cahier de math:</a:t>
            </a:r>
          </a:p>
          <a:p>
            <a:pPr marL="0" indent="0">
              <a:buNone/>
            </a:pPr>
            <a:r>
              <a:rPr lang="fr-FR" sz="2400" dirty="0">
                <a:solidFill>
                  <a:srgbClr val="000000"/>
                </a:solidFill>
                <a:latin typeface="Arial - 23"/>
              </a:rPr>
              <a:t>          Compléter les questions 2, 3 et 4 à la page 260</a:t>
            </a:r>
            <a:endParaRPr lang="en-CA" dirty="0"/>
          </a:p>
        </p:txBody>
      </p:sp>
    </p:spTree>
    <p:extLst>
      <p:ext uri="{BB962C8B-B14F-4D97-AF65-F5344CB8AC3E}">
        <p14:creationId xmlns:p14="http://schemas.microsoft.com/office/powerpoint/2010/main" val="1328887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773B1-6A36-7429-4630-0717D62C149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CB084D-AA66-4470-B352-00859BD292EC}"/>
              </a:ext>
            </a:extLst>
          </p:cNvPr>
          <p:cNvSpPr>
            <a:spLocks noGrp="1"/>
          </p:cNvSpPr>
          <p:nvPr>
            <p:ph idx="1"/>
          </p:nvPr>
        </p:nvSpPr>
        <p:spPr/>
        <p:txBody>
          <a:bodyPr vert="horz" lIns="91440" tIns="45720" rIns="91440" bIns="45720" rtlCol="0" anchor="t">
            <a:normAutofit/>
          </a:bodyPr>
          <a:lstStyle/>
          <a:p>
            <a:pPr marL="189865" indent="-189865"/>
            <a:r>
              <a:rPr lang="en-US" sz="4800" dirty="0">
                <a:cs typeface="Calibri"/>
              </a:rPr>
              <a:t>Worksheet 7.1</a:t>
            </a:r>
          </a:p>
        </p:txBody>
      </p:sp>
    </p:spTree>
    <p:extLst>
      <p:ext uri="{BB962C8B-B14F-4D97-AF65-F5344CB8AC3E}">
        <p14:creationId xmlns:p14="http://schemas.microsoft.com/office/powerpoint/2010/main" val="846649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54645" y="433405"/>
            <a:ext cx="8763000" cy="1472848"/>
          </a:xfrm>
        </p:spPr>
        <p:txBody>
          <a:bodyPr/>
          <a:lstStyle/>
          <a:p>
            <a:r>
              <a:rPr lang="en-CA" dirty="0"/>
              <a:t>SP1- Question de journal # 1</a:t>
            </a:r>
          </a:p>
        </p:txBody>
      </p:sp>
      <p:sp>
        <p:nvSpPr>
          <p:cNvPr id="5" name="Content Placeholder 4"/>
          <p:cNvSpPr>
            <a:spLocks noGrp="1"/>
          </p:cNvSpPr>
          <p:nvPr>
            <p:ph idx="1"/>
          </p:nvPr>
        </p:nvSpPr>
        <p:spPr>
          <a:xfrm>
            <a:off x="1954645" y="2074654"/>
            <a:ext cx="8763000" cy="4834820"/>
          </a:xfrm>
        </p:spPr>
        <p:txBody>
          <a:bodyPr/>
          <a:lstStyle/>
          <a:p>
            <a:pPr marL="0" indent="0">
              <a:buNone/>
            </a:pPr>
            <a:r>
              <a:rPr lang="en-CA" dirty="0"/>
              <a:t>  Demander a ton prof pour </a:t>
            </a:r>
            <a:r>
              <a:rPr lang="en-CA" dirty="0" err="1"/>
              <a:t>cette</a:t>
            </a:r>
            <a:r>
              <a:rPr lang="en-CA" dirty="0"/>
              <a:t> question.</a:t>
            </a:r>
          </a:p>
        </p:txBody>
      </p:sp>
    </p:spTree>
    <p:extLst>
      <p:ext uri="{BB962C8B-B14F-4D97-AF65-F5344CB8AC3E}">
        <p14:creationId xmlns:p14="http://schemas.microsoft.com/office/powerpoint/2010/main" val="192421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CA" dirty="0" err="1"/>
              <a:t>L’entendue</a:t>
            </a:r>
            <a:br>
              <a:rPr lang="en-CA" dirty="0"/>
            </a:br>
            <a:r>
              <a:rPr lang="en-CA" dirty="0"/>
              <a:t>Livre de math page 262-263</a:t>
            </a:r>
          </a:p>
        </p:txBody>
      </p:sp>
      <p:sp>
        <p:nvSpPr>
          <p:cNvPr id="5" name="Content Placeholder 4"/>
          <p:cNvSpPr>
            <a:spLocks noGrp="1"/>
          </p:cNvSpPr>
          <p:nvPr>
            <p:ph idx="1"/>
          </p:nvPr>
        </p:nvSpPr>
        <p:spPr/>
        <p:txBody>
          <a:bodyPr/>
          <a:lstStyle/>
          <a:p>
            <a:pPr marL="0" indent="0">
              <a:buNone/>
            </a:pPr>
            <a:r>
              <a:rPr lang="fr-FR" sz="2400" dirty="0">
                <a:solidFill>
                  <a:srgbClr val="000000"/>
                </a:solidFill>
                <a:latin typeface="Times New Roman - 29"/>
              </a:rPr>
              <a:t>L’entendue d'un ensemble de données montre a quel point les données sont étalées.  C'est la différence entre le plus grand et le plus petit nombre.</a:t>
            </a:r>
          </a:p>
          <a:p>
            <a:pPr marL="0" indent="0">
              <a:buNone/>
            </a:pPr>
            <a:r>
              <a:rPr lang="fr-FR" sz="2400" dirty="0">
                <a:solidFill>
                  <a:srgbClr val="000000"/>
                </a:solidFill>
                <a:latin typeface="Times New Roman - 29"/>
              </a:rPr>
              <a:t> Lis les pages 262-263 pour la compréhension de l’entendue.</a:t>
            </a:r>
          </a:p>
          <a:p>
            <a:endParaRPr lang="fr-FR" sz="2400" dirty="0">
              <a:solidFill>
                <a:srgbClr val="000000"/>
              </a:solidFill>
              <a:latin typeface="Times New Roman - 29"/>
            </a:endParaRPr>
          </a:p>
          <a:p>
            <a:r>
              <a:rPr lang="fr-FR" sz="2400" dirty="0">
                <a:solidFill>
                  <a:srgbClr val="000000"/>
                </a:solidFill>
                <a:latin typeface="Times New Roman - 29"/>
              </a:rPr>
              <a:t>Exemple: les résultats d'un test de science </a:t>
            </a:r>
          </a:p>
          <a:p>
            <a:pPr marL="0" indent="0">
              <a:buNone/>
            </a:pPr>
            <a:r>
              <a:rPr lang="en-CA" sz="2400" dirty="0">
                <a:solidFill>
                  <a:srgbClr val="000000"/>
                </a:solidFill>
                <a:latin typeface="Times New Roman - 29"/>
              </a:rPr>
              <a:t>                 95, 92, 87, 85, 80, 78, 76, 73, 70, 66, 54</a:t>
            </a:r>
          </a:p>
          <a:p>
            <a:endParaRPr lang="en-CA" sz="2400" dirty="0">
              <a:solidFill>
                <a:srgbClr val="000000"/>
              </a:solidFill>
              <a:latin typeface="Times New Roman - 29"/>
            </a:endParaRPr>
          </a:p>
          <a:p>
            <a:r>
              <a:rPr lang="fr-FR" sz="2400" dirty="0">
                <a:solidFill>
                  <a:srgbClr val="000000"/>
                </a:solidFill>
                <a:latin typeface="Times New Roman - 29"/>
              </a:rPr>
              <a:t>Soustrais la plus basse note de la plus haute: </a:t>
            </a:r>
          </a:p>
          <a:p>
            <a:pPr marL="0" indent="0">
              <a:buNone/>
            </a:pPr>
            <a:r>
              <a:rPr lang="fr-FR" sz="2400" dirty="0">
                <a:solidFill>
                  <a:srgbClr val="000000"/>
                </a:solidFill>
                <a:latin typeface="Times New Roman - 29"/>
              </a:rPr>
              <a:t>                         95 - 54 = 41</a:t>
            </a:r>
          </a:p>
          <a:p>
            <a:r>
              <a:rPr lang="en-CA" sz="2400" b="1" dirty="0" err="1">
                <a:solidFill>
                  <a:srgbClr val="000000"/>
                </a:solidFill>
                <a:latin typeface="Times New Roman - 29"/>
              </a:rPr>
              <a:t>L'étendue</a:t>
            </a:r>
            <a:r>
              <a:rPr lang="en-CA" sz="2400" dirty="0">
                <a:solidFill>
                  <a:srgbClr val="000000"/>
                </a:solidFill>
                <a:latin typeface="Times New Roman - 29"/>
              </a:rPr>
              <a:t> </a:t>
            </a:r>
            <a:r>
              <a:rPr lang="en-CA" sz="2400" dirty="0" err="1">
                <a:solidFill>
                  <a:srgbClr val="000000"/>
                </a:solidFill>
                <a:latin typeface="Times New Roman - 29"/>
              </a:rPr>
              <a:t>est</a:t>
            </a:r>
            <a:r>
              <a:rPr lang="en-CA" sz="2400" dirty="0">
                <a:solidFill>
                  <a:srgbClr val="000000"/>
                </a:solidFill>
                <a:latin typeface="Times New Roman - 29"/>
              </a:rPr>
              <a:t> 41.</a:t>
            </a:r>
          </a:p>
        </p:txBody>
      </p:sp>
    </p:spTree>
    <p:extLst>
      <p:ext uri="{BB962C8B-B14F-4D97-AF65-F5344CB8AC3E}">
        <p14:creationId xmlns:p14="http://schemas.microsoft.com/office/powerpoint/2010/main" val="3821379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CA" dirty="0" err="1"/>
              <a:t>Pratique</a:t>
            </a:r>
            <a:br>
              <a:rPr lang="en-CA" dirty="0"/>
            </a:br>
            <a:r>
              <a:rPr lang="en-CA" dirty="0"/>
              <a:t>(</a:t>
            </a:r>
            <a:r>
              <a:rPr lang="en-CA" dirty="0" err="1"/>
              <a:t>dans</a:t>
            </a:r>
            <a:r>
              <a:rPr lang="en-CA" dirty="0"/>
              <a:t> ton livre de math pages 264-265)</a:t>
            </a:r>
          </a:p>
        </p:txBody>
      </p:sp>
      <p:sp>
        <p:nvSpPr>
          <p:cNvPr id="5" name="Content Placeholder 4"/>
          <p:cNvSpPr>
            <a:spLocks noGrp="1"/>
          </p:cNvSpPr>
          <p:nvPr>
            <p:ph idx="1"/>
          </p:nvPr>
        </p:nvSpPr>
        <p:spPr/>
        <p:txBody>
          <a:bodyPr/>
          <a:lstStyle/>
          <a:p>
            <a:r>
              <a:rPr lang="en-CA" dirty="0"/>
              <a:t>Lis les </a:t>
            </a:r>
            <a:r>
              <a:rPr lang="en-CA" dirty="0" err="1"/>
              <a:t>exemples</a:t>
            </a:r>
            <a:r>
              <a:rPr lang="en-CA" dirty="0"/>
              <a:t> à la page 264</a:t>
            </a:r>
          </a:p>
          <a:p>
            <a:endParaRPr lang="en-CA" dirty="0"/>
          </a:p>
          <a:p>
            <a:endParaRPr lang="en-CA" dirty="0"/>
          </a:p>
          <a:p>
            <a:r>
              <a:rPr lang="en-CA" dirty="0" err="1"/>
              <a:t>Dans</a:t>
            </a:r>
            <a:r>
              <a:rPr lang="en-CA" dirty="0"/>
              <a:t> ton cahier de math </a:t>
            </a:r>
            <a:r>
              <a:rPr lang="en-CA" dirty="0" err="1"/>
              <a:t>compl</a:t>
            </a:r>
            <a:r>
              <a:rPr lang="fr-FR" sz="2000" dirty="0" err="1">
                <a:solidFill>
                  <a:srgbClr val="000000"/>
                </a:solidFill>
                <a:latin typeface="Arial - 23"/>
              </a:rPr>
              <a:t>ét</a:t>
            </a:r>
            <a:r>
              <a:rPr lang="en-CA" dirty="0" err="1"/>
              <a:t>er</a:t>
            </a:r>
            <a:r>
              <a:rPr lang="en-CA" dirty="0"/>
              <a:t> les questions 1, 2, 6 et 7a</a:t>
            </a:r>
          </a:p>
        </p:txBody>
      </p:sp>
    </p:spTree>
    <p:extLst>
      <p:ext uri="{BB962C8B-B14F-4D97-AF65-F5344CB8AC3E}">
        <p14:creationId xmlns:p14="http://schemas.microsoft.com/office/powerpoint/2010/main" val="3347059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a8a653c-6edd-4f93-b0be-37cff02797a6">
      <Terms xmlns="http://schemas.microsoft.com/office/infopath/2007/PartnerControls"/>
    </lcf76f155ced4ddcb4097134ff3c332f>
    <TaxCatchAll xmlns="320607a4-92c7-458d-85f7-7631455fac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41FCFE4204294089649B152064BA4A" ma:contentTypeVersion="16" ma:contentTypeDescription="Create a new document." ma:contentTypeScope="" ma:versionID="ade38954a8d743cd9b1898c69c4ded04">
  <xsd:schema xmlns:xsd="http://www.w3.org/2001/XMLSchema" xmlns:xs="http://www.w3.org/2001/XMLSchema" xmlns:p="http://schemas.microsoft.com/office/2006/metadata/properties" xmlns:ns2="ca8a653c-6edd-4f93-b0be-37cff02797a6" xmlns:ns3="320607a4-92c7-458d-85f7-7631455faccc" targetNamespace="http://schemas.microsoft.com/office/2006/metadata/properties" ma:root="true" ma:fieldsID="50f613659053db9ae817da09b60660e0" ns2:_="" ns3:_="">
    <xsd:import namespace="ca8a653c-6edd-4f93-b0be-37cff02797a6"/>
    <xsd:import namespace="320607a4-92c7-458d-85f7-7631455facc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a653c-6edd-4f93-b0be-37cff02797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95d1645-1b78-4f08-b297-5a94c230cbbe"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0607a4-92c7-458d-85f7-7631455facc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a4f8239-f902-42fc-b0c6-c8826bf6f2a5}" ma:internalName="TaxCatchAll" ma:showField="CatchAllData" ma:web="320607a4-92c7-458d-85f7-7631455fac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559130-BCB7-4DAC-BE54-5B747F16A251}">
  <ds:schemaRefs>
    <ds:schemaRef ds:uri="http://schemas.microsoft.com/sharepoint/v3/contenttype/forms"/>
  </ds:schemaRefs>
</ds:datastoreItem>
</file>

<file path=customXml/itemProps2.xml><?xml version="1.0" encoding="utf-8"?>
<ds:datastoreItem xmlns:ds="http://schemas.openxmlformats.org/officeDocument/2006/customXml" ds:itemID="{2270D5C9-370D-4B1E-B5F1-53FC5784DCC2}">
  <ds:schemaRefs>
    <ds:schemaRef ds:uri="http://schemas.microsoft.com/office/2006/metadata/properties"/>
    <ds:schemaRef ds:uri="http://schemas.microsoft.com/office/infopath/2007/PartnerControls"/>
    <ds:schemaRef ds:uri="ca8a653c-6edd-4f93-b0be-37cff02797a6"/>
    <ds:schemaRef ds:uri="320607a4-92c7-458d-85f7-7631455faccc"/>
  </ds:schemaRefs>
</ds:datastoreItem>
</file>

<file path=customXml/itemProps3.xml><?xml version="1.0" encoding="utf-8"?>
<ds:datastoreItem xmlns:ds="http://schemas.openxmlformats.org/officeDocument/2006/customXml" ds:itemID="{7D74596F-01D1-431C-A040-004820E060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8a653c-6edd-4f93-b0be-37cff02797a6"/>
    <ds:schemaRef ds:uri="320607a4-92c7-458d-85f7-7631455fac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64</TotalTime>
  <Words>865</Words>
  <Application>Microsoft Office PowerPoint</Application>
  <PresentationFormat>Custom</PresentationFormat>
  <Paragraphs>114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SP1: Démontrer une compréhension de tendance centrale et d’étendue en : déterminant les mesures de la tendance centrale (moyenne, médiane et mode) ainsi que l’étendue déterminant laquelle des mesures de la tendance centrale est la plus appropriée pour refléter les données recueillies </vt:lpstr>
      <vt:lpstr>Les mesures de tendance centrale: (la moyenne, la médiane, la mode)</vt:lpstr>
      <vt:lpstr>la moyenne, la médiane, la mode dans une ensemble de données Copie la table au dessous dans ton cahier de math.</vt:lpstr>
      <vt:lpstr>Regardez la video au dessous Math Antics- la moyenne, la médiane et le mode</vt:lpstr>
      <vt:lpstr>Pratique à la page 260 dans ton livre de math (la moyenne/le mode)</vt:lpstr>
      <vt:lpstr>PowerPoint Presentation</vt:lpstr>
      <vt:lpstr>SP1- Question de journal # 1</vt:lpstr>
      <vt:lpstr>L’entendue Livre de math page 262-263</vt:lpstr>
      <vt:lpstr>Pratique (dans ton livre de math pages 264-265)</vt:lpstr>
      <vt:lpstr>SP2: Déterminer l’effet de l’introduction d’une valeur aberrante sur la moyenne, la médiane et le mode d’un ensemble de données </vt:lpstr>
      <vt:lpstr>                 Les valeurs aberrantes-                                      page 267</vt:lpstr>
      <vt:lpstr>PowerPoint Presentation</vt:lpstr>
      <vt:lpstr>Pratique: Livre de math-pages 268/269</vt:lpstr>
      <vt:lpstr>PowerPoint Presentation</vt:lpstr>
      <vt:lpstr>SP1 et SP2 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Cleland, Sandra (ASD-N)</dc:creator>
  <cp:lastModifiedBy>Cleland, Sandra (ASD-N)</cp:lastModifiedBy>
  <cp:revision>27</cp:revision>
  <cp:lastPrinted>2019-01-14T17:19:56Z</cp:lastPrinted>
  <dcterms:created xsi:type="dcterms:W3CDTF">2019-01-07T21:24:22Z</dcterms:created>
  <dcterms:modified xsi:type="dcterms:W3CDTF">2023-03-21T09:13:06Z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0x0101006941FCFE4204294089649B152064BA4A</vt:lpwstr>
  </property>
  <property fmtid="{D5CDD505-2E9C-101B-9397-08002B2CF9AE}" pid="3" name="MediaServiceImageTags">
    <vt:lpwstr/>
  </property>
</Properties>
</file>