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handoutMasterIdLst>
    <p:handoutMasterId r:id="rId20"/>
  </p:handoutMasterIdLst>
  <p:sldIdLst>
    <p:sldId id="272" r:id="rId5"/>
    <p:sldId id="274" r:id="rId6"/>
    <p:sldId id="276" r:id="rId7"/>
    <p:sldId id="277" r:id="rId8"/>
    <p:sldId id="279" r:id="rId9"/>
    <p:sldId id="292" r:id="rId10"/>
    <p:sldId id="281" r:id="rId11"/>
    <p:sldId id="283" r:id="rId12"/>
    <p:sldId id="285" r:id="rId13"/>
    <p:sldId id="293" r:id="rId14"/>
    <p:sldId id="273" r:id="rId15"/>
    <p:sldId id="287" r:id="rId16"/>
    <p:sldId id="289" r:id="rId17"/>
    <p:sldId id="294" r:id="rId18"/>
    <p:sldId id="291" r:id="rId19"/>
  </p:sldIdLst>
  <p:sldSz cx="10160000" cy="7620000"/>
  <p:notesSz cx="70104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BD207-F97E-4E96-B9CC-A6F1FC27C26C}" v="12" dt="2023-03-15T16:52:00.309"/>
    <p1510:client id="{61C72C76-6FA7-4AC7-8905-DD3172EFE8CD}" v="19" dt="2023-03-19T15:13:24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4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953999-C2B5-45E3-A5FF-22B44DCC6506}" type="datetimeFigureOut">
              <a:rPr lang="en-CA" smtClean="0"/>
              <a:t>2023-03-21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459204-B7D2-4FC1-AFBE-79D21D4B46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8601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268-E7D9-4E07-B688-16FB2A65A7B0}" type="datetimeFigureOut">
              <a:rPr lang="en-CA" smtClean="0"/>
              <a:t>2023-03-21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497-DDCE-4F10-84AA-78FCE93CD9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95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268-E7D9-4E07-B688-16FB2A65A7B0}" type="datetimeFigureOut">
              <a:rPr lang="en-CA" smtClean="0"/>
              <a:t>2023-03-21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497-DDCE-4F10-84AA-78FCE93CD9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404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268-E7D9-4E07-B688-16FB2A65A7B0}" type="datetimeFigureOut">
              <a:rPr lang="en-CA" smtClean="0"/>
              <a:t>2023-03-21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497-DDCE-4F10-84AA-78FCE93CD9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572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268-E7D9-4E07-B688-16FB2A65A7B0}" type="datetimeFigureOut">
              <a:rPr lang="en-CA" smtClean="0"/>
              <a:t>2023-03-21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497-DDCE-4F10-84AA-78FCE93CD9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2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268-E7D9-4E07-B688-16FB2A65A7B0}" type="datetimeFigureOut">
              <a:rPr lang="en-CA" smtClean="0"/>
              <a:t>2023-03-21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497-DDCE-4F10-84AA-78FCE93CD9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332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268-E7D9-4E07-B688-16FB2A65A7B0}" type="datetimeFigureOut">
              <a:rPr lang="en-CA" smtClean="0"/>
              <a:t>2023-03-21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497-DDCE-4F10-84AA-78FCE93CD9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413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268-E7D9-4E07-B688-16FB2A65A7B0}" type="datetimeFigureOut">
              <a:rPr lang="en-CA" smtClean="0"/>
              <a:t>2023-03-21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497-DDCE-4F10-84AA-78FCE93CD9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379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268-E7D9-4E07-B688-16FB2A65A7B0}" type="datetimeFigureOut">
              <a:rPr lang="en-CA" smtClean="0"/>
              <a:t>2023-03-21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497-DDCE-4F10-84AA-78FCE93CD9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713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268-E7D9-4E07-B688-16FB2A65A7B0}" type="datetimeFigureOut">
              <a:rPr lang="en-CA" smtClean="0"/>
              <a:t>2023-03-21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497-DDCE-4F10-84AA-78FCE93CD9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210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268-E7D9-4E07-B688-16FB2A65A7B0}" type="datetimeFigureOut">
              <a:rPr lang="en-CA" smtClean="0"/>
              <a:t>2023-03-21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497-DDCE-4F10-84AA-78FCE93CD9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449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268-E7D9-4E07-B688-16FB2A65A7B0}" type="datetimeFigureOut">
              <a:rPr lang="en-CA" smtClean="0"/>
              <a:t>2023-03-21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497-DDCE-4F10-84AA-78FCE93CD9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70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54268-E7D9-4E07-B688-16FB2A65A7B0}" type="datetimeFigureOut">
              <a:rPr lang="en-CA" smtClean="0"/>
              <a:t>2023-03-21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79497-DDCE-4F10-84AA-78FCE93CD9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92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1HEzNTGeZ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b="1" dirty="0"/>
              <a:t>SP1</a:t>
            </a:r>
            <a:br>
              <a:rPr lang="en-CA" sz="2000" b="1" dirty="0"/>
            </a:br>
            <a:r>
              <a:rPr lang="en-CA" sz="2000" b="1" dirty="0"/>
              <a:t>Demonstrate an understanding of central tendency and range by: </a:t>
            </a:r>
            <a:br>
              <a:rPr lang="en-CA" sz="2000" b="1" dirty="0"/>
            </a:br>
            <a:r>
              <a:rPr lang="en-CA" sz="2000" b="1" dirty="0"/>
              <a:t>determining the measures of central tendency (mean, median, mode) and range</a:t>
            </a:r>
            <a:br>
              <a:rPr lang="en-CA" sz="2000" b="1" dirty="0"/>
            </a:br>
            <a:r>
              <a:rPr lang="en-CA" sz="2000" b="1" dirty="0"/>
              <a:t>determining the most appropriate measures of central tendency to report findings.</a:t>
            </a:r>
            <a:br>
              <a:rPr lang="en-CA" sz="2000" dirty="0"/>
            </a:b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28" y="2009999"/>
            <a:ext cx="8763000" cy="483482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 can:</a:t>
            </a:r>
          </a:p>
          <a:p>
            <a:r>
              <a:rPr lang="en-US" dirty="0"/>
              <a:t>Determine mean, median and mode for a given set of data, and explain why these values may be the same or different</a:t>
            </a:r>
          </a:p>
          <a:p>
            <a:r>
              <a:rPr lang="en-US" dirty="0"/>
              <a:t>Determine the range of given sets of data</a:t>
            </a:r>
          </a:p>
          <a:p>
            <a:r>
              <a:rPr lang="en-US" dirty="0"/>
              <a:t>Provide a context in which the mean, median or mode is the most appropriate measure of central tendency to use when reporting findings</a:t>
            </a:r>
          </a:p>
          <a:p>
            <a:r>
              <a:rPr lang="en-US" dirty="0"/>
              <a:t>Solve a given problem involving the measures of central tendency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4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87599-BA4E-C892-904F-2508C13B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11C82-A1D1-B80A-0F6B-3C4AEC160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89865" indent="-189865"/>
            <a:r>
              <a:rPr lang="en-US" sz="4800" dirty="0">
                <a:cs typeface="Calibri"/>
              </a:rPr>
              <a:t>Worksheet 7.2</a:t>
            </a:r>
          </a:p>
        </p:txBody>
      </p:sp>
    </p:spTree>
    <p:extLst>
      <p:ext uri="{BB962C8B-B14F-4D97-AF65-F5344CB8AC3E}">
        <p14:creationId xmlns:p14="http://schemas.microsoft.com/office/powerpoint/2010/main" val="141027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SP2: Determine the effect on the mean, median and mode when an outlier is included in a data set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can:</a:t>
            </a:r>
          </a:p>
          <a:p>
            <a:r>
              <a:rPr lang="en-US" dirty="0" err="1"/>
              <a:t>Analyse</a:t>
            </a:r>
            <a:r>
              <a:rPr lang="en-US" dirty="0"/>
              <a:t> a given set of data to identify any outliers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Explain the effect of outliers on the measures of central tendency for a given data set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Identify outliers in a given set of data and justify whether or not they are to be included in the reporting of the measures of central tendency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Provide examples of situations in which outliers would and would not be used in reporting the 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174240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Effects of </a:t>
            </a:r>
            <a:r>
              <a:rPr lang="en-CA" b="1" dirty="0"/>
              <a:t>Outliers</a:t>
            </a:r>
            <a:r>
              <a:rPr lang="en-CA" dirty="0"/>
              <a:t> on Average-</a:t>
            </a:r>
            <a:r>
              <a:rPr lang="en-CA" dirty="0" err="1"/>
              <a:t>pg</a:t>
            </a:r>
            <a:r>
              <a:rPr lang="en-CA" dirty="0"/>
              <a:t> 267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is an </a:t>
            </a:r>
            <a:r>
              <a:rPr lang="en-CA" b="1" dirty="0"/>
              <a:t>outlier</a:t>
            </a:r>
            <a:r>
              <a:rPr lang="en-CA" dirty="0"/>
              <a:t>?</a:t>
            </a:r>
          </a:p>
          <a:p>
            <a:r>
              <a:rPr lang="en-CA" dirty="0"/>
              <a:t>An outlier is a number in a set that is </a:t>
            </a:r>
            <a:r>
              <a:rPr lang="en-CA" b="1" dirty="0"/>
              <a:t>significantly different </a:t>
            </a:r>
            <a:r>
              <a:rPr lang="en-CA" dirty="0"/>
              <a:t>from other numbers in the set.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      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Example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: data set - 0, 64, 65, 65, 66, 68, 68, 72, 78, 82, 90, 93</a:t>
            </a:r>
          </a:p>
          <a:p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The </a:t>
            </a:r>
            <a:r>
              <a:rPr lang="fr-FR" sz="2000" b="1" dirty="0" err="1">
                <a:solidFill>
                  <a:srgbClr val="000000"/>
                </a:solidFill>
                <a:latin typeface="Times New Roman - 24"/>
              </a:rPr>
              <a:t>outlier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0. The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outlier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much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less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than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the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rest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of the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numbers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in the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above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set.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Therefore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,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this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data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number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should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be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assesses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before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finding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the central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tendency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of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this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set of data as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it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would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greatly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affect the final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results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**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Outliers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sometimes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occur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as a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result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of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error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in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measurement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or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recording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and in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this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case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should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be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ignored.But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sometimes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an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outlier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an important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piece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of information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that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should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not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be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ignored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. For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example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, if one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student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does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much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better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or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much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worse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than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the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rest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of the class. 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**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Outliers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a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matter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of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choice-it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will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depend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on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what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one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trying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 to </a:t>
            </a:r>
            <a:r>
              <a:rPr lang="fr-FR" sz="2000" dirty="0" err="1">
                <a:solidFill>
                  <a:srgbClr val="000000"/>
                </a:solidFill>
                <a:latin typeface="Times New Roman - 24"/>
              </a:rPr>
              <a:t>assess</a:t>
            </a:r>
            <a:r>
              <a:rPr lang="fr-FR" sz="2000" dirty="0">
                <a:solidFill>
                  <a:srgbClr val="000000"/>
                </a:solidFill>
                <a:latin typeface="Times New Roman - 24"/>
              </a:rPr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736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Practice:  Math book-page 268-269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Review page 268 with a partner to ensure you understand mean, median, mode, range and outlier.</a:t>
            </a:r>
          </a:p>
          <a:p>
            <a:endParaRPr lang="en-CA" dirty="0"/>
          </a:p>
          <a:p>
            <a:r>
              <a:rPr lang="en-CA" dirty="0"/>
              <a:t>In your math </a:t>
            </a:r>
            <a:r>
              <a:rPr lang="en-CA" dirty="0" err="1"/>
              <a:t>duotang</a:t>
            </a:r>
            <a:r>
              <a:rPr lang="en-CA" dirty="0"/>
              <a:t>:</a:t>
            </a:r>
          </a:p>
          <a:p>
            <a:pPr marL="0" indent="0">
              <a:buNone/>
            </a:pPr>
            <a:r>
              <a:rPr lang="en-CA" dirty="0"/>
              <a:t>    Complete questions 1 and 4 on </a:t>
            </a:r>
            <a:r>
              <a:rPr lang="en-CA"/>
              <a:t>page 269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847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2320-44FF-3EEB-68E9-B8B00536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6EDA7-E588-2BB8-8E0B-7C833B3D9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89865" indent="-189865"/>
            <a:r>
              <a:rPr lang="en-US" sz="4800" dirty="0">
                <a:cs typeface="Calibri"/>
              </a:rPr>
              <a:t>Worksheet 7.3</a:t>
            </a:r>
          </a:p>
        </p:txBody>
      </p:sp>
    </p:spTree>
    <p:extLst>
      <p:ext uri="{BB962C8B-B14F-4D97-AF65-F5344CB8AC3E}">
        <p14:creationId xmlns:p14="http://schemas.microsoft.com/office/powerpoint/2010/main" val="99534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SP1 and SP2:  Quiz </a:t>
            </a:r>
            <a:br>
              <a:rPr lang="en-CA" dirty="0"/>
            </a:b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800" dirty="0"/>
              <a:t>See your facilitator for the quiz</a:t>
            </a:r>
          </a:p>
        </p:txBody>
      </p:sp>
    </p:spTree>
    <p:extLst>
      <p:ext uri="{BB962C8B-B14F-4D97-AF65-F5344CB8AC3E}">
        <p14:creationId xmlns:p14="http://schemas.microsoft.com/office/powerpoint/2010/main" val="302532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Measures of Central Tendency include:</a:t>
            </a:r>
            <a:br>
              <a:rPr lang="en-CA" b="1" dirty="0"/>
            </a:br>
            <a:r>
              <a:rPr lang="en-CA" b="1" dirty="0"/>
              <a:t>  (Mean, Median, Mode)-to denote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CA" sz="3600" dirty="0"/>
              <a:t>The </a:t>
            </a:r>
            <a:r>
              <a:rPr lang="en-CA" sz="3600" b="1" dirty="0"/>
              <a:t>mean </a:t>
            </a:r>
            <a:r>
              <a:rPr lang="en-CA" sz="3600" dirty="0"/>
              <a:t>, </a:t>
            </a:r>
            <a:r>
              <a:rPr lang="en-CA" sz="3600" b="1" dirty="0"/>
              <a:t>median</a:t>
            </a:r>
            <a:r>
              <a:rPr lang="en-CA" sz="3600" dirty="0"/>
              <a:t> and </a:t>
            </a:r>
            <a:r>
              <a:rPr lang="en-CA" sz="3600" b="1" dirty="0"/>
              <a:t>mode</a:t>
            </a:r>
            <a:r>
              <a:rPr lang="en-CA" sz="3600" dirty="0"/>
              <a:t> are </a:t>
            </a:r>
            <a:r>
              <a:rPr lang="en-CA" sz="3600" b="1" dirty="0"/>
              <a:t>measures of central tendency</a:t>
            </a:r>
            <a:r>
              <a:rPr lang="en-CA" sz="3600" dirty="0"/>
              <a:t>. We say the word “</a:t>
            </a:r>
            <a:r>
              <a:rPr lang="en-CA" sz="3600" b="1" dirty="0"/>
              <a:t>average</a:t>
            </a:r>
            <a:r>
              <a:rPr lang="en-CA" sz="3600" dirty="0"/>
              <a:t>” to describe a central tendency. (An average is a  number that represents all numbers in a set.)</a:t>
            </a:r>
          </a:p>
        </p:txBody>
      </p:sp>
    </p:spTree>
    <p:extLst>
      <p:ext uri="{BB962C8B-B14F-4D97-AF65-F5344CB8AC3E}">
        <p14:creationId xmlns:p14="http://schemas.microsoft.com/office/powerpoint/2010/main" val="125458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69" y="202331"/>
            <a:ext cx="8763000" cy="1472848"/>
          </a:xfrm>
        </p:spPr>
        <p:txBody>
          <a:bodyPr/>
          <a:lstStyle/>
          <a:p>
            <a:r>
              <a:rPr lang="en-CA" dirty="0"/>
              <a:t>Defining:</a:t>
            </a:r>
            <a:br>
              <a:rPr lang="en-CA" dirty="0"/>
            </a:br>
            <a:r>
              <a:rPr lang="en-CA" dirty="0"/>
              <a:t> </a:t>
            </a:r>
            <a:r>
              <a:rPr lang="en-CA" b="1" dirty="0"/>
              <a:t>Mean</a:t>
            </a:r>
            <a:r>
              <a:rPr lang="en-CA" dirty="0"/>
              <a:t>, </a:t>
            </a:r>
            <a:r>
              <a:rPr lang="en-CA" b="1" dirty="0"/>
              <a:t>Median</a:t>
            </a:r>
            <a:r>
              <a:rPr lang="en-CA" dirty="0"/>
              <a:t> and </a:t>
            </a:r>
            <a:r>
              <a:rPr lang="en-CA" b="1" dirty="0"/>
              <a:t>Mode</a:t>
            </a:r>
            <a:r>
              <a:rPr lang="en-CA" dirty="0"/>
              <a:t> in </a:t>
            </a:r>
            <a:r>
              <a:rPr lang="en-CA" b="1" dirty="0"/>
              <a:t>data sets</a:t>
            </a:r>
            <a:r>
              <a:rPr lang="en-CA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724" y="1675179"/>
            <a:ext cx="8687775" cy="5673681"/>
          </a:xfrm>
        </p:spPr>
        <p:txBody>
          <a:bodyPr/>
          <a:lstStyle/>
          <a:p>
            <a:pPr marL="0" indent="0">
              <a:buNone/>
            </a:pPr>
            <a:r>
              <a:rPr lang="en-CA" sz="3200" b="1" dirty="0"/>
              <a:t>Copy</a:t>
            </a:r>
            <a:r>
              <a:rPr lang="en-CA" dirty="0"/>
              <a:t> the following table into your math </a:t>
            </a:r>
            <a:r>
              <a:rPr lang="en-CA" dirty="0" err="1"/>
              <a:t>duotang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CA" dirty="0"/>
              <a:t>KEY Words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295234"/>
              </p:ext>
            </p:extLst>
          </p:nvPr>
        </p:nvGraphicFramePr>
        <p:xfrm>
          <a:off x="773724" y="2532185"/>
          <a:ext cx="84004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0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4079">
                <a:tc>
                  <a:txBody>
                    <a:bodyPr/>
                    <a:lstStyle/>
                    <a:p>
                      <a:r>
                        <a:rPr lang="en-CA" dirty="0"/>
                        <a:t>MEAN (sometimes</a:t>
                      </a:r>
                      <a:r>
                        <a:rPr lang="en-CA" baseline="0" dirty="0"/>
                        <a:t> referred to as “average”)</a:t>
                      </a:r>
                    </a:p>
                    <a:p>
                      <a:endParaRPr lang="en-CA" baseline="0" dirty="0"/>
                    </a:p>
                    <a:p>
                      <a:r>
                        <a:rPr lang="en-CA" baseline="0" dirty="0"/>
                        <a:t>-the sum of a set of numbers </a:t>
                      </a:r>
                      <a:r>
                        <a:rPr lang="en-CA" baseline="0" dirty="0" err="1"/>
                        <a:t>didvided</a:t>
                      </a:r>
                      <a:r>
                        <a:rPr lang="en-CA" baseline="0" dirty="0"/>
                        <a:t> by the number of numbers in the set.</a:t>
                      </a:r>
                    </a:p>
                    <a:p>
                      <a:endParaRPr lang="en-CA" baseline="0" dirty="0"/>
                    </a:p>
                    <a:p>
                      <a:r>
                        <a:rPr lang="en-CA" baseline="0" dirty="0"/>
                        <a:t>Example:</a:t>
                      </a:r>
                    </a:p>
                    <a:p>
                      <a:endParaRPr lang="en-CA" baseline="0" dirty="0"/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/>
                        <a:t>{ 4,4,5,7,8,}-data set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aseline="0" dirty="0"/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/>
                        <a:t>4 + 4 + 5 + 7 + 8 = 28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aseline="0" dirty="0"/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/>
                        <a:t>28 ÷ 5  = 5.6</a:t>
                      </a:r>
                    </a:p>
                    <a:p>
                      <a:endParaRPr lang="en-CA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Median</a:t>
                      </a:r>
                    </a:p>
                    <a:p>
                      <a:endParaRPr lang="en-CA" dirty="0"/>
                    </a:p>
                    <a:p>
                      <a:r>
                        <a:rPr lang="en-CA" dirty="0"/>
                        <a:t>-the middle number the</a:t>
                      </a:r>
                      <a:r>
                        <a:rPr lang="en-CA" baseline="0" dirty="0"/>
                        <a:t> date set is rearranged in  numerical order</a:t>
                      </a:r>
                    </a:p>
                    <a:p>
                      <a:r>
                        <a:rPr lang="en-CA" baseline="0" dirty="0"/>
                        <a:t>( if the data set has an even amount of numbers, then the median is the mean of the middle two numbers)</a:t>
                      </a:r>
                    </a:p>
                    <a:p>
                      <a:endParaRPr lang="en-CA" baseline="0" dirty="0"/>
                    </a:p>
                    <a:p>
                      <a:r>
                        <a:rPr lang="en-CA" baseline="0" dirty="0"/>
                        <a:t>Example 1: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/>
                        <a:t>{ 9,4,5,7,6}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aseline="0" dirty="0"/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/>
                        <a:t>4,5,6,7,9     Median is 6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aseline="0" dirty="0"/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/>
                        <a:t>Example 2: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/>
                        <a:t>{ 4,7,5,7,7, 3}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/>
                        <a:t>3,4,5,7,7,7  Median 6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/>
                        <a:t> 5 + 7 = 12 ÷ 2 = 6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aseline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Mode</a:t>
                      </a:r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r>
                        <a:rPr lang="en-CA" dirty="0"/>
                        <a:t>-the number that </a:t>
                      </a:r>
                      <a:r>
                        <a:rPr lang="en-CA" dirty="0" err="1"/>
                        <a:t>occusrs</a:t>
                      </a:r>
                      <a:r>
                        <a:rPr lang="en-CA" dirty="0"/>
                        <a:t> most often</a:t>
                      </a:r>
                      <a:r>
                        <a:rPr lang="en-CA" baseline="0" dirty="0"/>
                        <a:t> in a data set</a:t>
                      </a:r>
                    </a:p>
                    <a:p>
                      <a:r>
                        <a:rPr lang="en-CA" baseline="0" dirty="0"/>
                        <a:t>**sometimes there can be more than 1 mode</a:t>
                      </a:r>
                    </a:p>
                    <a:p>
                      <a:endParaRPr lang="en-CA" baseline="0" dirty="0"/>
                    </a:p>
                    <a:p>
                      <a:r>
                        <a:rPr lang="en-CA" baseline="0" dirty="0"/>
                        <a:t>Example 1:</a:t>
                      </a:r>
                    </a:p>
                    <a:p>
                      <a:endParaRPr lang="en-CA" baseline="0" dirty="0"/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/>
                        <a:t>{ 4,7,5,7,7, 3}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aseline="0" dirty="0"/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/>
                        <a:t>Mode is 7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/>
                        <a:t>{ 4,7,5,7,7, 3}</a:t>
                      </a:r>
                    </a:p>
                    <a:p>
                      <a:endParaRPr lang="en-CA" dirty="0"/>
                    </a:p>
                    <a:p>
                      <a:r>
                        <a:rPr lang="en-CA" dirty="0"/>
                        <a:t>Example</a:t>
                      </a:r>
                      <a:r>
                        <a:rPr lang="en-CA" baseline="0" dirty="0"/>
                        <a:t> 2:</a:t>
                      </a:r>
                    </a:p>
                    <a:p>
                      <a:endParaRPr lang="en-CA" baseline="0" dirty="0"/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/>
                        <a:t>{ 4,7,5,7,4, 3}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/>
                        <a:t>Mode is 4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/>
                        <a:t>Mode is 7</a:t>
                      </a:r>
                    </a:p>
                    <a:p>
                      <a:endParaRPr lang="en-C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Data Sets</a:t>
                      </a:r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r>
                        <a:rPr lang="en-CA" dirty="0"/>
                        <a:t>-collection and/or</a:t>
                      </a:r>
                      <a:r>
                        <a:rPr lang="en-CA" baseline="0" dirty="0"/>
                        <a:t> groups of numbers</a:t>
                      </a:r>
                    </a:p>
                    <a:p>
                      <a:endParaRPr lang="en-CA" baseline="0" dirty="0"/>
                    </a:p>
                    <a:p>
                      <a:r>
                        <a:rPr lang="en-CA" baseline="0" dirty="0"/>
                        <a:t>Examples</a:t>
                      </a:r>
                    </a:p>
                    <a:p>
                      <a:r>
                        <a:rPr lang="en-CA" baseline="0" dirty="0"/>
                        <a:t>{ 4,4,5,7,8,}</a:t>
                      </a:r>
                    </a:p>
                    <a:p>
                      <a:endParaRPr lang="en-CA" baseline="0" dirty="0"/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/>
                        <a:t>{ 9,4,5,7,6}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aseline="0" dirty="0"/>
                    </a:p>
                    <a:p>
                      <a:r>
                        <a:rPr lang="en-CA" baseline="0" dirty="0"/>
                        <a:t>{ 4,7,5,7,7, 3}</a:t>
                      </a:r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13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the following link to listen to video</a:t>
            </a:r>
            <a:br>
              <a:rPr lang="en-CA" dirty="0"/>
            </a:br>
            <a:r>
              <a:rPr lang="en-CA" dirty="0"/>
              <a:t>Math Antics- Mean, Median,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Math Antics Video</a:t>
            </a:r>
          </a:p>
          <a:p>
            <a:endParaRPr lang="en-CA" dirty="0"/>
          </a:p>
          <a:p>
            <a:r>
              <a:rPr lang="en-CA" dirty="0">
                <a:hlinkClick r:id="rId2"/>
              </a:rPr>
              <a:t>https://www.youtube.com/watch?v=B1HEzNTGeZ4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742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b="1" dirty="0"/>
              <a:t>Practice Time: Mean and Mode</a:t>
            </a:r>
            <a:br>
              <a:rPr lang="en-CA" b="1" dirty="0"/>
            </a:br>
            <a:r>
              <a:rPr lang="en-CA" b="1" dirty="0"/>
              <a:t>page 260</a:t>
            </a:r>
            <a:br>
              <a:rPr lang="en-CA" b="1" dirty="0"/>
            </a:b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Read and review example on top of page 260</a:t>
            </a:r>
          </a:p>
          <a:p>
            <a:endParaRPr lang="en-CA" dirty="0"/>
          </a:p>
          <a:p>
            <a:r>
              <a:rPr lang="en-CA" dirty="0"/>
              <a:t> In your math </a:t>
            </a:r>
            <a:r>
              <a:rPr lang="en-CA" dirty="0" err="1"/>
              <a:t>duotang</a:t>
            </a:r>
            <a:r>
              <a:rPr lang="en-CA" dirty="0"/>
              <a:t>:</a:t>
            </a:r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  <a:latin typeface="Arial - 23"/>
              </a:rPr>
              <a:t>                   </a:t>
            </a:r>
            <a:r>
              <a:rPr lang="fr-FR" sz="2400" dirty="0">
                <a:solidFill>
                  <a:srgbClr val="000000"/>
                </a:solidFill>
                <a:latin typeface="Arial - 23"/>
              </a:rPr>
              <a:t>Complete questions 2, 3 and 4  page 260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147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90C36-2F8E-C2BA-4557-F086189FD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943C6-ECF9-3258-3B16-3315B8476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89865" indent="-189865"/>
            <a:r>
              <a:rPr lang="en-US" sz="4800" dirty="0">
                <a:cs typeface="Calibri"/>
              </a:rPr>
              <a:t>Worksheet 7.1</a:t>
            </a:r>
          </a:p>
        </p:txBody>
      </p:sp>
    </p:spTree>
    <p:extLst>
      <p:ext uri="{BB962C8B-B14F-4D97-AF65-F5344CB8AC3E}">
        <p14:creationId xmlns:p14="http://schemas.microsoft.com/office/powerpoint/2010/main" val="89371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SP1 Journal Entry #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See your facilitator for </a:t>
            </a:r>
            <a:r>
              <a:rPr lang="en-CA"/>
              <a:t>the journal.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524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The </a:t>
            </a:r>
            <a:r>
              <a:rPr lang="en-CA" b="1" dirty="0"/>
              <a:t>Range</a:t>
            </a:r>
            <a:br>
              <a:rPr lang="en-CA" b="1" dirty="0"/>
            </a:br>
            <a:r>
              <a:rPr lang="en-CA" b="1" dirty="0"/>
              <a:t>Math Book page 262-263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Read and review pages 262-263 to understand what is the meaning of the </a:t>
            </a:r>
            <a:r>
              <a:rPr lang="en-CA" b="1" dirty="0"/>
              <a:t>range.</a:t>
            </a:r>
          </a:p>
          <a:p>
            <a:endParaRPr lang="en-CA" b="1" dirty="0"/>
          </a:p>
          <a:p>
            <a:r>
              <a:rPr lang="en-CA" b="1" dirty="0"/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9"/>
              </a:rPr>
              <a:t>Example</a:t>
            </a:r>
            <a:r>
              <a:rPr lang="fr-FR" sz="2000" dirty="0">
                <a:solidFill>
                  <a:srgbClr val="000000"/>
                </a:solidFill>
                <a:latin typeface="Times New Roman - 29"/>
              </a:rPr>
              <a:t>: science test </a:t>
            </a:r>
            <a:r>
              <a:rPr lang="fr-FR" sz="2000" dirty="0" err="1">
                <a:solidFill>
                  <a:srgbClr val="000000"/>
                </a:solidFill>
                <a:latin typeface="Times New Roman - 29"/>
              </a:rPr>
              <a:t>results</a:t>
            </a:r>
            <a:r>
              <a:rPr lang="fr-FR" sz="2000" dirty="0">
                <a:solidFill>
                  <a:srgbClr val="000000"/>
                </a:solidFill>
                <a:latin typeface="Times New Roman - 29"/>
              </a:rPr>
              <a:t> 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  <a:latin typeface="Times New Roman - 29"/>
              </a:rPr>
              <a:t>                  95, 92, 87, 85, 80, 78, 76, 73, 70, 66, 54</a:t>
            </a:r>
          </a:p>
          <a:p>
            <a:endParaRPr lang="en-CA" sz="2000" dirty="0">
              <a:solidFill>
                <a:srgbClr val="000000"/>
              </a:solidFill>
              <a:latin typeface="Times New Roman - 29"/>
            </a:endParaRPr>
          </a:p>
          <a:p>
            <a:r>
              <a:rPr lang="fr-FR" sz="2000" b="1" dirty="0">
                <a:solidFill>
                  <a:srgbClr val="000000"/>
                </a:solidFill>
                <a:latin typeface="Times New Roman - 29"/>
              </a:rPr>
              <a:t>The range  of a data set tells how spread out the data are.</a:t>
            </a:r>
          </a:p>
          <a:p>
            <a:pPr marL="0" indent="0">
              <a:buNone/>
            </a:pPr>
            <a:endParaRPr lang="fr-FR" sz="2000" b="1" dirty="0">
              <a:solidFill>
                <a:srgbClr val="000000"/>
              </a:solidFill>
              <a:latin typeface="Times New Roman - 29"/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000000"/>
                </a:solidFill>
                <a:latin typeface="Times New Roman - 29"/>
              </a:rPr>
              <a:t>   </a:t>
            </a:r>
            <a:r>
              <a:rPr lang="fr-FR" sz="2000" dirty="0">
                <a:solidFill>
                  <a:srgbClr val="000000"/>
                </a:solidFill>
                <a:latin typeface="Times New Roman - 29"/>
              </a:rPr>
              <a:t>The</a:t>
            </a:r>
            <a:r>
              <a:rPr lang="fr-FR" sz="2000" b="1" dirty="0">
                <a:solidFill>
                  <a:srgbClr val="000000"/>
                </a:solidFill>
                <a:latin typeface="Times New Roman - 29"/>
              </a:rPr>
              <a:t> range </a:t>
            </a:r>
            <a:r>
              <a:rPr lang="fr-FR" sz="2000" dirty="0" err="1">
                <a:solidFill>
                  <a:srgbClr val="000000"/>
                </a:solidFill>
                <a:latin typeface="Times New Roman - 29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Times New Roman - 29"/>
              </a:rPr>
              <a:t> the </a:t>
            </a:r>
            <a:r>
              <a:rPr lang="fr-FR" sz="2000" b="1" dirty="0" err="1">
                <a:solidFill>
                  <a:srgbClr val="000000"/>
                </a:solidFill>
                <a:latin typeface="Times New Roman - 29"/>
              </a:rPr>
              <a:t>difference</a:t>
            </a:r>
            <a:r>
              <a:rPr lang="fr-FR" sz="2000" b="1" dirty="0">
                <a:solidFill>
                  <a:srgbClr val="000000"/>
                </a:solidFill>
                <a:latin typeface="Times New Roman - 29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 New Roman - 29"/>
              </a:rPr>
              <a:t>between</a:t>
            </a:r>
            <a:r>
              <a:rPr lang="fr-FR" sz="2000" b="1" dirty="0">
                <a:solidFill>
                  <a:srgbClr val="000000"/>
                </a:solidFill>
                <a:latin typeface="Times New Roman - 29"/>
              </a:rPr>
              <a:t> the </a:t>
            </a:r>
            <a:r>
              <a:rPr lang="fr-FR" sz="2000" b="1" dirty="0" err="1">
                <a:solidFill>
                  <a:srgbClr val="000000"/>
                </a:solidFill>
                <a:latin typeface="Times New Roman - 29"/>
              </a:rPr>
              <a:t>greatest</a:t>
            </a:r>
            <a:r>
              <a:rPr lang="fr-FR" sz="2000" b="1" dirty="0">
                <a:solidFill>
                  <a:srgbClr val="000000"/>
                </a:solidFill>
                <a:latin typeface="Times New Roman - 29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Times New Roman - 29"/>
              </a:rPr>
              <a:t>and</a:t>
            </a:r>
            <a:r>
              <a:rPr lang="fr-FR" sz="2000" b="1" dirty="0">
                <a:solidFill>
                  <a:srgbClr val="000000"/>
                </a:solidFill>
                <a:latin typeface="Times New Roman - 29"/>
              </a:rPr>
              <a:t> least </a:t>
            </a:r>
            <a:r>
              <a:rPr lang="fr-FR" sz="2000" b="1" dirty="0" err="1">
                <a:solidFill>
                  <a:srgbClr val="000000"/>
                </a:solidFill>
                <a:latin typeface="Times New Roman - 29"/>
              </a:rPr>
              <a:t>numbers</a:t>
            </a:r>
            <a:r>
              <a:rPr lang="fr-FR" sz="2000" b="1" dirty="0">
                <a:solidFill>
                  <a:srgbClr val="000000"/>
                </a:solidFill>
                <a:latin typeface="Times New Roman - 29"/>
              </a:rPr>
              <a:t>.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000000"/>
                </a:solidFill>
                <a:latin typeface="Times New Roman - 29"/>
              </a:rPr>
              <a:t>   </a:t>
            </a:r>
            <a:r>
              <a:rPr lang="fr-FR" sz="2000" dirty="0">
                <a:solidFill>
                  <a:srgbClr val="000000"/>
                </a:solidFill>
                <a:latin typeface="Times New Roman - 29"/>
              </a:rPr>
              <a:t>To </a:t>
            </a:r>
            <a:r>
              <a:rPr lang="fr-FR" sz="2000" dirty="0" err="1">
                <a:solidFill>
                  <a:srgbClr val="000000"/>
                </a:solidFill>
                <a:latin typeface="Times New Roman - 29"/>
              </a:rPr>
              <a:t>find</a:t>
            </a:r>
            <a:r>
              <a:rPr lang="fr-FR" sz="2000" dirty="0">
                <a:solidFill>
                  <a:srgbClr val="000000"/>
                </a:solidFill>
                <a:latin typeface="Times New Roman - 29"/>
              </a:rPr>
              <a:t> the </a:t>
            </a:r>
            <a:r>
              <a:rPr lang="fr-FR" sz="2000" b="1" dirty="0">
                <a:solidFill>
                  <a:srgbClr val="000000"/>
                </a:solidFill>
                <a:latin typeface="Times New Roman - 29"/>
              </a:rPr>
              <a:t>range of the marks </a:t>
            </a:r>
            <a:r>
              <a:rPr lang="fr-FR" sz="2000" dirty="0">
                <a:solidFill>
                  <a:srgbClr val="000000"/>
                </a:solidFill>
                <a:latin typeface="Times New Roman - 29"/>
              </a:rPr>
              <a:t>on the </a:t>
            </a:r>
            <a:r>
              <a:rPr lang="fr-FR" sz="2000" b="1" dirty="0">
                <a:solidFill>
                  <a:srgbClr val="000000"/>
                </a:solidFill>
                <a:latin typeface="Times New Roman - 29"/>
              </a:rPr>
              <a:t>science test,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000000"/>
                </a:solidFill>
                <a:latin typeface="Times New Roman - 29"/>
              </a:rPr>
              <a:t>                </a:t>
            </a:r>
            <a:r>
              <a:rPr lang="fr-FR" sz="2000" b="1" dirty="0" err="1">
                <a:solidFill>
                  <a:srgbClr val="000000"/>
                </a:solidFill>
                <a:latin typeface="Times New Roman - 29"/>
              </a:rPr>
              <a:t>subtract</a:t>
            </a:r>
            <a:r>
              <a:rPr lang="fr-FR" sz="2000" b="1" dirty="0">
                <a:solidFill>
                  <a:srgbClr val="000000"/>
                </a:solidFill>
                <a:latin typeface="Times New Roman - 29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Times New Roman - 29"/>
              </a:rPr>
              <a:t>the</a:t>
            </a:r>
            <a:r>
              <a:rPr lang="fr-FR" sz="2000" b="1" dirty="0">
                <a:solidFill>
                  <a:srgbClr val="000000"/>
                </a:solidFill>
                <a:latin typeface="Times New Roman - 29"/>
              </a:rPr>
              <a:t> least mark </a:t>
            </a:r>
            <a:r>
              <a:rPr lang="fr-FR" sz="2000" dirty="0" err="1">
                <a:solidFill>
                  <a:srgbClr val="000000"/>
                </a:solidFill>
                <a:latin typeface="Times New Roman - 29"/>
              </a:rPr>
              <a:t>from</a:t>
            </a:r>
            <a:r>
              <a:rPr lang="fr-FR" sz="2000" b="1" dirty="0">
                <a:solidFill>
                  <a:srgbClr val="000000"/>
                </a:solidFill>
                <a:latin typeface="Times New Roman - 29"/>
              </a:rPr>
              <a:t> the </a:t>
            </a:r>
            <a:r>
              <a:rPr lang="fr-FR" sz="2000" b="1" dirty="0" err="1">
                <a:solidFill>
                  <a:srgbClr val="000000"/>
                </a:solidFill>
                <a:latin typeface="Times New Roman - 29"/>
              </a:rPr>
              <a:t>greatest</a:t>
            </a:r>
            <a:r>
              <a:rPr lang="fr-FR" sz="2000" b="1" dirty="0">
                <a:solidFill>
                  <a:srgbClr val="000000"/>
                </a:solidFill>
                <a:latin typeface="Times New Roman - 29"/>
              </a:rPr>
              <a:t> mark.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000000"/>
                </a:solidFill>
                <a:latin typeface="Times New Roman - 29"/>
              </a:rPr>
              <a:t>                                      </a:t>
            </a:r>
            <a:r>
              <a:rPr lang="fr-FR" sz="2000" dirty="0">
                <a:solidFill>
                  <a:srgbClr val="000000"/>
                </a:solidFill>
                <a:latin typeface="Times New Roman - 29"/>
              </a:rPr>
              <a:t>95 - 54 = 41</a:t>
            </a:r>
          </a:p>
          <a:p>
            <a:r>
              <a:rPr lang="en-CA" sz="2000" b="1" dirty="0">
                <a:solidFill>
                  <a:srgbClr val="000000"/>
                </a:solidFill>
                <a:latin typeface="Times New Roman - 29"/>
              </a:rPr>
              <a:t>Range</a:t>
            </a:r>
            <a:r>
              <a:rPr lang="en-CA" sz="2000" dirty="0">
                <a:solidFill>
                  <a:srgbClr val="000000"/>
                </a:solidFill>
                <a:latin typeface="Times New Roman - 29"/>
              </a:rPr>
              <a:t> is 41.</a:t>
            </a:r>
          </a:p>
        </p:txBody>
      </p:sp>
    </p:spTree>
    <p:extLst>
      <p:ext uri="{BB962C8B-B14F-4D97-AF65-F5344CB8AC3E}">
        <p14:creationId xmlns:p14="http://schemas.microsoft.com/office/powerpoint/2010/main" val="102597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 Time: Math book page 264-265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solidFill>
                  <a:srgbClr val="000000"/>
                </a:solidFill>
                <a:latin typeface="Arial - 22"/>
              </a:rPr>
              <a:t>Read the </a:t>
            </a:r>
            <a:r>
              <a:rPr lang="fr-FR" sz="2400" dirty="0" err="1">
                <a:solidFill>
                  <a:srgbClr val="000000"/>
                </a:solidFill>
                <a:latin typeface="Arial - 22"/>
              </a:rPr>
              <a:t>examples</a:t>
            </a:r>
            <a:r>
              <a:rPr lang="fr-FR" sz="2400" dirty="0">
                <a:solidFill>
                  <a:srgbClr val="000000"/>
                </a:solidFill>
                <a:latin typeface="Arial - 22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Arial - 22"/>
              </a:rPr>
              <a:t>found</a:t>
            </a:r>
            <a:r>
              <a:rPr lang="fr-FR" sz="2400" dirty="0">
                <a:solidFill>
                  <a:srgbClr val="000000"/>
                </a:solidFill>
                <a:latin typeface="Arial - 22"/>
              </a:rPr>
              <a:t> on page 264</a:t>
            </a:r>
          </a:p>
          <a:p>
            <a:endParaRPr lang="fr-FR" sz="2400" dirty="0">
              <a:solidFill>
                <a:srgbClr val="000000"/>
              </a:solidFill>
              <a:latin typeface="Arial - 22"/>
            </a:endParaRPr>
          </a:p>
          <a:p>
            <a:r>
              <a:rPr lang="fr-FR" sz="2400" dirty="0">
                <a:solidFill>
                  <a:srgbClr val="000000"/>
                </a:solidFill>
                <a:latin typeface="Arial - 22"/>
              </a:rPr>
              <a:t>In </a:t>
            </a:r>
            <a:r>
              <a:rPr lang="fr-FR" sz="2400" dirty="0" err="1">
                <a:solidFill>
                  <a:srgbClr val="000000"/>
                </a:solidFill>
                <a:latin typeface="Arial - 22"/>
              </a:rPr>
              <a:t>your</a:t>
            </a:r>
            <a:r>
              <a:rPr lang="fr-FR" sz="2400" dirty="0">
                <a:solidFill>
                  <a:srgbClr val="000000"/>
                </a:solidFill>
                <a:latin typeface="Arial - 22"/>
              </a:rPr>
              <a:t> math </a:t>
            </a:r>
            <a:r>
              <a:rPr lang="fr-FR" sz="2400" dirty="0" err="1">
                <a:solidFill>
                  <a:srgbClr val="000000"/>
                </a:solidFill>
                <a:latin typeface="Arial - 22"/>
              </a:rPr>
              <a:t>duotang</a:t>
            </a:r>
            <a:r>
              <a:rPr lang="fr-FR" sz="2400" dirty="0">
                <a:solidFill>
                  <a:srgbClr val="000000"/>
                </a:solidFill>
                <a:latin typeface="Arial - 22"/>
              </a:rPr>
              <a:t>:</a:t>
            </a:r>
          </a:p>
          <a:p>
            <a:r>
              <a:rPr lang="fr-FR" sz="2400" dirty="0">
                <a:solidFill>
                  <a:srgbClr val="000000"/>
                </a:solidFill>
                <a:latin typeface="Arial - 22"/>
              </a:rPr>
              <a:t>     Complete questions  1, 2, 6 and 7a)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5189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1FCFE4204294089649B152064BA4A" ma:contentTypeVersion="16" ma:contentTypeDescription="Create a new document." ma:contentTypeScope="" ma:versionID="ade38954a8d743cd9b1898c69c4ded04">
  <xsd:schema xmlns:xsd="http://www.w3.org/2001/XMLSchema" xmlns:xs="http://www.w3.org/2001/XMLSchema" xmlns:p="http://schemas.microsoft.com/office/2006/metadata/properties" xmlns:ns2="ca8a653c-6edd-4f93-b0be-37cff02797a6" xmlns:ns3="320607a4-92c7-458d-85f7-7631455faccc" targetNamespace="http://schemas.microsoft.com/office/2006/metadata/properties" ma:root="true" ma:fieldsID="50f613659053db9ae817da09b60660e0" ns2:_="" ns3:_="">
    <xsd:import namespace="ca8a653c-6edd-4f93-b0be-37cff02797a6"/>
    <xsd:import namespace="320607a4-92c7-458d-85f7-7631455fa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53c-6edd-4f93-b0be-37cff0279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95d1645-1b78-4f08-b297-5a94c230cb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607a4-92c7-458d-85f7-7631455fac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a4f8239-f902-42fc-b0c6-c8826bf6f2a5}" ma:internalName="TaxCatchAll" ma:showField="CatchAllData" ma:web="320607a4-92c7-458d-85f7-7631455fac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a653c-6edd-4f93-b0be-37cff02797a6">
      <Terms xmlns="http://schemas.microsoft.com/office/infopath/2007/PartnerControls"/>
    </lcf76f155ced4ddcb4097134ff3c332f>
    <TaxCatchAll xmlns="320607a4-92c7-458d-85f7-7631455fac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E6A1D0-DBDD-44C9-820B-563E1F3B2B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8a653c-6edd-4f93-b0be-37cff02797a6"/>
    <ds:schemaRef ds:uri="320607a4-92c7-458d-85f7-7631455fa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AFBDAF-155D-4CE1-A706-3AECFDA7F49D}">
  <ds:schemaRefs>
    <ds:schemaRef ds:uri="http://schemas.microsoft.com/office/2006/metadata/properties"/>
    <ds:schemaRef ds:uri="http://schemas.microsoft.com/office/infopath/2007/PartnerControls"/>
    <ds:schemaRef ds:uri="ca8a653c-6edd-4f93-b0be-37cff02797a6"/>
    <ds:schemaRef ds:uri="320607a4-92c7-458d-85f7-7631455faccc"/>
  </ds:schemaRefs>
</ds:datastoreItem>
</file>

<file path=customXml/itemProps3.xml><?xml version="1.0" encoding="utf-8"?>
<ds:datastoreItem xmlns:ds="http://schemas.openxmlformats.org/officeDocument/2006/customXml" ds:itemID="{AD3B6F34-812B-4BA9-A372-D6074BB885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836</Words>
  <Application>Microsoft Office PowerPoint</Application>
  <PresentationFormat>Custom</PresentationFormat>
  <Paragraphs>126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SP1 Demonstrate an understanding of central tendency and range by:  determining the measures of central tendency (mean, median, mode) and range determining the most appropriate measures of central tendency to report findings. </vt:lpstr>
      <vt:lpstr>Measures of Central Tendency include:   (Mean, Median, Mode)-to denote average</vt:lpstr>
      <vt:lpstr>Defining:  Mean, Median and Mode in data sets.</vt:lpstr>
      <vt:lpstr>Open the following link to listen to video Math Antics- Mean, Median, Mode</vt:lpstr>
      <vt:lpstr>Practice Time: Mean and Mode page 260 </vt:lpstr>
      <vt:lpstr>PowerPoint Presentation</vt:lpstr>
      <vt:lpstr> SP1 Journal Entry # 1</vt:lpstr>
      <vt:lpstr>The Range Math Book page 262-263</vt:lpstr>
      <vt:lpstr>Practice Time: Math book page 264-265</vt:lpstr>
      <vt:lpstr>PowerPoint Presentation</vt:lpstr>
      <vt:lpstr>SP2: Determine the effect on the mean, median and mode when an outlier is included in a data set </vt:lpstr>
      <vt:lpstr>The Effects of Outliers on Average-pg 267</vt:lpstr>
      <vt:lpstr>Practice:  Math book-page 268-269</vt:lpstr>
      <vt:lpstr>PowerPoint Presentation</vt:lpstr>
      <vt:lpstr>SP1 and SP2:  Quiz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Cleland, Sandra (ASD-N)</dc:creator>
  <cp:lastModifiedBy>Cleland, Sandra (ASD-N)</cp:lastModifiedBy>
  <cp:revision>43</cp:revision>
  <cp:lastPrinted>2019-01-14T17:20:58Z</cp:lastPrinted>
  <dcterms:created xsi:type="dcterms:W3CDTF">2019-01-07T21:24:22Z</dcterms:created>
  <dcterms:modified xsi:type="dcterms:W3CDTF">2023-03-21T09:14:43Z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0x0101006941FCFE4204294089649B152064BA4A</vt:lpwstr>
  </property>
  <property fmtid="{D5CDD505-2E9C-101B-9397-08002B2CF9AE}" pid="3" name="MediaServiceImageTags">
    <vt:lpwstr/>
  </property>
</Properties>
</file>