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64" r:id="rId4"/>
    <p:sldId id="273" r:id="rId5"/>
    <p:sldId id="265" r:id="rId6"/>
    <p:sldId id="266" r:id="rId7"/>
    <p:sldId id="274" r:id="rId8"/>
    <p:sldId id="275" r:id="rId9"/>
    <p:sldId id="288" r:id="rId10"/>
    <p:sldId id="276" r:id="rId11"/>
    <p:sldId id="260" r:id="rId12"/>
    <p:sldId id="277" r:id="rId13"/>
    <p:sldId id="278" r:id="rId14"/>
    <p:sldId id="279" r:id="rId15"/>
    <p:sldId id="290" r:id="rId16"/>
    <p:sldId id="280" r:id="rId17"/>
    <p:sldId id="281" r:id="rId18"/>
    <p:sldId id="284" r:id="rId19"/>
    <p:sldId id="291" r:id="rId20"/>
    <p:sldId id="258" r:id="rId21"/>
    <p:sldId id="285" r:id="rId22"/>
    <p:sldId id="287" r:id="rId23"/>
    <p:sldId id="293" r:id="rId24"/>
    <p:sldId id="283" r:id="rId25"/>
    <p:sldId id="282" r:id="rId26"/>
    <p:sldId id="294" r:id="rId27"/>
    <p:sldId id="295" r:id="rId28"/>
    <p:sldId id="296" r:id="rId29"/>
    <p:sldId id="298" r:id="rId30"/>
    <p:sldId id="299" r:id="rId31"/>
    <p:sldId id="30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2822-F324-E428-F898-B35AE96DB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F6C1F-A0F4-CE10-AFDA-7C35E92E5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BC507-0FB6-3F86-2A9F-AC86CE049A4E}"/>
              </a:ext>
            </a:extLst>
          </p:cNvPr>
          <p:cNvSpPr>
            <a:spLocks noGrp="1"/>
          </p:cNvSpPr>
          <p:nvPr>
            <p:ph type="dt" sz="half" idx="10"/>
          </p:nvPr>
        </p:nvSpPr>
        <p:spPr/>
        <p:txBody>
          <a:bodyPr/>
          <a:lstStyle/>
          <a:p>
            <a:fld id="{1173C8BB-003F-4BA2-9A40-8CC4DC3F4DD1}" type="datetimeFigureOut">
              <a:rPr lang="en-US" smtClean="0"/>
              <a:t>2/7/2023</a:t>
            </a:fld>
            <a:endParaRPr lang="en-US"/>
          </a:p>
        </p:txBody>
      </p:sp>
      <p:sp>
        <p:nvSpPr>
          <p:cNvPr id="5" name="Footer Placeholder 4">
            <a:extLst>
              <a:ext uri="{FF2B5EF4-FFF2-40B4-BE49-F238E27FC236}">
                <a16:creationId xmlns:a16="http://schemas.microsoft.com/office/drawing/2014/main" id="{FC7BC92A-4164-DD34-97E7-761C328D1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FED63-2513-9A3D-1849-6F952B95486F}"/>
              </a:ext>
            </a:extLst>
          </p:cNvPr>
          <p:cNvSpPr>
            <a:spLocks noGrp="1"/>
          </p:cNvSpPr>
          <p:nvPr>
            <p:ph type="sldNum" sz="quarter" idx="12"/>
          </p:nvPr>
        </p:nvSpPr>
        <p:spPr/>
        <p:txBody>
          <a:bodyPr/>
          <a:lstStyle/>
          <a:p>
            <a:fld id="{14306E1B-708D-425C-B8EE-2D11594E9C70}" type="slidenum">
              <a:rPr lang="en-US" smtClean="0"/>
              <a:t>‹#›</a:t>
            </a:fld>
            <a:endParaRPr lang="en-US"/>
          </a:p>
        </p:txBody>
      </p:sp>
    </p:spTree>
    <p:extLst>
      <p:ext uri="{BB962C8B-B14F-4D97-AF65-F5344CB8AC3E}">
        <p14:creationId xmlns:p14="http://schemas.microsoft.com/office/powerpoint/2010/main" val="10710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F704-66B1-A70E-C4DB-1AD8A2C5AC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720EDA-568E-4204-EBC0-6EA83939ED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8034C-980B-3643-210F-23DA6C6116E8}"/>
              </a:ext>
            </a:extLst>
          </p:cNvPr>
          <p:cNvSpPr>
            <a:spLocks noGrp="1"/>
          </p:cNvSpPr>
          <p:nvPr>
            <p:ph type="dt" sz="half" idx="10"/>
          </p:nvPr>
        </p:nvSpPr>
        <p:spPr/>
        <p:txBody>
          <a:bodyPr/>
          <a:lstStyle/>
          <a:p>
            <a:fld id="{1173C8BB-003F-4BA2-9A40-8CC4DC3F4DD1}" type="datetimeFigureOut">
              <a:rPr lang="en-US" smtClean="0"/>
              <a:t>2/7/2023</a:t>
            </a:fld>
            <a:endParaRPr lang="en-US"/>
          </a:p>
        </p:txBody>
      </p:sp>
      <p:sp>
        <p:nvSpPr>
          <p:cNvPr id="5" name="Footer Placeholder 4">
            <a:extLst>
              <a:ext uri="{FF2B5EF4-FFF2-40B4-BE49-F238E27FC236}">
                <a16:creationId xmlns:a16="http://schemas.microsoft.com/office/drawing/2014/main" id="{4BD4A0F0-7615-5BFF-F047-C55E9CD41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756A2-C770-DB4E-6E68-5E2AB3480DBD}"/>
              </a:ext>
            </a:extLst>
          </p:cNvPr>
          <p:cNvSpPr>
            <a:spLocks noGrp="1"/>
          </p:cNvSpPr>
          <p:nvPr>
            <p:ph type="sldNum" sz="quarter" idx="12"/>
          </p:nvPr>
        </p:nvSpPr>
        <p:spPr/>
        <p:txBody>
          <a:bodyPr/>
          <a:lstStyle/>
          <a:p>
            <a:fld id="{14306E1B-708D-425C-B8EE-2D11594E9C70}" type="slidenum">
              <a:rPr lang="en-US" smtClean="0"/>
              <a:t>‹#›</a:t>
            </a:fld>
            <a:endParaRPr lang="en-US"/>
          </a:p>
        </p:txBody>
      </p:sp>
    </p:spTree>
    <p:extLst>
      <p:ext uri="{BB962C8B-B14F-4D97-AF65-F5344CB8AC3E}">
        <p14:creationId xmlns:p14="http://schemas.microsoft.com/office/powerpoint/2010/main" val="234254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29B3A1-D494-33D9-1227-C1BFFA88F2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D45A87-834F-7EAE-A2CF-7189112F07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17ED9-7061-577B-ECA2-97C8802B5FD6}"/>
              </a:ext>
            </a:extLst>
          </p:cNvPr>
          <p:cNvSpPr>
            <a:spLocks noGrp="1"/>
          </p:cNvSpPr>
          <p:nvPr>
            <p:ph type="dt" sz="half" idx="10"/>
          </p:nvPr>
        </p:nvSpPr>
        <p:spPr/>
        <p:txBody>
          <a:bodyPr/>
          <a:lstStyle/>
          <a:p>
            <a:fld id="{1173C8BB-003F-4BA2-9A40-8CC4DC3F4DD1}" type="datetimeFigureOut">
              <a:rPr lang="en-US" smtClean="0"/>
              <a:t>2/7/2023</a:t>
            </a:fld>
            <a:endParaRPr lang="en-US"/>
          </a:p>
        </p:txBody>
      </p:sp>
      <p:sp>
        <p:nvSpPr>
          <p:cNvPr id="5" name="Footer Placeholder 4">
            <a:extLst>
              <a:ext uri="{FF2B5EF4-FFF2-40B4-BE49-F238E27FC236}">
                <a16:creationId xmlns:a16="http://schemas.microsoft.com/office/drawing/2014/main" id="{21F13482-A288-AF73-ECFA-8364457DA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5AFE8-2A82-578A-25C3-DC9D6F58A60F}"/>
              </a:ext>
            </a:extLst>
          </p:cNvPr>
          <p:cNvSpPr>
            <a:spLocks noGrp="1"/>
          </p:cNvSpPr>
          <p:nvPr>
            <p:ph type="sldNum" sz="quarter" idx="12"/>
          </p:nvPr>
        </p:nvSpPr>
        <p:spPr/>
        <p:txBody>
          <a:bodyPr/>
          <a:lstStyle/>
          <a:p>
            <a:fld id="{14306E1B-708D-425C-B8EE-2D11594E9C70}" type="slidenum">
              <a:rPr lang="en-US" smtClean="0"/>
              <a:t>‹#›</a:t>
            </a:fld>
            <a:endParaRPr lang="en-US"/>
          </a:p>
        </p:txBody>
      </p:sp>
    </p:spTree>
    <p:extLst>
      <p:ext uri="{BB962C8B-B14F-4D97-AF65-F5344CB8AC3E}">
        <p14:creationId xmlns:p14="http://schemas.microsoft.com/office/powerpoint/2010/main" val="234972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3A6-BAD4-1406-54C7-372B09423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8BA84D-687A-5FAB-F621-AB0B24AE8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0512C-7101-F142-9585-E626549C7D9E}"/>
              </a:ext>
            </a:extLst>
          </p:cNvPr>
          <p:cNvSpPr>
            <a:spLocks noGrp="1"/>
          </p:cNvSpPr>
          <p:nvPr>
            <p:ph type="dt" sz="half" idx="10"/>
          </p:nvPr>
        </p:nvSpPr>
        <p:spPr/>
        <p:txBody>
          <a:bodyPr/>
          <a:lstStyle/>
          <a:p>
            <a:fld id="{1173C8BB-003F-4BA2-9A40-8CC4DC3F4DD1}" type="datetimeFigureOut">
              <a:rPr lang="en-US" smtClean="0"/>
              <a:t>2/7/2023</a:t>
            </a:fld>
            <a:endParaRPr lang="en-US"/>
          </a:p>
        </p:txBody>
      </p:sp>
      <p:sp>
        <p:nvSpPr>
          <p:cNvPr id="5" name="Footer Placeholder 4">
            <a:extLst>
              <a:ext uri="{FF2B5EF4-FFF2-40B4-BE49-F238E27FC236}">
                <a16:creationId xmlns:a16="http://schemas.microsoft.com/office/drawing/2014/main" id="{082EE845-A9ED-9565-FA06-F8C874237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D3F30-5482-9F2C-4A09-B2285001AE29}"/>
              </a:ext>
            </a:extLst>
          </p:cNvPr>
          <p:cNvSpPr>
            <a:spLocks noGrp="1"/>
          </p:cNvSpPr>
          <p:nvPr>
            <p:ph type="sldNum" sz="quarter" idx="12"/>
          </p:nvPr>
        </p:nvSpPr>
        <p:spPr/>
        <p:txBody>
          <a:bodyPr/>
          <a:lstStyle/>
          <a:p>
            <a:fld id="{14306E1B-708D-425C-B8EE-2D11594E9C70}" type="slidenum">
              <a:rPr lang="en-US" smtClean="0"/>
              <a:t>‹#›</a:t>
            </a:fld>
            <a:endParaRPr lang="en-US"/>
          </a:p>
        </p:txBody>
      </p:sp>
    </p:spTree>
    <p:extLst>
      <p:ext uri="{BB962C8B-B14F-4D97-AF65-F5344CB8AC3E}">
        <p14:creationId xmlns:p14="http://schemas.microsoft.com/office/powerpoint/2010/main" val="131139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B1D68-32B4-4973-543B-F03DC4EA10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28B0F8-0FC2-32F5-A487-1B79B53F1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43434B-68B6-CEBF-F8A8-DB656FEDF8BF}"/>
              </a:ext>
            </a:extLst>
          </p:cNvPr>
          <p:cNvSpPr>
            <a:spLocks noGrp="1"/>
          </p:cNvSpPr>
          <p:nvPr>
            <p:ph type="dt" sz="half" idx="10"/>
          </p:nvPr>
        </p:nvSpPr>
        <p:spPr/>
        <p:txBody>
          <a:bodyPr/>
          <a:lstStyle/>
          <a:p>
            <a:fld id="{1173C8BB-003F-4BA2-9A40-8CC4DC3F4DD1}" type="datetimeFigureOut">
              <a:rPr lang="en-US" smtClean="0"/>
              <a:t>2/7/2023</a:t>
            </a:fld>
            <a:endParaRPr lang="en-US"/>
          </a:p>
        </p:txBody>
      </p:sp>
      <p:sp>
        <p:nvSpPr>
          <p:cNvPr id="5" name="Footer Placeholder 4">
            <a:extLst>
              <a:ext uri="{FF2B5EF4-FFF2-40B4-BE49-F238E27FC236}">
                <a16:creationId xmlns:a16="http://schemas.microsoft.com/office/drawing/2014/main" id="{44E34B7A-88F8-2640-4932-97DFE35CA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9DEB7-4EF1-4F26-9837-42D20F598289}"/>
              </a:ext>
            </a:extLst>
          </p:cNvPr>
          <p:cNvSpPr>
            <a:spLocks noGrp="1"/>
          </p:cNvSpPr>
          <p:nvPr>
            <p:ph type="sldNum" sz="quarter" idx="12"/>
          </p:nvPr>
        </p:nvSpPr>
        <p:spPr/>
        <p:txBody>
          <a:bodyPr/>
          <a:lstStyle/>
          <a:p>
            <a:fld id="{14306E1B-708D-425C-B8EE-2D11594E9C70}" type="slidenum">
              <a:rPr lang="en-US" smtClean="0"/>
              <a:t>‹#›</a:t>
            </a:fld>
            <a:endParaRPr lang="en-US"/>
          </a:p>
        </p:txBody>
      </p:sp>
    </p:spTree>
    <p:extLst>
      <p:ext uri="{BB962C8B-B14F-4D97-AF65-F5344CB8AC3E}">
        <p14:creationId xmlns:p14="http://schemas.microsoft.com/office/powerpoint/2010/main" val="21760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7880-0884-5348-BE3A-D79111F936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056EA-3443-96E2-AC0A-4E985C4AAD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F68FD0-5373-1A12-4A60-C6672FA0D2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1308C-886F-DCE9-6E60-F4E11A1D9560}"/>
              </a:ext>
            </a:extLst>
          </p:cNvPr>
          <p:cNvSpPr>
            <a:spLocks noGrp="1"/>
          </p:cNvSpPr>
          <p:nvPr>
            <p:ph type="dt" sz="half" idx="10"/>
          </p:nvPr>
        </p:nvSpPr>
        <p:spPr/>
        <p:txBody>
          <a:bodyPr/>
          <a:lstStyle/>
          <a:p>
            <a:fld id="{1173C8BB-003F-4BA2-9A40-8CC4DC3F4DD1}" type="datetimeFigureOut">
              <a:rPr lang="en-US" smtClean="0"/>
              <a:t>2/7/2023</a:t>
            </a:fld>
            <a:endParaRPr lang="en-US"/>
          </a:p>
        </p:txBody>
      </p:sp>
      <p:sp>
        <p:nvSpPr>
          <p:cNvPr id="6" name="Footer Placeholder 5">
            <a:extLst>
              <a:ext uri="{FF2B5EF4-FFF2-40B4-BE49-F238E27FC236}">
                <a16:creationId xmlns:a16="http://schemas.microsoft.com/office/drawing/2014/main" id="{B3A47FB6-F64F-24E2-2FE7-BDBD0788C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13C8C-C453-2B19-E9CA-01232728635C}"/>
              </a:ext>
            </a:extLst>
          </p:cNvPr>
          <p:cNvSpPr>
            <a:spLocks noGrp="1"/>
          </p:cNvSpPr>
          <p:nvPr>
            <p:ph type="sldNum" sz="quarter" idx="12"/>
          </p:nvPr>
        </p:nvSpPr>
        <p:spPr/>
        <p:txBody>
          <a:bodyPr/>
          <a:lstStyle/>
          <a:p>
            <a:fld id="{14306E1B-708D-425C-B8EE-2D11594E9C70}" type="slidenum">
              <a:rPr lang="en-US" smtClean="0"/>
              <a:t>‹#›</a:t>
            </a:fld>
            <a:endParaRPr lang="en-US"/>
          </a:p>
        </p:txBody>
      </p:sp>
    </p:spTree>
    <p:extLst>
      <p:ext uri="{BB962C8B-B14F-4D97-AF65-F5344CB8AC3E}">
        <p14:creationId xmlns:p14="http://schemas.microsoft.com/office/powerpoint/2010/main" val="236579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66E5-6C8E-FAEB-7F69-E740691B99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FB3252-64B6-DC51-2A45-9A343C2267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EC5926-31D5-A418-1620-40798297E3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7E5186-EA8D-94F0-5126-61FF1F5EEC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C2E0B8-907B-1781-EAB7-279658EC31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1DECF8-661E-3A09-82D0-F459CDC6E7E2}"/>
              </a:ext>
            </a:extLst>
          </p:cNvPr>
          <p:cNvSpPr>
            <a:spLocks noGrp="1"/>
          </p:cNvSpPr>
          <p:nvPr>
            <p:ph type="dt" sz="half" idx="10"/>
          </p:nvPr>
        </p:nvSpPr>
        <p:spPr/>
        <p:txBody>
          <a:bodyPr/>
          <a:lstStyle/>
          <a:p>
            <a:fld id="{1173C8BB-003F-4BA2-9A40-8CC4DC3F4DD1}" type="datetimeFigureOut">
              <a:rPr lang="en-US" smtClean="0"/>
              <a:t>2/7/2023</a:t>
            </a:fld>
            <a:endParaRPr lang="en-US"/>
          </a:p>
        </p:txBody>
      </p:sp>
      <p:sp>
        <p:nvSpPr>
          <p:cNvPr id="8" name="Footer Placeholder 7">
            <a:extLst>
              <a:ext uri="{FF2B5EF4-FFF2-40B4-BE49-F238E27FC236}">
                <a16:creationId xmlns:a16="http://schemas.microsoft.com/office/drawing/2014/main" id="{A0350DDE-2EE6-A1CB-1D54-830BB424CD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3DEE34-CEC1-7BD8-9F00-02B6F70D74C4}"/>
              </a:ext>
            </a:extLst>
          </p:cNvPr>
          <p:cNvSpPr>
            <a:spLocks noGrp="1"/>
          </p:cNvSpPr>
          <p:nvPr>
            <p:ph type="sldNum" sz="quarter" idx="12"/>
          </p:nvPr>
        </p:nvSpPr>
        <p:spPr/>
        <p:txBody>
          <a:bodyPr/>
          <a:lstStyle/>
          <a:p>
            <a:fld id="{14306E1B-708D-425C-B8EE-2D11594E9C70}" type="slidenum">
              <a:rPr lang="en-US" smtClean="0"/>
              <a:t>‹#›</a:t>
            </a:fld>
            <a:endParaRPr lang="en-US"/>
          </a:p>
        </p:txBody>
      </p:sp>
    </p:spTree>
    <p:extLst>
      <p:ext uri="{BB962C8B-B14F-4D97-AF65-F5344CB8AC3E}">
        <p14:creationId xmlns:p14="http://schemas.microsoft.com/office/powerpoint/2010/main" val="298563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0545-8718-7DC2-DBD6-C0E844C215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EB2CFC-4377-07CB-1286-24FCDE37E1D6}"/>
              </a:ext>
            </a:extLst>
          </p:cNvPr>
          <p:cNvSpPr>
            <a:spLocks noGrp="1"/>
          </p:cNvSpPr>
          <p:nvPr>
            <p:ph type="dt" sz="half" idx="10"/>
          </p:nvPr>
        </p:nvSpPr>
        <p:spPr/>
        <p:txBody>
          <a:bodyPr/>
          <a:lstStyle/>
          <a:p>
            <a:fld id="{1173C8BB-003F-4BA2-9A40-8CC4DC3F4DD1}" type="datetimeFigureOut">
              <a:rPr lang="en-US" smtClean="0"/>
              <a:t>2/7/2023</a:t>
            </a:fld>
            <a:endParaRPr lang="en-US"/>
          </a:p>
        </p:txBody>
      </p:sp>
      <p:sp>
        <p:nvSpPr>
          <p:cNvPr id="4" name="Footer Placeholder 3">
            <a:extLst>
              <a:ext uri="{FF2B5EF4-FFF2-40B4-BE49-F238E27FC236}">
                <a16:creationId xmlns:a16="http://schemas.microsoft.com/office/drawing/2014/main" id="{A056613C-43EA-A9AA-FE92-B787F293E4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340D2-BB51-0E39-1163-FBFE6B4F2EC9}"/>
              </a:ext>
            </a:extLst>
          </p:cNvPr>
          <p:cNvSpPr>
            <a:spLocks noGrp="1"/>
          </p:cNvSpPr>
          <p:nvPr>
            <p:ph type="sldNum" sz="quarter" idx="12"/>
          </p:nvPr>
        </p:nvSpPr>
        <p:spPr/>
        <p:txBody>
          <a:bodyPr/>
          <a:lstStyle/>
          <a:p>
            <a:fld id="{14306E1B-708D-425C-B8EE-2D11594E9C70}" type="slidenum">
              <a:rPr lang="en-US" smtClean="0"/>
              <a:t>‹#›</a:t>
            </a:fld>
            <a:endParaRPr lang="en-US"/>
          </a:p>
        </p:txBody>
      </p:sp>
    </p:spTree>
    <p:extLst>
      <p:ext uri="{BB962C8B-B14F-4D97-AF65-F5344CB8AC3E}">
        <p14:creationId xmlns:p14="http://schemas.microsoft.com/office/powerpoint/2010/main" val="318307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4310F6-25DC-C059-3667-466B2D770DF8}"/>
              </a:ext>
            </a:extLst>
          </p:cNvPr>
          <p:cNvSpPr>
            <a:spLocks noGrp="1"/>
          </p:cNvSpPr>
          <p:nvPr>
            <p:ph type="dt" sz="half" idx="10"/>
          </p:nvPr>
        </p:nvSpPr>
        <p:spPr/>
        <p:txBody>
          <a:bodyPr/>
          <a:lstStyle/>
          <a:p>
            <a:fld id="{1173C8BB-003F-4BA2-9A40-8CC4DC3F4DD1}" type="datetimeFigureOut">
              <a:rPr lang="en-US" smtClean="0"/>
              <a:t>2/7/2023</a:t>
            </a:fld>
            <a:endParaRPr lang="en-US"/>
          </a:p>
        </p:txBody>
      </p:sp>
      <p:sp>
        <p:nvSpPr>
          <p:cNvPr id="3" name="Footer Placeholder 2">
            <a:extLst>
              <a:ext uri="{FF2B5EF4-FFF2-40B4-BE49-F238E27FC236}">
                <a16:creationId xmlns:a16="http://schemas.microsoft.com/office/drawing/2014/main" id="{7B56B143-A74F-6EB7-7D3E-3132DB409E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952B73-05C6-B192-F4DF-AB2F59D191C9}"/>
              </a:ext>
            </a:extLst>
          </p:cNvPr>
          <p:cNvSpPr>
            <a:spLocks noGrp="1"/>
          </p:cNvSpPr>
          <p:nvPr>
            <p:ph type="sldNum" sz="quarter" idx="12"/>
          </p:nvPr>
        </p:nvSpPr>
        <p:spPr/>
        <p:txBody>
          <a:bodyPr/>
          <a:lstStyle/>
          <a:p>
            <a:fld id="{14306E1B-708D-425C-B8EE-2D11594E9C70}" type="slidenum">
              <a:rPr lang="en-US" smtClean="0"/>
              <a:t>‹#›</a:t>
            </a:fld>
            <a:endParaRPr lang="en-US"/>
          </a:p>
        </p:txBody>
      </p:sp>
    </p:spTree>
    <p:extLst>
      <p:ext uri="{BB962C8B-B14F-4D97-AF65-F5344CB8AC3E}">
        <p14:creationId xmlns:p14="http://schemas.microsoft.com/office/powerpoint/2010/main" val="42745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2CE1-DBB1-AE79-69E5-D5F84DCCA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02E590-F4F9-F56E-C235-7BF1812817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47735A-F0D8-2B31-42D4-B62BDBA53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4338E-0369-1F48-EE11-29CB0F1EAA9E}"/>
              </a:ext>
            </a:extLst>
          </p:cNvPr>
          <p:cNvSpPr>
            <a:spLocks noGrp="1"/>
          </p:cNvSpPr>
          <p:nvPr>
            <p:ph type="dt" sz="half" idx="10"/>
          </p:nvPr>
        </p:nvSpPr>
        <p:spPr/>
        <p:txBody>
          <a:bodyPr/>
          <a:lstStyle/>
          <a:p>
            <a:fld id="{1173C8BB-003F-4BA2-9A40-8CC4DC3F4DD1}" type="datetimeFigureOut">
              <a:rPr lang="en-US" smtClean="0"/>
              <a:t>2/7/2023</a:t>
            </a:fld>
            <a:endParaRPr lang="en-US"/>
          </a:p>
        </p:txBody>
      </p:sp>
      <p:sp>
        <p:nvSpPr>
          <p:cNvPr id="6" name="Footer Placeholder 5">
            <a:extLst>
              <a:ext uri="{FF2B5EF4-FFF2-40B4-BE49-F238E27FC236}">
                <a16:creationId xmlns:a16="http://schemas.microsoft.com/office/drawing/2014/main" id="{9EFFDEA7-94FC-7F7F-09DD-BD32A12FC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F8DDC-6FBE-9F8F-1947-4F69F42E0B96}"/>
              </a:ext>
            </a:extLst>
          </p:cNvPr>
          <p:cNvSpPr>
            <a:spLocks noGrp="1"/>
          </p:cNvSpPr>
          <p:nvPr>
            <p:ph type="sldNum" sz="quarter" idx="12"/>
          </p:nvPr>
        </p:nvSpPr>
        <p:spPr/>
        <p:txBody>
          <a:bodyPr/>
          <a:lstStyle/>
          <a:p>
            <a:fld id="{14306E1B-708D-425C-B8EE-2D11594E9C70}" type="slidenum">
              <a:rPr lang="en-US" smtClean="0"/>
              <a:t>‹#›</a:t>
            </a:fld>
            <a:endParaRPr lang="en-US"/>
          </a:p>
        </p:txBody>
      </p:sp>
    </p:spTree>
    <p:extLst>
      <p:ext uri="{BB962C8B-B14F-4D97-AF65-F5344CB8AC3E}">
        <p14:creationId xmlns:p14="http://schemas.microsoft.com/office/powerpoint/2010/main" val="379878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22E3-DA9D-BA2F-907F-A7AE41C01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C710FE-C5D6-5E13-9E38-50E11E625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5B14C0-78A0-E21B-8D2F-F00D335B8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A3AFD4-D2EE-076D-43C0-04BB81BB81C7}"/>
              </a:ext>
            </a:extLst>
          </p:cNvPr>
          <p:cNvSpPr>
            <a:spLocks noGrp="1"/>
          </p:cNvSpPr>
          <p:nvPr>
            <p:ph type="dt" sz="half" idx="10"/>
          </p:nvPr>
        </p:nvSpPr>
        <p:spPr/>
        <p:txBody>
          <a:bodyPr/>
          <a:lstStyle/>
          <a:p>
            <a:fld id="{1173C8BB-003F-4BA2-9A40-8CC4DC3F4DD1}" type="datetimeFigureOut">
              <a:rPr lang="en-US" smtClean="0"/>
              <a:t>2/7/2023</a:t>
            </a:fld>
            <a:endParaRPr lang="en-US"/>
          </a:p>
        </p:txBody>
      </p:sp>
      <p:sp>
        <p:nvSpPr>
          <p:cNvPr id="6" name="Footer Placeholder 5">
            <a:extLst>
              <a:ext uri="{FF2B5EF4-FFF2-40B4-BE49-F238E27FC236}">
                <a16:creationId xmlns:a16="http://schemas.microsoft.com/office/drawing/2014/main" id="{56AE003E-FC2E-6106-8D68-A2BD8B25B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FA18C-6911-87DD-8E5B-F84A18A36291}"/>
              </a:ext>
            </a:extLst>
          </p:cNvPr>
          <p:cNvSpPr>
            <a:spLocks noGrp="1"/>
          </p:cNvSpPr>
          <p:nvPr>
            <p:ph type="sldNum" sz="quarter" idx="12"/>
          </p:nvPr>
        </p:nvSpPr>
        <p:spPr/>
        <p:txBody>
          <a:bodyPr/>
          <a:lstStyle/>
          <a:p>
            <a:fld id="{14306E1B-708D-425C-B8EE-2D11594E9C70}" type="slidenum">
              <a:rPr lang="en-US" smtClean="0"/>
              <a:t>‹#›</a:t>
            </a:fld>
            <a:endParaRPr lang="en-US"/>
          </a:p>
        </p:txBody>
      </p:sp>
    </p:spTree>
    <p:extLst>
      <p:ext uri="{BB962C8B-B14F-4D97-AF65-F5344CB8AC3E}">
        <p14:creationId xmlns:p14="http://schemas.microsoft.com/office/powerpoint/2010/main" val="396266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063839-0540-A9B7-15ED-7E62945B4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2E2EDE-89B6-015D-5F69-CCFAE1C4F9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B1F52-0A25-B7AB-3C52-22D628BB4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3C8BB-003F-4BA2-9A40-8CC4DC3F4DD1}" type="datetimeFigureOut">
              <a:rPr lang="en-US" smtClean="0"/>
              <a:t>2/7/2023</a:t>
            </a:fld>
            <a:endParaRPr lang="en-US"/>
          </a:p>
        </p:txBody>
      </p:sp>
      <p:sp>
        <p:nvSpPr>
          <p:cNvPr id="5" name="Footer Placeholder 4">
            <a:extLst>
              <a:ext uri="{FF2B5EF4-FFF2-40B4-BE49-F238E27FC236}">
                <a16:creationId xmlns:a16="http://schemas.microsoft.com/office/drawing/2014/main" id="{B089071C-4A01-F08F-6C1F-C29FD34C42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B33DF3-795C-ACB3-5ED7-9A30626C5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06E1B-708D-425C-B8EE-2D11594E9C70}" type="slidenum">
              <a:rPr lang="en-US" smtClean="0"/>
              <a:t>‹#›</a:t>
            </a:fld>
            <a:endParaRPr lang="en-US"/>
          </a:p>
        </p:txBody>
      </p:sp>
    </p:spTree>
    <p:extLst>
      <p:ext uri="{BB962C8B-B14F-4D97-AF65-F5344CB8AC3E}">
        <p14:creationId xmlns:p14="http://schemas.microsoft.com/office/powerpoint/2010/main" val="2663286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964XKRVUnuQ" TargetMode="External"/><Relationship Id="rId2" Type="http://schemas.openxmlformats.org/officeDocument/2006/relationships/hyperlink" Target="https://learnzillion.com/lesson_plans/4957-multiply-by-fractions-using-repeated-addition/" TargetMode="External"/><Relationship Id="rId1" Type="http://schemas.openxmlformats.org/officeDocument/2006/relationships/slideLayout" Target="../slideLayouts/slideLayout2.xml"/><Relationship Id="rId4" Type="http://schemas.openxmlformats.org/officeDocument/2006/relationships/hyperlink" Target="https://www.khanacademy.org/math/cc-fifth-grade-math/5th-multiply-fractions/imp-multiplying-fractions-and-whole-numbers/v/multiplying-fractions-by-whole-numbers-on-the-number-li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k03OKmQaNU0" TargetMode="External"/><Relationship Id="rId2" Type="http://schemas.openxmlformats.org/officeDocument/2006/relationships/hyperlink" Target="https://www.youtube.com/watch?v=qg2u0bvHBG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HQ3EXyW36es" TargetMode="External"/><Relationship Id="rId2" Type="http://schemas.openxmlformats.org/officeDocument/2006/relationships/hyperlink" Target="https://www.khanacademy.org/math/arithmetic/fraction-arithmetic/arith-review-mult-mixed-num/v/multiplying-mixed-number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D897-D1B7-C170-CA90-AB0B1601BF57}"/>
              </a:ext>
            </a:extLst>
          </p:cNvPr>
          <p:cNvSpPr>
            <a:spLocks noGrp="1"/>
          </p:cNvSpPr>
          <p:nvPr>
            <p:ph type="title"/>
          </p:nvPr>
        </p:nvSpPr>
        <p:spPr>
          <a:xfrm>
            <a:off x="838200" y="569843"/>
            <a:ext cx="10515600" cy="2130425"/>
          </a:xfrm>
        </p:spPr>
        <p:txBody>
          <a:bodyPr>
            <a:normAutofit fontScale="90000"/>
          </a:bodyPr>
          <a:lstStyle/>
          <a:p>
            <a:r>
              <a:rPr lang="en-US" sz="3600" dirty="0">
                <a:solidFill>
                  <a:srgbClr val="00B0F0"/>
                </a:solidFill>
              </a:rPr>
              <a:t>N6</a:t>
            </a:r>
            <a:r>
              <a:rPr lang="en-US" sz="3600" dirty="0"/>
              <a:t> – </a:t>
            </a:r>
            <a:r>
              <a:rPr lang="en-US" sz="3600" dirty="0">
                <a:solidFill>
                  <a:srgbClr val="00B050"/>
                </a:solidFill>
              </a:rPr>
              <a:t>Multiplier</a:t>
            </a:r>
            <a:r>
              <a:rPr lang="en-US" sz="3600" dirty="0"/>
              <a:t> </a:t>
            </a:r>
            <a:r>
              <a:rPr lang="en-US" sz="3600" dirty="0">
                <a:solidFill>
                  <a:srgbClr val="00B0F0"/>
                </a:solidFill>
              </a:rPr>
              <a:t>les fractions</a:t>
            </a:r>
            <a:br>
              <a:rPr lang="fr-CA" sz="2200" b="1" dirty="0">
                <a:latin typeface="+mn-lt"/>
              </a:rPr>
            </a:br>
            <a:br>
              <a:rPr lang="fr-CA" sz="2200" b="1" dirty="0">
                <a:latin typeface="+mn-lt"/>
              </a:rPr>
            </a:br>
            <a:r>
              <a:rPr lang="fr-CA" sz="2200" b="1" dirty="0">
                <a:latin typeface="+mn-lt"/>
              </a:rPr>
              <a:t>Copie</a:t>
            </a:r>
            <a:r>
              <a:rPr lang="fr-CA" sz="2200" dirty="0">
                <a:latin typeface="+mn-lt"/>
              </a:rPr>
              <a:t> l’objectif d’apprentissage dans ton cahier et</a:t>
            </a:r>
            <a:r>
              <a:rPr lang="fr-CA" sz="2200" b="1" dirty="0">
                <a:latin typeface="+mn-lt"/>
              </a:rPr>
              <a:t> lis </a:t>
            </a:r>
            <a:r>
              <a:rPr lang="fr-CA" sz="2200" dirty="0">
                <a:latin typeface="+mn-lt"/>
              </a:rPr>
              <a:t>les indicateurs de réussite. </a:t>
            </a:r>
            <a:br>
              <a:rPr lang="fr-CA" sz="2200" dirty="0">
                <a:latin typeface="+mn-lt"/>
              </a:rPr>
            </a:br>
            <a:br>
              <a:rPr lang="fr-CA" sz="2200" dirty="0">
                <a:latin typeface="+mn-lt"/>
              </a:rPr>
            </a:br>
            <a:r>
              <a:rPr lang="fr-CA" sz="2200" b="1" dirty="0">
                <a:latin typeface="+mn-lt"/>
              </a:rPr>
              <a:t>N6 </a:t>
            </a:r>
            <a:r>
              <a:rPr lang="fr-CA" sz="2200" dirty="0">
                <a:latin typeface="+mn-lt"/>
              </a:rPr>
              <a:t>: Démontrer une compréhension de la multiplication et de la division de fractions positives et de nombres fractionnaires, de façon concrète, imagée et symbolique.</a:t>
            </a:r>
            <a:br>
              <a:rPr lang="en-CA" sz="4400" dirty="0"/>
            </a:br>
            <a:endParaRPr lang="en-US" dirty="0"/>
          </a:p>
        </p:txBody>
      </p:sp>
      <p:sp>
        <p:nvSpPr>
          <p:cNvPr id="3" name="Content Placeholder 2">
            <a:extLst>
              <a:ext uri="{FF2B5EF4-FFF2-40B4-BE49-F238E27FC236}">
                <a16:creationId xmlns:a16="http://schemas.microsoft.com/office/drawing/2014/main" id="{1755A058-8988-D1CB-3D60-2705963022BA}"/>
              </a:ext>
            </a:extLst>
          </p:cNvPr>
          <p:cNvSpPr>
            <a:spLocks noGrp="1"/>
          </p:cNvSpPr>
          <p:nvPr>
            <p:ph idx="1"/>
          </p:nvPr>
        </p:nvSpPr>
        <p:spPr>
          <a:xfrm>
            <a:off x="838200" y="2607503"/>
            <a:ext cx="10515600" cy="4351338"/>
          </a:xfrm>
        </p:spPr>
        <p:txBody>
          <a:bodyPr>
            <a:normAutofit fontScale="70000" lnSpcReduction="20000"/>
          </a:bodyPr>
          <a:lstStyle/>
          <a:p>
            <a:pPr marL="0" lvl="0" indent="0">
              <a:buNone/>
            </a:pPr>
            <a:r>
              <a:rPr lang="fr-CA" i="1" dirty="0"/>
              <a:t>Indicateurs de réussite</a:t>
            </a:r>
          </a:p>
          <a:p>
            <a:pPr lvl="0"/>
            <a:r>
              <a:rPr lang="fr-CA" dirty="0"/>
              <a:t>Trouver l’opération appropriée pour résoudre un problème comportant des fractions positives. </a:t>
            </a:r>
            <a:endParaRPr lang="en-CA" dirty="0"/>
          </a:p>
          <a:p>
            <a:pPr lvl="0"/>
            <a:r>
              <a:rPr lang="fr-CA" dirty="0"/>
              <a:t>Fournir un contexte comportant la multiplication de deux fractions positives données. </a:t>
            </a:r>
            <a:endParaRPr lang="en-CA" dirty="0"/>
          </a:p>
          <a:p>
            <a:pPr lvl="0"/>
            <a:r>
              <a:rPr lang="fr-CA" dirty="0"/>
              <a:t>Estimer le produit de deux fractions propres positives pour déterminer si le produit est plus près de 0, de une demie ou de 1. </a:t>
            </a:r>
            <a:endParaRPr lang="en-CA" dirty="0"/>
          </a:p>
          <a:p>
            <a:pPr lvl="0"/>
            <a:r>
              <a:rPr lang="fr-CA" dirty="0"/>
              <a:t>Exprimer un nombre fractionnaire positif donné sous forme de fraction impropre positive et une fraction impropre positive donnée sous forme de nombre fractionnaire. </a:t>
            </a:r>
            <a:endParaRPr lang="en-CA" dirty="0"/>
          </a:p>
          <a:p>
            <a:pPr lvl="0"/>
            <a:r>
              <a:rPr lang="fr-CA" dirty="0"/>
              <a:t>Modéliser la multiplication d’une fraction positive par un nombre entier de façon concrète ou imagée, et noter le processus de façon symbolique. </a:t>
            </a:r>
            <a:endParaRPr lang="en-CA" dirty="0"/>
          </a:p>
          <a:p>
            <a:pPr lvl="0"/>
            <a:r>
              <a:rPr lang="fr-CA" dirty="0"/>
              <a:t>Modéliser la multiplication d’une fraction positive par une fraction positive de façon concrète ou imagée au moyen d’une représentation d’aire, et noter le processus de façon symbolique. </a:t>
            </a:r>
            <a:endParaRPr lang="en-CA" dirty="0"/>
          </a:p>
          <a:p>
            <a:pPr lvl="0"/>
            <a:r>
              <a:rPr lang="fr-CA" dirty="0"/>
              <a:t>Généraliser et appliquer les règles de multiplication et de division de fractions positives, y compris de nombres fractionnaires. </a:t>
            </a:r>
            <a:endParaRPr lang="en-CA" dirty="0"/>
          </a:p>
          <a:p>
            <a:endParaRPr lang="en-US" dirty="0"/>
          </a:p>
        </p:txBody>
      </p:sp>
    </p:spTree>
    <p:extLst>
      <p:ext uri="{BB962C8B-B14F-4D97-AF65-F5344CB8AC3E}">
        <p14:creationId xmlns:p14="http://schemas.microsoft.com/office/powerpoint/2010/main" val="271975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7366" y="267419"/>
            <a:ext cx="10627744" cy="1915064"/>
          </a:xfrm>
        </p:spPr>
        <p:txBody>
          <a:bodyPr>
            <a:noAutofit/>
          </a:bodyPr>
          <a:lstStyle/>
          <a:p>
            <a:br>
              <a:rPr lang="en-CA" sz="2800" dirty="0">
                <a:solidFill>
                  <a:srgbClr val="00B0F0"/>
                </a:solidFill>
              </a:rPr>
            </a:br>
            <a:br>
              <a:rPr lang="en-CA" sz="2800" dirty="0">
                <a:solidFill>
                  <a:srgbClr val="00B0F0"/>
                </a:solidFill>
              </a:rPr>
            </a:br>
            <a:br>
              <a:rPr lang="en-CA" sz="2800" dirty="0">
                <a:solidFill>
                  <a:srgbClr val="00B0F0"/>
                </a:solidFill>
              </a:rPr>
            </a:br>
            <a:br>
              <a:rPr lang="fr-CA" sz="2400" dirty="0"/>
            </a:br>
            <a:r>
              <a:rPr lang="fr-CA" sz="2400" dirty="0">
                <a:solidFill>
                  <a:srgbClr val="00B0F0"/>
                </a:solidFill>
              </a:rPr>
              <a:t>Modéliser</a:t>
            </a:r>
            <a:r>
              <a:rPr lang="fr-CA" sz="2400" dirty="0"/>
              <a:t> la multiplication </a:t>
            </a:r>
            <a:r>
              <a:rPr lang="fr-CA" sz="2400" dirty="0">
                <a:solidFill>
                  <a:srgbClr val="00B0F0"/>
                </a:solidFill>
              </a:rPr>
              <a:t>d’une fraction positive par un nombre naturel </a:t>
            </a:r>
            <a:r>
              <a:rPr lang="fr-CA" sz="2400" dirty="0"/>
              <a:t>de façon  imagée. </a:t>
            </a:r>
            <a:br>
              <a:rPr lang="fr-CA" sz="2400" dirty="0"/>
            </a:br>
            <a:br>
              <a:rPr lang="fr-FR" sz="2000" dirty="0"/>
            </a:br>
            <a:r>
              <a:rPr lang="fr-FR" sz="2000" dirty="0"/>
              <a:t>Maintenant que tu sais comment résoudre une équation de multiplication qui a un nombre naturel x une fraction, tu dois montrer comment modéliser l’équation.</a:t>
            </a:r>
            <a:br>
              <a:rPr lang="fr-FR" sz="2000" dirty="0"/>
            </a:br>
            <a:br>
              <a:rPr lang="en-CA" sz="2400" dirty="0"/>
            </a:br>
            <a:br>
              <a:rPr lang="en-CA" sz="3200" dirty="0"/>
            </a:br>
            <a:endParaRPr lang="en-CA" sz="3200" b="1" dirty="0"/>
          </a:p>
        </p:txBody>
      </p:sp>
      <p:sp>
        <p:nvSpPr>
          <p:cNvPr id="9" name="Text Placeholder 8"/>
          <p:cNvSpPr>
            <a:spLocks noGrp="1"/>
          </p:cNvSpPr>
          <p:nvPr>
            <p:ph idx="1"/>
          </p:nvPr>
        </p:nvSpPr>
        <p:spPr>
          <a:xfrm>
            <a:off x="707366" y="2216989"/>
            <a:ext cx="10646434" cy="4373592"/>
          </a:xfrm>
        </p:spPr>
        <p:txBody>
          <a:bodyPr>
            <a:normAutofit/>
          </a:bodyPr>
          <a:lstStyle/>
          <a:p>
            <a:pPr marL="0" indent="0">
              <a:buNone/>
            </a:pPr>
            <a:endParaRPr lang="fr-FR" sz="2400" dirty="0"/>
          </a:p>
          <a:p>
            <a:endParaRPr lang="fr-FR" sz="2400" dirty="0"/>
          </a:p>
          <a:p>
            <a:endParaRPr lang="fr-FR" sz="2400" dirty="0"/>
          </a:p>
          <a:p>
            <a:endParaRPr lang="fr-FR" sz="2400" dirty="0"/>
          </a:p>
          <a:p>
            <a:endParaRPr lang="fr-FR" sz="2400" dirty="0"/>
          </a:p>
          <a:p>
            <a:endParaRPr lang="fr-FR" sz="2400" dirty="0"/>
          </a:p>
          <a:p>
            <a:pPr marL="0" indent="0">
              <a:buNone/>
            </a:pPr>
            <a:endParaRPr lang="en-CA" sz="2400" dirty="0"/>
          </a:p>
          <a:p>
            <a:endParaRPr lang="en-CA" sz="2400" dirty="0"/>
          </a:p>
          <a:p>
            <a:endParaRPr lang="en-CA" sz="1600" dirty="0"/>
          </a:p>
        </p:txBody>
      </p:sp>
      <p:pic>
        <p:nvPicPr>
          <p:cNvPr id="12" name="Picture 11"/>
          <p:cNvPicPr>
            <a:picLocks noChangeAspect="1"/>
          </p:cNvPicPr>
          <p:nvPr/>
        </p:nvPicPr>
        <p:blipFill>
          <a:blip r:embed="rId2"/>
          <a:stretch>
            <a:fillRect/>
          </a:stretch>
        </p:blipFill>
        <p:spPr>
          <a:xfrm>
            <a:off x="1337095" y="2337758"/>
            <a:ext cx="8531524" cy="4356340"/>
          </a:xfrm>
          <a:prstGeom prst="rect">
            <a:avLst/>
          </a:prstGeom>
        </p:spPr>
      </p:pic>
    </p:spTree>
    <p:extLst>
      <p:ext uri="{BB962C8B-B14F-4D97-AF65-F5344CB8AC3E}">
        <p14:creationId xmlns:p14="http://schemas.microsoft.com/office/powerpoint/2010/main" val="59737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400" b="1" dirty="0" err="1"/>
              <a:t>Exemple</a:t>
            </a:r>
            <a:r>
              <a:rPr lang="en-CA" sz="2400" dirty="0"/>
              <a:t>: </a:t>
            </a:r>
            <a:r>
              <a:rPr lang="fr-FR" sz="2400" dirty="0"/>
              <a:t>Multiplier une fraction par un nombre entier avec addition répétées et images</a:t>
            </a:r>
            <a:r>
              <a:rPr lang="en-CA" sz="2400" dirty="0"/>
              <a:t>.</a:t>
            </a:r>
            <a:br>
              <a:rPr lang="en-CA" sz="2400" dirty="0"/>
            </a:br>
            <a:br>
              <a:rPr lang="en-CA" sz="2400" dirty="0"/>
            </a:br>
            <a:r>
              <a:rPr lang="fr-FR" sz="2400" b="1" dirty="0"/>
              <a:t>Copie</a:t>
            </a:r>
            <a:r>
              <a:rPr lang="fr-FR" sz="2400" dirty="0"/>
              <a:t> ces exemples dans ton cahier.</a:t>
            </a:r>
            <a:endParaRPr lang="en-CA" sz="2400" dirty="0"/>
          </a:p>
        </p:txBody>
      </p:sp>
      <p:pic>
        <p:nvPicPr>
          <p:cNvPr id="8" name="Picture 7"/>
          <p:cNvPicPr>
            <a:picLocks noChangeAspect="1"/>
          </p:cNvPicPr>
          <p:nvPr/>
        </p:nvPicPr>
        <p:blipFill>
          <a:blip r:embed="rId2"/>
          <a:stretch>
            <a:fillRect/>
          </a:stretch>
        </p:blipFill>
        <p:spPr>
          <a:xfrm>
            <a:off x="6469810" y="1074825"/>
            <a:ext cx="4290757" cy="5317798"/>
          </a:xfrm>
          <a:prstGeom prst="rect">
            <a:avLst/>
          </a:prstGeom>
        </p:spPr>
      </p:pic>
      <p:pic>
        <p:nvPicPr>
          <p:cNvPr id="10" name="Content Placeholder 9"/>
          <p:cNvPicPr>
            <a:picLocks noGrp="1" noChangeAspect="1"/>
          </p:cNvPicPr>
          <p:nvPr>
            <p:ph idx="1"/>
          </p:nvPr>
        </p:nvPicPr>
        <p:blipFill>
          <a:blip r:embed="rId3"/>
          <a:stretch>
            <a:fillRect/>
          </a:stretch>
        </p:blipFill>
        <p:spPr>
          <a:xfrm>
            <a:off x="1207699" y="2041285"/>
            <a:ext cx="4290758" cy="3975017"/>
          </a:xfrm>
          <a:prstGeom prst="rect">
            <a:avLst/>
          </a:prstGeom>
        </p:spPr>
      </p:pic>
    </p:spTree>
    <p:extLst>
      <p:ext uri="{BB962C8B-B14F-4D97-AF65-F5344CB8AC3E}">
        <p14:creationId xmlns:p14="http://schemas.microsoft.com/office/powerpoint/2010/main" val="377358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0217" y="18255"/>
            <a:ext cx="10515600" cy="1325563"/>
          </a:xfrm>
        </p:spPr>
        <p:txBody>
          <a:bodyPr>
            <a:normAutofit/>
          </a:bodyPr>
          <a:lstStyle/>
          <a:p>
            <a:br>
              <a:rPr lang="fr-FR" sz="2400" dirty="0"/>
            </a:br>
            <a:r>
              <a:rPr lang="fr-FR" sz="2400" dirty="0">
                <a:solidFill>
                  <a:srgbClr val="0070C0"/>
                </a:solidFill>
              </a:rPr>
              <a:t>Visionne</a:t>
            </a:r>
            <a:r>
              <a:rPr lang="fr-FR" sz="2400" dirty="0"/>
              <a:t> les 3 </a:t>
            </a:r>
            <a:r>
              <a:rPr lang="fr-FR" sz="2400" dirty="0">
                <a:solidFill>
                  <a:srgbClr val="7030A0"/>
                </a:solidFill>
              </a:rPr>
              <a:t>vidéos</a:t>
            </a:r>
            <a:r>
              <a:rPr lang="fr-FR" sz="2400" dirty="0"/>
              <a:t> suivantes pour comprendre comment modéliser un nombre naturel x une fraction. </a:t>
            </a:r>
            <a:endParaRPr lang="en-CA" sz="2400" dirty="0"/>
          </a:p>
        </p:txBody>
      </p:sp>
      <p:sp>
        <p:nvSpPr>
          <p:cNvPr id="5" name="Content Placeholder 4"/>
          <p:cNvSpPr>
            <a:spLocks noGrp="1"/>
          </p:cNvSpPr>
          <p:nvPr>
            <p:ph idx="1"/>
          </p:nvPr>
        </p:nvSpPr>
        <p:spPr/>
        <p:txBody>
          <a:bodyPr>
            <a:normAutofit/>
          </a:bodyPr>
          <a:lstStyle/>
          <a:p>
            <a:pPr marL="0" indent="0">
              <a:buNone/>
            </a:pPr>
            <a:r>
              <a:rPr lang="en-CA" dirty="0"/>
              <a:t>Repeated Addition/ Drawing fraction circles</a:t>
            </a:r>
            <a:endParaRPr lang="en-CA" dirty="0">
              <a:hlinkClick r:id="rId2"/>
            </a:endParaRPr>
          </a:p>
          <a:p>
            <a:pPr marL="0" indent="0">
              <a:buNone/>
            </a:pPr>
            <a:r>
              <a:rPr lang="en-CA" dirty="0">
                <a:hlinkClick r:id="rId2"/>
              </a:rPr>
              <a:t>addition/</a:t>
            </a:r>
            <a:r>
              <a:rPr lang="en-CA" dirty="0">
                <a:hlinkClick r:id="rId3"/>
              </a:rPr>
              <a:t>https://www.youtube.com/watch?v=964XKRVUnuQ</a:t>
            </a:r>
            <a:endParaRPr lang="en-CA" dirty="0"/>
          </a:p>
          <a:p>
            <a:endParaRPr lang="en-CA" dirty="0"/>
          </a:p>
          <a:p>
            <a:r>
              <a:rPr lang="en-CA" dirty="0"/>
              <a:t>Note: this last video has 5 clips. Watch them all then attempt the practice lesson.</a:t>
            </a:r>
          </a:p>
          <a:p>
            <a:pPr marL="0" indent="0">
              <a:buNone/>
            </a:pPr>
            <a:r>
              <a:rPr lang="en-CA" dirty="0">
                <a:hlinkClick r:id="rId4"/>
              </a:rPr>
              <a:t>https://www.khanacademy.org/math/cc-fifth-grade-math/5th-multiply-fractions/imp-multiplying-fractions-and-whole-numbers/v/multiplying-fractions-by-whole-numbers-on-the-number-line</a:t>
            </a:r>
            <a:endParaRPr lang="en-CA" dirty="0"/>
          </a:p>
          <a:p>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1136369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0087" y="206100"/>
            <a:ext cx="10515600" cy="2298562"/>
          </a:xfrm>
        </p:spPr>
        <p:txBody>
          <a:bodyPr>
            <a:normAutofit/>
          </a:bodyPr>
          <a:lstStyle/>
          <a:p>
            <a:r>
              <a:rPr lang="en-CA" sz="3200" b="1" dirty="0"/>
              <a:t>V</a:t>
            </a:r>
            <a:r>
              <a:rPr lang="fr-FR" sz="3200" b="1" dirty="0"/>
              <a:t>as </a:t>
            </a:r>
            <a:r>
              <a:rPr lang="fr-FR" sz="3200" dirty="0"/>
              <a:t>aux pages </a:t>
            </a:r>
            <a:r>
              <a:rPr lang="fr-FR" sz="3200" dirty="0">
                <a:solidFill>
                  <a:srgbClr val="FF0000"/>
                </a:solidFill>
              </a:rPr>
              <a:t>105 à 107 </a:t>
            </a:r>
            <a:r>
              <a:rPr lang="fr-FR" sz="3200" dirty="0"/>
              <a:t>de ton </a:t>
            </a:r>
            <a:r>
              <a:rPr lang="fr-FR" sz="3200" dirty="0">
                <a:solidFill>
                  <a:srgbClr val="0070C0"/>
                </a:solidFill>
              </a:rPr>
              <a:t>livre de mathématiques</a:t>
            </a:r>
            <a:r>
              <a:rPr lang="fr-FR" sz="3200" dirty="0"/>
              <a:t>. </a:t>
            </a:r>
            <a:r>
              <a:rPr lang="fr-FR" sz="3200" b="1" dirty="0"/>
              <a:t>Copie</a:t>
            </a:r>
            <a:r>
              <a:rPr lang="fr-FR" sz="3200" dirty="0"/>
              <a:t> des notes et des diagrammes dans ton </a:t>
            </a:r>
            <a:r>
              <a:rPr lang="fr-FR" sz="3200" dirty="0">
                <a:solidFill>
                  <a:srgbClr val="FFFF00"/>
                </a:solidFill>
              </a:rPr>
              <a:t>cahier</a:t>
            </a:r>
            <a:r>
              <a:rPr lang="fr-FR" sz="3200" dirty="0"/>
              <a:t> pour t’assurer de comprendre comment </a:t>
            </a:r>
            <a:r>
              <a:rPr lang="fr-FR" sz="3200" dirty="0">
                <a:solidFill>
                  <a:srgbClr val="7030A0"/>
                </a:solidFill>
              </a:rPr>
              <a:t>modéliser</a:t>
            </a:r>
            <a:r>
              <a:rPr lang="fr-FR" sz="3200" dirty="0"/>
              <a:t> à l'aide des différentes stratégies abordées.</a:t>
            </a:r>
            <a:endParaRPr lang="en-CA" sz="3200" dirty="0"/>
          </a:p>
        </p:txBody>
      </p:sp>
      <p:pic>
        <p:nvPicPr>
          <p:cNvPr id="2" name="Picture 1">
            <a:extLst>
              <a:ext uri="{FF2B5EF4-FFF2-40B4-BE49-F238E27FC236}">
                <a16:creationId xmlns:a16="http://schemas.microsoft.com/office/drawing/2014/main" id="{D6BF0743-D9EB-4056-C2C4-C474508ED149}"/>
              </a:ext>
            </a:extLst>
          </p:cNvPr>
          <p:cNvPicPr>
            <a:picLocks noChangeAspect="1"/>
          </p:cNvPicPr>
          <p:nvPr/>
        </p:nvPicPr>
        <p:blipFill>
          <a:blip r:embed="rId2"/>
          <a:stretch>
            <a:fillRect/>
          </a:stretch>
        </p:blipFill>
        <p:spPr>
          <a:xfrm>
            <a:off x="866787" y="3309878"/>
            <a:ext cx="4034243" cy="2051780"/>
          </a:xfrm>
          <a:prstGeom prst="rect">
            <a:avLst/>
          </a:prstGeom>
        </p:spPr>
      </p:pic>
      <p:pic>
        <p:nvPicPr>
          <p:cNvPr id="3" name="Picture 2">
            <a:extLst>
              <a:ext uri="{FF2B5EF4-FFF2-40B4-BE49-F238E27FC236}">
                <a16:creationId xmlns:a16="http://schemas.microsoft.com/office/drawing/2014/main" id="{2AC0F261-5104-64AE-7519-63AF2E068641}"/>
              </a:ext>
            </a:extLst>
          </p:cNvPr>
          <p:cNvPicPr>
            <a:picLocks noChangeAspect="1"/>
          </p:cNvPicPr>
          <p:nvPr/>
        </p:nvPicPr>
        <p:blipFill>
          <a:blip r:embed="rId3"/>
          <a:stretch>
            <a:fillRect/>
          </a:stretch>
        </p:blipFill>
        <p:spPr>
          <a:xfrm>
            <a:off x="4690015" y="2138703"/>
            <a:ext cx="7125805" cy="1807778"/>
          </a:xfrm>
          <a:prstGeom prst="rect">
            <a:avLst/>
          </a:prstGeom>
        </p:spPr>
      </p:pic>
      <p:pic>
        <p:nvPicPr>
          <p:cNvPr id="5" name="Picture 4">
            <a:extLst>
              <a:ext uri="{FF2B5EF4-FFF2-40B4-BE49-F238E27FC236}">
                <a16:creationId xmlns:a16="http://schemas.microsoft.com/office/drawing/2014/main" id="{236DFA58-C651-60F1-D702-8B2508665052}"/>
              </a:ext>
            </a:extLst>
          </p:cNvPr>
          <p:cNvPicPr>
            <a:picLocks noChangeAspect="1"/>
          </p:cNvPicPr>
          <p:nvPr/>
        </p:nvPicPr>
        <p:blipFill>
          <a:blip r:embed="rId4"/>
          <a:stretch>
            <a:fillRect/>
          </a:stretch>
        </p:blipFill>
        <p:spPr>
          <a:xfrm>
            <a:off x="5478720" y="4437265"/>
            <a:ext cx="5548394" cy="1664519"/>
          </a:xfrm>
          <a:prstGeom prst="rect">
            <a:avLst/>
          </a:prstGeom>
        </p:spPr>
      </p:pic>
    </p:spTree>
    <p:extLst>
      <p:ext uri="{BB962C8B-B14F-4D97-AF65-F5344CB8AC3E}">
        <p14:creationId xmlns:p14="http://schemas.microsoft.com/office/powerpoint/2010/main" val="407704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a:solidFill>
                  <a:schemeClr val="tx1"/>
                </a:solidFill>
                <a:latin typeface="+mj-lt"/>
                <a:ea typeface="+mj-ea"/>
                <a:cs typeface="+mj-cs"/>
              </a:rPr>
              <a:t>Pratiquer</a:t>
            </a:r>
          </a:p>
        </p:txBody>
      </p:sp>
      <p:sp>
        <p:nvSpPr>
          <p:cNvPr id="4" name="Content Placeholder 3"/>
          <p:cNvSpPr>
            <a:spLocks noGrp="1"/>
          </p:cNvSpPr>
          <p:nvPr>
            <p:ph sz="half" idx="2"/>
          </p:nvPr>
        </p:nvSpPr>
        <p:spPr>
          <a:xfrm>
            <a:off x="648931" y="2438400"/>
            <a:ext cx="3505494" cy="3785419"/>
          </a:xfrm>
        </p:spPr>
        <p:txBody>
          <a:bodyPr vert="horz" lIns="91440" tIns="45720" rIns="91440" bIns="45720" rtlCol="0">
            <a:normAutofit/>
          </a:bodyPr>
          <a:lstStyle/>
          <a:p>
            <a:pPr marL="514350"/>
            <a:r>
              <a:rPr lang="en-US" sz="2000" b="1" dirty="0" err="1"/>
              <a:t>Complète</a:t>
            </a:r>
            <a:r>
              <a:rPr lang="en-US" sz="2000" dirty="0"/>
              <a:t> les questions #5, 6, 8, 9, 10, 11, 14-a,d et 17 aux pages 108 &amp; 109 dans ton livre de </a:t>
            </a:r>
            <a:r>
              <a:rPr lang="en-US" sz="2000" dirty="0" err="1"/>
              <a:t>maths</a:t>
            </a:r>
            <a:r>
              <a:rPr lang="en-US" sz="2000" dirty="0"/>
              <a:t>. </a:t>
            </a:r>
          </a:p>
          <a:p>
            <a:pPr marL="514350"/>
            <a:r>
              <a:rPr lang="en-US" sz="2000" b="1" dirty="0" err="1"/>
              <a:t>Feuille</a:t>
            </a:r>
            <a:r>
              <a:rPr lang="en-US" sz="2000" b="1" dirty="0"/>
              <a:t> de </a:t>
            </a:r>
            <a:r>
              <a:rPr lang="en-US" sz="2000" b="1" dirty="0" err="1"/>
              <a:t>travaille</a:t>
            </a:r>
            <a:r>
              <a:rPr lang="en-US" sz="2000" b="1" dirty="0"/>
              <a:t> </a:t>
            </a:r>
            <a:r>
              <a:rPr lang="en-US" altLang="en-US" sz="2000" b="1" dirty="0"/>
              <a:t>3.1</a:t>
            </a:r>
            <a:r>
              <a:rPr lang="en-US" altLang="en-US" sz="2000" dirty="0"/>
              <a:t> - Multiplier </a:t>
            </a:r>
            <a:r>
              <a:rPr lang="en-US" altLang="en-US" sz="2000" dirty="0" err="1"/>
              <a:t>une</a:t>
            </a:r>
            <a:r>
              <a:rPr lang="en-US" altLang="en-US" sz="2000" dirty="0"/>
              <a:t> fraction et un </a:t>
            </a:r>
            <a:r>
              <a:rPr lang="en-US" altLang="en-US" sz="2000" dirty="0" err="1"/>
              <a:t>nombre</a:t>
            </a:r>
            <a:r>
              <a:rPr lang="en-US" altLang="en-US" sz="2000" dirty="0"/>
              <a:t> naturel à </a:t>
            </a:r>
            <a:r>
              <a:rPr lang="en-US" altLang="en-US" sz="2000" dirty="0" err="1"/>
              <a:t>l’aide</a:t>
            </a:r>
            <a:r>
              <a:rPr lang="en-US" altLang="en-US" sz="2000" dirty="0"/>
              <a:t> </a:t>
            </a:r>
            <a:r>
              <a:rPr lang="en-US" altLang="en-US" sz="2000" dirty="0" err="1"/>
              <a:t>d’une</a:t>
            </a:r>
            <a:r>
              <a:rPr lang="en-US" altLang="en-US" sz="2000" dirty="0"/>
              <a:t> </a:t>
            </a:r>
            <a:r>
              <a:rPr lang="en-US" altLang="en-US" sz="2000" dirty="0" err="1"/>
              <a:t>modèle</a:t>
            </a:r>
            <a:r>
              <a:rPr lang="en-US" altLang="en-US" sz="2000" dirty="0"/>
              <a:t> (pages 50 et 51 dans le Cahier </a:t>
            </a:r>
            <a:r>
              <a:rPr lang="en-US" altLang="en-US" sz="2000" dirty="0" err="1"/>
              <a:t>d’activités</a:t>
            </a:r>
            <a:r>
              <a:rPr lang="en-US" altLang="en-US" sz="2000" dirty="0"/>
              <a:t> et </a:t>
            </a:r>
            <a:r>
              <a:rPr lang="en-US" altLang="en-US" sz="2000" dirty="0" err="1"/>
              <a:t>d’exercices</a:t>
            </a:r>
            <a:r>
              <a:rPr lang="en-US" altLang="en-US" sz="2000" dirty="0"/>
              <a:t>)</a:t>
            </a:r>
          </a:p>
          <a:p>
            <a:pPr marL="514350"/>
            <a:endParaRPr lang="en-US" sz="2000" dirty="0"/>
          </a:p>
          <a:p>
            <a:pPr marL="514350"/>
            <a:endParaRPr lang="en-US" sz="2000" dirty="0"/>
          </a:p>
        </p:txBody>
      </p:sp>
      <p:sp>
        <p:nvSpPr>
          <p:cNvPr id="14"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Math - MS. CHEN'S CLASS">
            <a:extLst>
              <a:ext uri="{FF2B5EF4-FFF2-40B4-BE49-F238E27FC236}">
                <a16:creationId xmlns:a16="http://schemas.microsoft.com/office/drawing/2014/main" id="{FB9C0FB6-5ED5-25A7-3F2D-80AECBB652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215273"/>
            <a:ext cx="6019331" cy="442420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337641"/>
            <a:ext cx="9144000" cy="2330002"/>
          </a:xfrm>
        </p:spPr>
        <p:txBody>
          <a:bodyPr vert="horz" lIns="91440" tIns="45720" rIns="91440" bIns="45720" rtlCol="0" anchor="b">
            <a:normAutofit/>
          </a:bodyPr>
          <a:lstStyle/>
          <a:p>
            <a:pPr algn="ctr"/>
            <a:r>
              <a:rPr lang="en-US" sz="5400" kern="1200">
                <a:solidFill>
                  <a:schemeClr val="tx1"/>
                </a:solidFill>
                <a:latin typeface="+mj-lt"/>
                <a:ea typeface="+mj-ea"/>
                <a:cs typeface="+mj-cs"/>
              </a:rPr>
              <a:t>Question du Journal N6 #2</a:t>
            </a:r>
          </a:p>
        </p:txBody>
      </p:sp>
      <p:cxnSp>
        <p:nvCxnSpPr>
          <p:cNvPr id="13" name="Straight Connector 12">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54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351"/>
            <a:ext cx="10515600" cy="1325563"/>
          </a:xfrm>
        </p:spPr>
        <p:txBody>
          <a:bodyPr>
            <a:normAutofit fontScale="90000"/>
          </a:bodyPr>
          <a:lstStyle/>
          <a:p>
            <a:pPr algn="ctr"/>
            <a:br>
              <a:rPr lang="en-CA" dirty="0"/>
            </a:br>
            <a:r>
              <a:rPr lang="en-CA" dirty="0">
                <a:solidFill>
                  <a:srgbClr val="7030A0"/>
                </a:solidFill>
              </a:rPr>
              <a:t>PARTIE B</a:t>
            </a:r>
            <a:br>
              <a:rPr lang="en-CA" dirty="0">
                <a:solidFill>
                  <a:srgbClr val="7030A0"/>
                </a:solidFill>
              </a:rPr>
            </a:br>
            <a:r>
              <a:rPr lang="en-CA" dirty="0"/>
              <a:t>2.     </a:t>
            </a:r>
            <a:r>
              <a:rPr lang="en-CA" sz="3100" dirty="0"/>
              <a:t>Multiplier </a:t>
            </a:r>
            <a:r>
              <a:rPr lang="en-CA" sz="3100" b="1" dirty="0">
                <a:solidFill>
                  <a:srgbClr val="FFFF00"/>
                </a:solidFill>
              </a:rPr>
              <a:t>Fraction   x  Fraction </a:t>
            </a:r>
            <a:br>
              <a:rPr lang="en-CA" dirty="0"/>
            </a:br>
            <a:endParaRPr lang="en-CA" dirty="0"/>
          </a:p>
        </p:txBody>
      </p:sp>
      <p:sp>
        <p:nvSpPr>
          <p:cNvPr id="5" name="Content Placeholder 4"/>
          <p:cNvSpPr>
            <a:spLocks noGrp="1"/>
          </p:cNvSpPr>
          <p:nvPr>
            <p:ph sz="half" idx="2"/>
          </p:nvPr>
        </p:nvSpPr>
        <p:spPr>
          <a:xfrm>
            <a:off x="1060174" y="1544914"/>
            <a:ext cx="10293626" cy="4351338"/>
          </a:xfrm>
        </p:spPr>
        <p:txBody>
          <a:bodyPr/>
          <a:lstStyle/>
          <a:p>
            <a:pPr marL="0" indent="0">
              <a:buNone/>
            </a:pPr>
            <a:r>
              <a:rPr lang="fr-FR" dirty="0"/>
              <a:t>Lors de la multiplication de fractions, le processus mathématique est toujours </a:t>
            </a:r>
            <a:r>
              <a:rPr lang="fr-FR" dirty="0">
                <a:solidFill>
                  <a:srgbClr val="FFFF00"/>
                </a:solidFill>
              </a:rPr>
              <a:t>numérateur x numérateur </a:t>
            </a:r>
            <a:r>
              <a:rPr lang="fr-FR" dirty="0"/>
              <a:t>et </a:t>
            </a:r>
            <a:r>
              <a:rPr lang="fr-FR" dirty="0">
                <a:solidFill>
                  <a:srgbClr val="FF0000"/>
                </a:solidFill>
              </a:rPr>
              <a:t>dénominateur x dénominateur</a:t>
            </a:r>
            <a:r>
              <a:rPr lang="fr-FR" dirty="0"/>
              <a:t>. </a:t>
            </a:r>
            <a:r>
              <a:rPr lang="fr-FR" b="1" dirty="0"/>
              <a:t>Copie</a:t>
            </a:r>
            <a:r>
              <a:rPr lang="fr-FR" dirty="0"/>
              <a:t> l’image ci-dessous dans ton cahier. </a:t>
            </a:r>
            <a:endParaRPr lang="en-CA" dirty="0"/>
          </a:p>
        </p:txBody>
      </p:sp>
      <p:pic>
        <p:nvPicPr>
          <p:cNvPr id="7" name="Picture 6"/>
          <p:cNvPicPr>
            <a:picLocks noChangeAspect="1"/>
          </p:cNvPicPr>
          <p:nvPr/>
        </p:nvPicPr>
        <p:blipFill>
          <a:blip r:embed="rId2"/>
          <a:stretch>
            <a:fillRect/>
          </a:stretch>
        </p:blipFill>
        <p:spPr>
          <a:xfrm>
            <a:off x="3517327" y="3018183"/>
            <a:ext cx="4271719" cy="3158780"/>
          </a:xfrm>
          <a:prstGeom prst="rect">
            <a:avLst/>
          </a:prstGeom>
        </p:spPr>
      </p:pic>
    </p:spTree>
    <p:extLst>
      <p:ext uri="{BB962C8B-B14F-4D97-AF65-F5344CB8AC3E}">
        <p14:creationId xmlns:p14="http://schemas.microsoft.com/office/powerpoint/2010/main" val="141414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28" y="4675886"/>
            <a:ext cx="3685032" cy="1608328"/>
          </a:xfrm>
        </p:spPr>
        <p:txBody>
          <a:bodyPr>
            <a:normAutofit/>
          </a:bodyPr>
          <a:lstStyle/>
          <a:p>
            <a:r>
              <a:rPr lang="fr-FR" altLang="en-US" sz="2500" b="1" dirty="0">
                <a:latin typeface="+mn-lt"/>
              </a:rPr>
              <a:t>Résous</a:t>
            </a:r>
            <a:r>
              <a:rPr lang="fr-FR" altLang="en-US" sz="2500" dirty="0">
                <a:latin typeface="+mn-lt"/>
              </a:rPr>
              <a:t> les équations suivantes fraction x fraction.</a:t>
            </a:r>
            <a:r>
              <a:rPr lang="fr-FR" altLang="en-US" sz="2500" b="1" dirty="0">
                <a:latin typeface="+mn-lt"/>
              </a:rPr>
              <a:t> Simplifie </a:t>
            </a:r>
            <a:r>
              <a:rPr lang="fr-FR" altLang="en-US" sz="2500" dirty="0">
                <a:latin typeface="+mn-lt"/>
              </a:rPr>
              <a:t>quand possible.</a:t>
            </a:r>
            <a:endParaRPr lang="en-CA" sz="2500" dirty="0">
              <a:latin typeface="+mn-lt"/>
            </a:endParaRPr>
          </a:p>
        </p:txBody>
      </p:sp>
      <p:sp>
        <p:nvSpPr>
          <p:cNvPr id="1033" name="Rectangle 1032">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Multiplying Fractions - Definition, Steps, Properties, Example">
            <a:extLst>
              <a:ext uri="{FF2B5EF4-FFF2-40B4-BE49-F238E27FC236}">
                <a16:creationId xmlns:a16="http://schemas.microsoft.com/office/drawing/2014/main" id="{DEB96325-4F46-C940-4317-1D2C46DBF7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76" b="2"/>
          <a:stretch/>
        </p:blipFill>
        <p:spPr bwMode="auto">
          <a:xfrm>
            <a:off x="2184401" y="749300"/>
            <a:ext cx="7823199" cy="33430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4864100" y="4675886"/>
                <a:ext cx="7009032" cy="2182114"/>
              </a:xfrm>
            </p:spPr>
            <p:txBody>
              <a:bodyPr anchor="ctr">
                <a:normAutofit/>
              </a:bodyPr>
              <a:lstStyle/>
              <a:p>
                <a:endParaRPr lang="en-CA" sz="1700" dirty="0"/>
              </a:p>
              <a:p>
                <a:pPr marL="0" indent="0">
                  <a:buNone/>
                </a:pPr>
                <a:r>
                  <a:rPr lang="en-CA" sz="2000" dirty="0"/>
                  <a:t>  1.     </a:t>
                </a:r>
                <a14:m>
                  <m:oMath xmlns:m="http://schemas.openxmlformats.org/officeDocument/2006/math">
                    <m:f>
                      <m:fPr>
                        <m:ctrlPr>
                          <a:rPr lang="en-CA" sz="2000" i="1">
                            <a:latin typeface="Cambria Math" panose="02040503050406030204" pitchFamily="18" charset="0"/>
                          </a:rPr>
                        </m:ctrlPr>
                      </m:fPr>
                      <m:num>
                        <m:r>
                          <a:rPr lang="en-CA" sz="2000" b="0" i="1">
                            <a:latin typeface="Cambria Math" panose="02040503050406030204" pitchFamily="18" charset="0"/>
                          </a:rPr>
                          <m:t>1</m:t>
                        </m:r>
                      </m:num>
                      <m:den>
                        <m:r>
                          <a:rPr lang="en-CA" sz="2000" b="0" i="1">
                            <a:latin typeface="Cambria Math" panose="02040503050406030204" pitchFamily="18" charset="0"/>
                          </a:rPr>
                          <m:t>2</m:t>
                        </m:r>
                      </m:den>
                    </m:f>
                  </m:oMath>
                </a14:m>
                <a:r>
                  <a:rPr lang="en-CA" sz="2000" dirty="0"/>
                  <a:t>     x      </a:t>
                </a:r>
                <a14:m>
                  <m:oMath xmlns:m="http://schemas.openxmlformats.org/officeDocument/2006/math">
                    <m:f>
                      <m:fPr>
                        <m:ctrlPr>
                          <a:rPr lang="en-CA" sz="2000" i="1">
                            <a:latin typeface="Cambria Math" panose="02040503050406030204" pitchFamily="18" charset="0"/>
                          </a:rPr>
                        </m:ctrlPr>
                      </m:fPr>
                      <m:num>
                        <m:r>
                          <a:rPr lang="en-CA" sz="2000" b="0" i="1">
                            <a:latin typeface="Cambria Math" panose="02040503050406030204" pitchFamily="18" charset="0"/>
                          </a:rPr>
                          <m:t>1</m:t>
                        </m:r>
                      </m:num>
                      <m:den>
                        <m:r>
                          <a:rPr lang="en-CA" sz="2000" b="0" i="1">
                            <a:latin typeface="Cambria Math" panose="02040503050406030204" pitchFamily="18" charset="0"/>
                          </a:rPr>
                          <m:t>4</m:t>
                        </m:r>
                      </m:den>
                    </m:f>
                  </m:oMath>
                </a14:m>
                <a:r>
                  <a:rPr lang="en-CA" sz="2000" dirty="0"/>
                  <a:t>			2.           </a:t>
                </a:r>
                <a14:m>
                  <m:oMath xmlns:m="http://schemas.openxmlformats.org/officeDocument/2006/math">
                    <m:f>
                      <m:fPr>
                        <m:ctrlPr>
                          <a:rPr lang="en-CA" sz="2000" i="1">
                            <a:latin typeface="Cambria Math" panose="02040503050406030204" pitchFamily="18" charset="0"/>
                          </a:rPr>
                        </m:ctrlPr>
                      </m:fPr>
                      <m:num>
                        <m:r>
                          <a:rPr lang="en-CA" sz="2000" i="1">
                            <a:latin typeface="Cambria Math" panose="02040503050406030204" pitchFamily="18" charset="0"/>
                          </a:rPr>
                          <m:t>1</m:t>
                        </m:r>
                      </m:num>
                      <m:den>
                        <m:r>
                          <a:rPr lang="en-CA" sz="2000" i="1">
                            <a:latin typeface="Cambria Math" panose="02040503050406030204" pitchFamily="18" charset="0"/>
                          </a:rPr>
                          <m:t>2</m:t>
                        </m:r>
                      </m:den>
                    </m:f>
                  </m:oMath>
                </a14:m>
                <a:r>
                  <a:rPr lang="en-CA" sz="2000" dirty="0"/>
                  <a:t>     x      </a:t>
                </a:r>
                <a14:m>
                  <m:oMath xmlns:m="http://schemas.openxmlformats.org/officeDocument/2006/math">
                    <m:f>
                      <m:fPr>
                        <m:ctrlPr>
                          <a:rPr lang="en-CA" sz="2000" i="1">
                            <a:latin typeface="Cambria Math" panose="02040503050406030204" pitchFamily="18" charset="0"/>
                          </a:rPr>
                        </m:ctrlPr>
                      </m:fPr>
                      <m:num>
                        <m:r>
                          <a:rPr lang="en-CA" sz="2000" b="0" i="1">
                            <a:latin typeface="Cambria Math" panose="02040503050406030204" pitchFamily="18" charset="0"/>
                          </a:rPr>
                          <m:t>2</m:t>
                        </m:r>
                      </m:num>
                      <m:den>
                        <m:r>
                          <a:rPr lang="en-CA" sz="2000" b="0" i="1">
                            <a:latin typeface="Cambria Math" panose="02040503050406030204" pitchFamily="18" charset="0"/>
                          </a:rPr>
                          <m:t>3</m:t>
                        </m:r>
                      </m:den>
                    </m:f>
                  </m:oMath>
                </a14:m>
                <a:endParaRPr lang="en-CA" sz="2000" dirty="0"/>
              </a:p>
              <a:p>
                <a:pPr marL="0" indent="0">
                  <a:buNone/>
                </a:pPr>
                <a:endParaRPr lang="en-CA" sz="2000" dirty="0"/>
              </a:p>
              <a:p>
                <a:pPr marL="0" indent="0">
                  <a:buNone/>
                </a:pPr>
                <a:r>
                  <a:rPr lang="en-CA" sz="2000" dirty="0"/>
                  <a:t>  3.     </a:t>
                </a:r>
                <a14:m>
                  <m:oMath xmlns:m="http://schemas.openxmlformats.org/officeDocument/2006/math">
                    <m:f>
                      <m:fPr>
                        <m:ctrlPr>
                          <a:rPr lang="en-CA" sz="2000" i="1">
                            <a:latin typeface="Cambria Math" panose="02040503050406030204" pitchFamily="18" charset="0"/>
                          </a:rPr>
                        </m:ctrlPr>
                      </m:fPr>
                      <m:num>
                        <m:r>
                          <a:rPr lang="en-CA" sz="2000" b="0" i="1">
                            <a:latin typeface="Cambria Math" panose="02040503050406030204" pitchFamily="18" charset="0"/>
                          </a:rPr>
                          <m:t>2</m:t>
                        </m:r>
                      </m:num>
                      <m:den>
                        <m:r>
                          <a:rPr lang="en-CA" sz="2000" b="0" i="1">
                            <a:latin typeface="Cambria Math" panose="02040503050406030204" pitchFamily="18" charset="0"/>
                          </a:rPr>
                          <m:t>5</m:t>
                        </m:r>
                      </m:den>
                    </m:f>
                  </m:oMath>
                </a14:m>
                <a:r>
                  <a:rPr lang="en-CA" sz="2000" dirty="0"/>
                  <a:t>     x      </a:t>
                </a:r>
                <a14:m>
                  <m:oMath xmlns:m="http://schemas.openxmlformats.org/officeDocument/2006/math">
                    <m:f>
                      <m:fPr>
                        <m:ctrlPr>
                          <a:rPr lang="en-CA" sz="2000" i="1">
                            <a:latin typeface="Cambria Math" panose="02040503050406030204" pitchFamily="18" charset="0"/>
                          </a:rPr>
                        </m:ctrlPr>
                      </m:fPr>
                      <m:num>
                        <m:r>
                          <a:rPr lang="en-CA" sz="2000" i="1">
                            <a:latin typeface="Cambria Math" panose="02040503050406030204" pitchFamily="18" charset="0"/>
                          </a:rPr>
                          <m:t>1</m:t>
                        </m:r>
                      </m:num>
                      <m:den>
                        <m:r>
                          <a:rPr lang="en-CA" sz="2000" i="1">
                            <a:latin typeface="Cambria Math" panose="02040503050406030204" pitchFamily="18" charset="0"/>
                          </a:rPr>
                          <m:t>4</m:t>
                        </m:r>
                      </m:den>
                    </m:f>
                  </m:oMath>
                </a14:m>
                <a:r>
                  <a:rPr lang="en-CA" sz="2000" dirty="0"/>
                  <a:t>			4.           </a:t>
                </a:r>
                <a14:m>
                  <m:oMath xmlns:m="http://schemas.openxmlformats.org/officeDocument/2006/math">
                    <m:f>
                      <m:fPr>
                        <m:ctrlPr>
                          <a:rPr lang="en-CA" sz="2000" i="1">
                            <a:latin typeface="Cambria Math" panose="02040503050406030204" pitchFamily="18" charset="0"/>
                          </a:rPr>
                        </m:ctrlPr>
                      </m:fPr>
                      <m:num>
                        <m:r>
                          <a:rPr lang="en-CA" sz="2000" b="0" i="1">
                            <a:latin typeface="Cambria Math" panose="02040503050406030204" pitchFamily="18" charset="0"/>
                          </a:rPr>
                          <m:t>2</m:t>
                        </m:r>
                      </m:num>
                      <m:den>
                        <m:r>
                          <a:rPr lang="en-CA" sz="2000" b="0" i="1">
                            <a:latin typeface="Cambria Math" panose="02040503050406030204" pitchFamily="18" charset="0"/>
                          </a:rPr>
                          <m:t>3</m:t>
                        </m:r>
                      </m:den>
                    </m:f>
                  </m:oMath>
                </a14:m>
                <a:r>
                  <a:rPr lang="en-CA" sz="2000" dirty="0"/>
                  <a:t>     x      </a:t>
                </a:r>
                <a14:m>
                  <m:oMath xmlns:m="http://schemas.openxmlformats.org/officeDocument/2006/math">
                    <m:f>
                      <m:fPr>
                        <m:ctrlPr>
                          <a:rPr lang="en-CA" sz="2000" i="1">
                            <a:latin typeface="Cambria Math" panose="02040503050406030204" pitchFamily="18" charset="0"/>
                          </a:rPr>
                        </m:ctrlPr>
                      </m:fPr>
                      <m:num>
                        <m:r>
                          <a:rPr lang="en-CA" sz="2000" b="0" i="1">
                            <a:latin typeface="Cambria Math" panose="02040503050406030204" pitchFamily="18" charset="0"/>
                          </a:rPr>
                          <m:t>3</m:t>
                        </m:r>
                      </m:num>
                      <m:den>
                        <m:r>
                          <a:rPr lang="en-CA" sz="2000" b="0" i="1">
                            <a:latin typeface="Cambria Math" panose="02040503050406030204" pitchFamily="18" charset="0"/>
                          </a:rPr>
                          <m:t>2</m:t>
                        </m:r>
                      </m:den>
                    </m:f>
                  </m:oMath>
                </a14:m>
                <a:endParaRPr lang="en-CA" sz="2000" dirty="0"/>
              </a:p>
              <a:p>
                <a:pPr marL="0" indent="0">
                  <a:buNone/>
                </a:pPr>
                <a:endParaRPr lang="en-CA" sz="2000" dirty="0"/>
              </a:p>
              <a:p>
                <a:pPr marL="0" indent="0">
                  <a:buNone/>
                </a:pPr>
                <a:endParaRPr lang="en-CA" sz="1700"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4864100" y="4675886"/>
                <a:ext cx="7009032" cy="2182114"/>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0825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1137034" y="609597"/>
            <a:ext cx="9392421" cy="1330841"/>
          </a:xfrm>
        </p:spPr>
        <p:txBody>
          <a:bodyPr>
            <a:normAutofit/>
          </a:bodyPr>
          <a:lstStyle/>
          <a:p>
            <a:r>
              <a:rPr lang="en-CA" dirty="0" err="1"/>
              <a:t>Pratiquer</a:t>
            </a:r>
            <a:r>
              <a:rPr lang="en-CA" dirty="0"/>
              <a:t>!</a:t>
            </a:r>
          </a:p>
        </p:txBody>
      </p:sp>
      <p:sp>
        <p:nvSpPr>
          <p:cNvPr id="5" name="Content Placeholder 4"/>
          <p:cNvSpPr>
            <a:spLocks noGrp="1"/>
          </p:cNvSpPr>
          <p:nvPr>
            <p:ph idx="1"/>
          </p:nvPr>
        </p:nvSpPr>
        <p:spPr>
          <a:xfrm>
            <a:off x="1137034" y="2198362"/>
            <a:ext cx="4958966" cy="3917773"/>
          </a:xfrm>
        </p:spPr>
        <p:txBody>
          <a:bodyPr>
            <a:normAutofit/>
          </a:bodyPr>
          <a:lstStyle/>
          <a:p>
            <a:pPr marL="0" indent="0">
              <a:buNone/>
            </a:pPr>
            <a:r>
              <a:rPr lang="en-CA" sz="2400" b="1" dirty="0" err="1"/>
              <a:t>Complète</a:t>
            </a:r>
            <a:r>
              <a:rPr lang="en-CA" sz="2400" dirty="0"/>
              <a:t> la question #8 à la page 113 dans ton cahier. </a:t>
            </a:r>
          </a:p>
          <a:p>
            <a:pPr marL="0" indent="0">
              <a:buNone/>
            </a:pPr>
            <a:endParaRPr lang="en-CA" sz="2400" dirty="0"/>
          </a:p>
          <a:p>
            <a:pPr marL="0" indent="0">
              <a:buNone/>
            </a:pPr>
            <a:r>
              <a:rPr lang="en-CA" sz="2400" dirty="0" err="1"/>
              <a:t>N’oublie</a:t>
            </a:r>
            <a:r>
              <a:rPr lang="en-CA" sz="2400" dirty="0"/>
              <a:t> pas de </a:t>
            </a:r>
            <a:r>
              <a:rPr lang="en-CA" sz="2400" b="1" dirty="0"/>
              <a:t>simplifier</a:t>
            </a:r>
            <a:r>
              <a:rPr lang="en-CA" sz="2400" dirty="0"/>
              <a:t> </a:t>
            </a:r>
            <a:r>
              <a:rPr lang="en-CA" sz="2400" dirty="0" err="1"/>
              <a:t>tes</a:t>
            </a:r>
            <a:r>
              <a:rPr lang="en-CA" sz="2400" dirty="0"/>
              <a:t> </a:t>
            </a:r>
            <a:r>
              <a:rPr lang="en-CA" sz="2400" dirty="0" err="1"/>
              <a:t>réponses</a:t>
            </a:r>
            <a:r>
              <a:rPr lang="en-CA" sz="2400" dirty="0"/>
              <a:t>. </a:t>
            </a:r>
          </a:p>
        </p:txBody>
      </p:sp>
      <p:pic>
        <p:nvPicPr>
          <p:cNvPr id="3" name="Picture 2">
            <a:extLst>
              <a:ext uri="{FF2B5EF4-FFF2-40B4-BE49-F238E27FC236}">
                <a16:creationId xmlns:a16="http://schemas.microsoft.com/office/drawing/2014/main" id="{DFAFF072-81B5-DFCE-A83D-FF432B85AE1B}"/>
              </a:ext>
            </a:extLst>
          </p:cNvPr>
          <p:cNvPicPr>
            <a:picLocks noChangeAspect="1"/>
          </p:cNvPicPr>
          <p:nvPr/>
        </p:nvPicPr>
        <p:blipFill>
          <a:blip r:embed="rId2"/>
          <a:stretch>
            <a:fillRect/>
          </a:stretch>
        </p:blipFill>
        <p:spPr>
          <a:xfrm>
            <a:off x="6719367" y="2494223"/>
            <a:ext cx="4788505" cy="3137296"/>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51896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337641"/>
            <a:ext cx="9144000" cy="2330002"/>
          </a:xfrm>
        </p:spPr>
        <p:txBody>
          <a:bodyPr vert="horz" lIns="91440" tIns="45720" rIns="91440" bIns="45720" rtlCol="0" anchor="b">
            <a:normAutofit/>
          </a:bodyPr>
          <a:lstStyle/>
          <a:p>
            <a:pPr algn="ctr"/>
            <a:r>
              <a:rPr lang="en-US" sz="5400" kern="1200">
                <a:solidFill>
                  <a:schemeClr val="tx1"/>
                </a:solidFill>
                <a:latin typeface="+mj-lt"/>
                <a:ea typeface="+mj-ea"/>
                <a:cs typeface="+mj-cs"/>
              </a:rPr>
              <a:t>Question du Journal N6 #3</a:t>
            </a:r>
          </a:p>
        </p:txBody>
      </p:sp>
      <p:cxnSp>
        <p:nvCxnSpPr>
          <p:cNvPr id="13" name="Straight Connector 12">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26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7" y="429540"/>
            <a:ext cx="10515600" cy="1679335"/>
          </a:xfrm>
        </p:spPr>
        <p:txBody>
          <a:bodyPr>
            <a:normAutofit/>
          </a:bodyPr>
          <a:lstStyle/>
          <a:p>
            <a:r>
              <a:rPr lang="en-US" dirty="0"/>
              <a:t>Multiplier les fractions</a:t>
            </a:r>
            <a:br>
              <a:rPr lang="en-US" dirty="0"/>
            </a:br>
            <a:r>
              <a:rPr lang="en-US" sz="2400" b="1" dirty="0" err="1"/>
              <a:t>Révise</a:t>
            </a:r>
            <a:r>
              <a:rPr lang="en-US" sz="2400" dirty="0"/>
              <a:t> </a:t>
            </a:r>
            <a:r>
              <a:rPr lang="en-US" sz="2400" dirty="0" err="1"/>
              <a:t>ces</a:t>
            </a:r>
            <a:r>
              <a:rPr lang="en-US" sz="2400" dirty="0"/>
              <a:t> </a:t>
            </a:r>
            <a:r>
              <a:rPr lang="en-US" sz="2400" dirty="0" err="1"/>
              <a:t>termes</a:t>
            </a:r>
            <a:r>
              <a:rPr lang="en-US" sz="2400" dirty="0"/>
              <a:t>. </a:t>
            </a:r>
            <a:endParaRPr lang="en-CA" sz="2400" b="1" dirty="0"/>
          </a:p>
        </p:txBody>
      </p:sp>
      <p:sp>
        <p:nvSpPr>
          <p:cNvPr id="8" name="Text Placeholder 7"/>
          <p:cNvSpPr>
            <a:spLocks noGrp="1"/>
          </p:cNvSpPr>
          <p:nvPr>
            <p:ph type="body" sz="quarter" idx="3"/>
          </p:nvPr>
        </p:nvSpPr>
        <p:spPr>
          <a:xfrm>
            <a:off x="-451450" y="1958196"/>
            <a:ext cx="5101237" cy="546879"/>
          </a:xfrm>
        </p:spPr>
        <p:txBody>
          <a:bodyPr/>
          <a:lstStyle/>
          <a:p>
            <a:pPr algn="ctr"/>
            <a:r>
              <a:rPr lang="en-CA" dirty="0">
                <a:solidFill>
                  <a:srgbClr val="FF0000"/>
                </a:solidFill>
              </a:rPr>
              <a:t>Mots des fractions</a:t>
            </a:r>
          </a:p>
        </p:txBody>
      </p:sp>
      <p:sp>
        <p:nvSpPr>
          <p:cNvPr id="9" name="Content Placeholder 8"/>
          <p:cNvSpPr>
            <a:spLocks noGrp="1"/>
          </p:cNvSpPr>
          <p:nvPr>
            <p:ph sz="quarter" idx="4"/>
          </p:nvPr>
        </p:nvSpPr>
        <p:spPr>
          <a:xfrm>
            <a:off x="912812" y="2743872"/>
            <a:ext cx="5183188" cy="3684588"/>
          </a:xfrm>
        </p:spPr>
        <p:txBody>
          <a:bodyPr/>
          <a:lstStyle/>
          <a:p>
            <a:r>
              <a:rPr lang="en-CA" sz="1800" dirty="0"/>
              <a:t>Addition </a:t>
            </a:r>
            <a:r>
              <a:rPr lang="en-CA" sz="1800" dirty="0" err="1"/>
              <a:t>répét</a:t>
            </a:r>
            <a:r>
              <a:rPr lang="fr-CA" sz="1800" dirty="0" err="1"/>
              <a:t>ée</a:t>
            </a:r>
            <a:endParaRPr lang="en-CA" sz="1800" dirty="0"/>
          </a:p>
          <a:p>
            <a:r>
              <a:rPr lang="en-CA" sz="1800" dirty="0" err="1"/>
              <a:t>numérateur</a:t>
            </a:r>
            <a:endParaRPr lang="en-CA" sz="1800" dirty="0"/>
          </a:p>
          <a:p>
            <a:r>
              <a:rPr lang="en-CA" sz="1800" dirty="0" err="1"/>
              <a:t>dénominateur</a:t>
            </a:r>
            <a:endParaRPr lang="en-CA" sz="1800" dirty="0"/>
          </a:p>
          <a:p>
            <a:r>
              <a:rPr lang="en-CA" sz="1800" dirty="0"/>
              <a:t>fraction </a:t>
            </a:r>
            <a:r>
              <a:rPr lang="en-CA" sz="1800" dirty="0" err="1"/>
              <a:t>propre</a:t>
            </a:r>
            <a:endParaRPr lang="en-CA" sz="1800" dirty="0"/>
          </a:p>
          <a:p>
            <a:r>
              <a:rPr lang="en-CA" sz="1800" dirty="0" err="1"/>
              <a:t>nombre</a:t>
            </a:r>
            <a:r>
              <a:rPr lang="en-CA" sz="1800" dirty="0"/>
              <a:t> </a:t>
            </a:r>
            <a:r>
              <a:rPr lang="en-CA" sz="1800" dirty="0" err="1"/>
              <a:t>fractionnaire</a:t>
            </a:r>
            <a:endParaRPr lang="en-CA" sz="1800" dirty="0"/>
          </a:p>
          <a:p>
            <a:r>
              <a:rPr lang="en-CA" sz="1800" dirty="0"/>
              <a:t>fraction </a:t>
            </a:r>
            <a:r>
              <a:rPr lang="en-CA" sz="1800" dirty="0" err="1"/>
              <a:t>impropre</a:t>
            </a:r>
            <a:endParaRPr lang="en-CA" sz="1800" dirty="0"/>
          </a:p>
          <a:p>
            <a:r>
              <a:rPr lang="en-CA" sz="1800" dirty="0" err="1"/>
              <a:t>nombre</a:t>
            </a:r>
            <a:r>
              <a:rPr lang="en-CA" sz="1800" dirty="0"/>
              <a:t> naturel</a:t>
            </a:r>
          </a:p>
          <a:p>
            <a:r>
              <a:rPr lang="en-CA" sz="1800" dirty="0"/>
              <a:t>fractions </a:t>
            </a:r>
            <a:r>
              <a:rPr lang="en-CA" sz="1800" dirty="0" err="1"/>
              <a:t>équivalentes</a:t>
            </a:r>
            <a:endParaRPr lang="en-CA" sz="1800" dirty="0"/>
          </a:p>
          <a:p>
            <a:endParaRPr lang="en-CA" dirty="0"/>
          </a:p>
        </p:txBody>
      </p:sp>
      <p:pic>
        <p:nvPicPr>
          <p:cNvPr id="11" name="Picture 10">
            <a:extLst>
              <a:ext uri="{FF2B5EF4-FFF2-40B4-BE49-F238E27FC236}">
                <a16:creationId xmlns:a16="http://schemas.microsoft.com/office/drawing/2014/main" id="{46471DAF-B6F4-A465-7D89-55049620F7A1}"/>
              </a:ext>
            </a:extLst>
          </p:cNvPr>
          <p:cNvPicPr>
            <a:picLocks noChangeAspect="1"/>
          </p:cNvPicPr>
          <p:nvPr/>
        </p:nvPicPr>
        <p:blipFill>
          <a:blip r:embed="rId2"/>
          <a:stretch>
            <a:fillRect/>
          </a:stretch>
        </p:blipFill>
        <p:spPr>
          <a:xfrm>
            <a:off x="5345596" y="1958196"/>
            <a:ext cx="5715000" cy="3819525"/>
          </a:xfrm>
          <a:prstGeom prst="rect">
            <a:avLst/>
          </a:prstGeom>
        </p:spPr>
      </p:pic>
    </p:spTree>
    <p:extLst>
      <p:ext uri="{BB962C8B-B14F-4D97-AF65-F5344CB8AC3E}">
        <p14:creationId xmlns:p14="http://schemas.microsoft.com/office/powerpoint/2010/main" val="279159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7557" y="643420"/>
            <a:ext cx="10515600" cy="1325563"/>
          </a:xfrm>
        </p:spPr>
        <p:txBody>
          <a:bodyPr>
            <a:normAutofit/>
          </a:bodyPr>
          <a:lstStyle/>
          <a:p>
            <a:br>
              <a:rPr lang="en-CA" sz="2800" dirty="0">
                <a:solidFill>
                  <a:schemeClr val="accent6"/>
                </a:solidFill>
              </a:rPr>
            </a:br>
            <a:r>
              <a:rPr lang="en-CA" sz="2800" dirty="0"/>
              <a:t> </a:t>
            </a:r>
            <a:r>
              <a:rPr lang="fr-FR" sz="2800" dirty="0"/>
              <a:t>Multiplier </a:t>
            </a:r>
            <a:r>
              <a:rPr lang="fr-FR" sz="2800" dirty="0">
                <a:solidFill>
                  <a:srgbClr val="FFC000"/>
                </a:solidFill>
              </a:rPr>
              <a:t>fraction x fraction </a:t>
            </a:r>
            <a:r>
              <a:rPr lang="fr-FR" sz="2800" dirty="0"/>
              <a:t>avec le modèle d’aire</a:t>
            </a:r>
            <a:endParaRPr lang="en-CA" sz="2800" dirty="0"/>
          </a:p>
        </p:txBody>
      </p:sp>
      <p:pic>
        <p:nvPicPr>
          <p:cNvPr id="6" name="Content Placeholder 5"/>
          <p:cNvPicPr>
            <a:picLocks noGrp="1" noChangeAspect="1"/>
          </p:cNvPicPr>
          <p:nvPr>
            <p:ph idx="1"/>
          </p:nvPr>
        </p:nvPicPr>
        <p:blipFill>
          <a:blip r:embed="rId2"/>
          <a:stretch>
            <a:fillRect/>
          </a:stretch>
        </p:blipFill>
        <p:spPr>
          <a:xfrm>
            <a:off x="3417627" y="2760025"/>
            <a:ext cx="4827416" cy="2302306"/>
          </a:xfrm>
          <a:prstGeom prst="rect">
            <a:avLst/>
          </a:prstGeom>
        </p:spPr>
      </p:pic>
    </p:spTree>
    <p:extLst>
      <p:ext uri="{BB962C8B-B14F-4D97-AF65-F5344CB8AC3E}">
        <p14:creationId xmlns:p14="http://schemas.microsoft.com/office/powerpoint/2010/main" val="551888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855455"/>
            <a:ext cx="10515600" cy="2046771"/>
          </a:xfrm>
        </p:spPr>
        <p:txBody>
          <a:bodyPr>
            <a:normAutofit/>
          </a:bodyPr>
          <a:lstStyle/>
          <a:p>
            <a:r>
              <a:rPr lang="fr-FR" sz="2800" b="1" dirty="0">
                <a:solidFill>
                  <a:srgbClr val="FF0000"/>
                </a:solidFill>
              </a:rPr>
              <a:t>Copie</a:t>
            </a:r>
            <a:r>
              <a:rPr lang="fr-FR" sz="2800" dirty="0">
                <a:solidFill>
                  <a:srgbClr val="FF0000"/>
                </a:solidFill>
              </a:rPr>
              <a:t> l'exemple # 3 </a:t>
            </a:r>
            <a:r>
              <a:rPr lang="fr-FR" sz="2800" dirty="0"/>
              <a:t>à la page 112 dans ton cahier.</a:t>
            </a:r>
            <a:br>
              <a:rPr lang="fr-FR" sz="2800" dirty="0"/>
            </a:br>
            <a:br>
              <a:rPr lang="fr-FR" sz="2800" dirty="0"/>
            </a:br>
            <a:r>
              <a:rPr lang="fr-FR" sz="2800" b="1" dirty="0">
                <a:solidFill>
                  <a:srgbClr val="00B050"/>
                </a:solidFill>
                <a:latin typeface="+mn-lt"/>
              </a:rPr>
              <a:t>Visionne</a:t>
            </a:r>
            <a:r>
              <a:rPr lang="fr-FR" sz="2800" dirty="0">
                <a:latin typeface="+mn-lt"/>
              </a:rPr>
              <a:t> les deux vidéos et </a:t>
            </a:r>
            <a:r>
              <a:rPr lang="fr-FR" sz="2800" b="1" dirty="0">
                <a:solidFill>
                  <a:srgbClr val="FFFF00"/>
                </a:solidFill>
                <a:latin typeface="+mn-lt"/>
              </a:rPr>
              <a:t>copie</a:t>
            </a:r>
            <a:r>
              <a:rPr lang="fr-FR" sz="2800" dirty="0">
                <a:solidFill>
                  <a:srgbClr val="FFFF00"/>
                </a:solidFill>
                <a:latin typeface="+mn-lt"/>
              </a:rPr>
              <a:t> quelques un de ces exemples </a:t>
            </a:r>
            <a:r>
              <a:rPr lang="fr-FR" sz="2800" dirty="0">
                <a:latin typeface="+mn-lt"/>
              </a:rPr>
              <a:t>dans ton </a:t>
            </a:r>
            <a:r>
              <a:rPr lang="fr-FR" sz="2800" dirty="0">
                <a:solidFill>
                  <a:srgbClr val="FFFF00"/>
                </a:solidFill>
                <a:latin typeface="+mn-lt"/>
              </a:rPr>
              <a:t>cahier</a:t>
            </a:r>
            <a:r>
              <a:rPr lang="fr-FR" sz="2800" dirty="0">
                <a:latin typeface="+mn-lt"/>
              </a:rPr>
              <a:t>.</a:t>
            </a:r>
            <a:endParaRPr lang="en-CA" sz="2800" dirty="0">
              <a:latin typeface="+mn-lt"/>
            </a:endParaRPr>
          </a:p>
        </p:txBody>
      </p:sp>
      <p:sp>
        <p:nvSpPr>
          <p:cNvPr id="8" name="Content Placeholder 7"/>
          <p:cNvSpPr>
            <a:spLocks noGrp="1"/>
          </p:cNvSpPr>
          <p:nvPr>
            <p:ph idx="1"/>
          </p:nvPr>
        </p:nvSpPr>
        <p:spPr>
          <a:xfrm>
            <a:off x="838200" y="3429000"/>
            <a:ext cx="10515600" cy="4351338"/>
          </a:xfrm>
        </p:spPr>
        <p:txBody>
          <a:bodyPr/>
          <a:lstStyle/>
          <a:p>
            <a:pPr marL="0" indent="0">
              <a:buNone/>
            </a:pPr>
            <a:endParaRPr lang="en-CA" dirty="0">
              <a:hlinkClick r:id="rId2"/>
            </a:endParaRPr>
          </a:p>
          <a:p>
            <a:r>
              <a:rPr lang="en-CA" dirty="0">
                <a:hlinkClick r:id="rId2"/>
              </a:rPr>
              <a:t>https://www.youtube.com/watch?v=qg2u0bvHBGU</a:t>
            </a:r>
            <a:endParaRPr lang="en-CA" dirty="0"/>
          </a:p>
          <a:p>
            <a:endParaRPr lang="en-CA" dirty="0"/>
          </a:p>
          <a:p>
            <a:r>
              <a:rPr lang="en-CA" dirty="0">
                <a:hlinkClick r:id="rId3"/>
              </a:rPr>
              <a:t>https://www.youtube.com/watch?v=k03OKmQaNU0</a:t>
            </a:r>
            <a:endParaRPr lang="en-CA" dirty="0"/>
          </a:p>
          <a:p>
            <a:endParaRPr lang="en-CA" dirty="0"/>
          </a:p>
          <a:p>
            <a:endParaRPr lang="en-CA" dirty="0"/>
          </a:p>
        </p:txBody>
      </p:sp>
    </p:spTree>
    <p:extLst>
      <p:ext uri="{BB962C8B-B14F-4D97-AF65-F5344CB8AC3E}">
        <p14:creationId xmlns:p14="http://schemas.microsoft.com/office/powerpoint/2010/main" val="34508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288064" y="1284731"/>
            <a:ext cx="9637776" cy="1430696"/>
          </a:xfrm>
        </p:spPr>
        <p:txBody>
          <a:bodyPr vert="horz" lIns="91440" tIns="45720" rIns="91440" bIns="45720" rtlCol="0" anchor="ctr">
            <a:normAutofit/>
          </a:bodyPr>
          <a:lstStyle/>
          <a:p>
            <a:r>
              <a:rPr lang="en-US" kern="1200">
                <a:solidFill>
                  <a:schemeClr val="tx1"/>
                </a:solidFill>
                <a:latin typeface="+mj-lt"/>
                <a:ea typeface="+mj-ea"/>
                <a:cs typeface="+mj-cs"/>
              </a:rPr>
              <a:t>Pratiquer</a:t>
            </a:r>
          </a:p>
        </p:txBody>
      </p:sp>
      <p:sp>
        <p:nvSpPr>
          <p:cNvPr id="6" name="Content Placeholder 5"/>
          <p:cNvSpPr>
            <a:spLocks noGrp="1"/>
          </p:cNvSpPr>
          <p:nvPr>
            <p:ph sz="half" idx="2"/>
          </p:nvPr>
        </p:nvSpPr>
        <p:spPr>
          <a:xfrm>
            <a:off x="1288064" y="2853879"/>
            <a:ext cx="9637776" cy="2714771"/>
          </a:xfrm>
        </p:spPr>
        <p:txBody>
          <a:bodyPr vert="horz" lIns="91440" tIns="45720" rIns="91440" bIns="45720" rtlCol="0">
            <a:normAutofit/>
          </a:bodyPr>
          <a:lstStyle/>
          <a:p>
            <a:pPr marL="514350"/>
            <a:r>
              <a:rPr lang="en-US" sz="2000" b="1" dirty="0" err="1"/>
              <a:t>Complète</a:t>
            </a:r>
            <a:r>
              <a:rPr lang="en-US" sz="2000" dirty="0"/>
              <a:t> les questions # 6 </a:t>
            </a:r>
            <a:r>
              <a:rPr lang="en-US" sz="2000" dirty="0" err="1"/>
              <a:t>a,b,c,d</a:t>
            </a:r>
            <a:r>
              <a:rPr lang="en-US" sz="2000" dirty="0"/>
              <a:t> *</a:t>
            </a:r>
            <a:r>
              <a:rPr lang="en-US" sz="2000" dirty="0" err="1"/>
              <a:t>utiliser</a:t>
            </a:r>
            <a:r>
              <a:rPr lang="en-US" sz="2000" dirty="0"/>
              <a:t> 2 couleurs pour </a:t>
            </a:r>
            <a:r>
              <a:rPr lang="en-US" sz="2000" dirty="0" err="1"/>
              <a:t>représenter</a:t>
            </a:r>
            <a:r>
              <a:rPr lang="en-US" sz="2000" dirty="0"/>
              <a:t> </a:t>
            </a:r>
            <a:r>
              <a:rPr lang="en-US" sz="2000" dirty="0" err="1"/>
              <a:t>l'image</a:t>
            </a:r>
            <a:r>
              <a:rPr lang="en-US" sz="2000" dirty="0"/>
              <a:t> et #10 tout à la page 113.</a:t>
            </a:r>
          </a:p>
          <a:p>
            <a:pPr marL="514350"/>
            <a:endParaRPr lang="en-US" sz="2000" dirty="0"/>
          </a:p>
          <a:p>
            <a:pPr marL="514350"/>
            <a:r>
              <a:rPr lang="en-US" sz="2000" b="1" dirty="0" err="1"/>
              <a:t>Feuille</a:t>
            </a:r>
            <a:r>
              <a:rPr lang="en-US" sz="2000" b="1" dirty="0"/>
              <a:t> de travail 3.2 </a:t>
            </a:r>
            <a:r>
              <a:rPr lang="en-US" sz="2000" dirty="0"/>
              <a:t>– Multiplier des fractions à </a:t>
            </a:r>
            <a:r>
              <a:rPr lang="en-US" sz="2000" dirty="0" err="1"/>
              <a:t>l’aide</a:t>
            </a:r>
            <a:r>
              <a:rPr lang="en-US" sz="2000" dirty="0"/>
              <a:t> de </a:t>
            </a:r>
            <a:r>
              <a:rPr lang="en-US" sz="2000" dirty="0" err="1"/>
              <a:t>modèles</a:t>
            </a:r>
            <a:r>
              <a:rPr lang="en-US" sz="2000" dirty="0"/>
              <a:t> (pages 52 et 53 dans le Cahier </a:t>
            </a:r>
            <a:r>
              <a:rPr lang="en-US" sz="2000" dirty="0" err="1"/>
              <a:t>d’activités</a:t>
            </a:r>
            <a:r>
              <a:rPr lang="en-US" sz="2000" dirty="0"/>
              <a:t> et </a:t>
            </a:r>
            <a:r>
              <a:rPr lang="en-US" sz="2000" dirty="0" err="1"/>
              <a:t>d’exercices</a:t>
            </a:r>
            <a:r>
              <a:rPr lang="en-US" sz="2000" dirty="0"/>
              <a:t>)</a:t>
            </a:r>
          </a:p>
        </p:txBody>
      </p:sp>
    </p:spTree>
    <p:extLst>
      <p:ext uri="{BB962C8B-B14F-4D97-AF65-F5344CB8AC3E}">
        <p14:creationId xmlns:p14="http://schemas.microsoft.com/office/powerpoint/2010/main" val="1171518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337641"/>
            <a:ext cx="9144000" cy="2330002"/>
          </a:xfrm>
        </p:spPr>
        <p:txBody>
          <a:bodyPr vert="horz" lIns="91440" tIns="45720" rIns="91440" bIns="45720" rtlCol="0" anchor="b">
            <a:normAutofit/>
          </a:bodyPr>
          <a:lstStyle/>
          <a:p>
            <a:pPr algn="ctr"/>
            <a:r>
              <a:rPr lang="en-US" sz="5400" kern="1200">
                <a:solidFill>
                  <a:schemeClr val="tx1"/>
                </a:solidFill>
                <a:latin typeface="+mj-lt"/>
                <a:ea typeface="+mj-ea"/>
                <a:cs typeface="+mj-cs"/>
              </a:rPr>
              <a:t>Question du Journal N6 #4</a:t>
            </a:r>
          </a:p>
        </p:txBody>
      </p:sp>
      <p:cxnSp>
        <p:nvCxnSpPr>
          <p:cNvPr id="13" name="Straight Connector 12">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334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838200" y="3905833"/>
            <a:ext cx="4215063" cy="2398713"/>
          </a:xfrm>
        </p:spPr>
        <p:txBody>
          <a:bodyPr>
            <a:normAutofit/>
          </a:bodyPr>
          <a:lstStyle/>
          <a:p>
            <a:r>
              <a:rPr lang="en-CA" dirty="0"/>
              <a:t>3.3 Multiplier les fractions</a:t>
            </a:r>
          </a:p>
        </p:txBody>
      </p:sp>
      <p:pic>
        <p:nvPicPr>
          <p:cNvPr id="2050" name="Picture 2" descr="Benchmark Fractions: A Method to Compare Less Common Fractions">
            <a:extLst>
              <a:ext uri="{FF2B5EF4-FFF2-40B4-BE49-F238E27FC236}">
                <a16:creationId xmlns:a16="http://schemas.microsoft.com/office/drawing/2014/main" id="{9C25FA42-4721-8639-2800-8CBC2EF788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8617" y="553454"/>
            <a:ext cx="9195935" cy="246927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5630779" y="3884452"/>
            <a:ext cx="5723021" cy="2398713"/>
          </a:xfrm>
        </p:spPr>
        <p:txBody>
          <a:bodyPr anchor="ctr">
            <a:normAutofit/>
          </a:bodyPr>
          <a:lstStyle/>
          <a:p>
            <a:r>
              <a:rPr lang="en-CA" sz="2000" b="1" dirty="0"/>
              <a:t>Lis </a:t>
            </a:r>
            <a:r>
              <a:rPr lang="en-CA" sz="2000" dirty="0"/>
              <a:t>la section </a:t>
            </a:r>
            <a:r>
              <a:rPr lang="en-CA" sz="2000" i="1" dirty="0" err="1"/>
              <a:t>Découvre</a:t>
            </a:r>
            <a:r>
              <a:rPr lang="en-CA" sz="2000" i="1" dirty="0"/>
              <a:t> </a:t>
            </a:r>
            <a:r>
              <a:rPr lang="en-CA" sz="2000" dirty="0"/>
              <a:t>à la page 116 et </a:t>
            </a:r>
            <a:r>
              <a:rPr lang="en-CA" sz="2000" b="1" dirty="0" err="1"/>
              <a:t>prends</a:t>
            </a:r>
            <a:r>
              <a:rPr lang="en-CA" sz="2000" dirty="0"/>
              <a:t> notes au </a:t>
            </a:r>
            <a:r>
              <a:rPr lang="en-CA" sz="2000" dirty="0" err="1"/>
              <a:t>besoin</a:t>
            </a:r>
            <a:r>
              <a:rPr lang="en-CA" sz="2000" dirty="0"/>
              <a:t>. </a:t>
            </a:r>
          </a:p>
          <a:p>
            <a:r>
              <a:rPr lang="en-CA" sz="2000" b="1" dirty="0"/>
              <a:t>Lis</a:t>
            </a:r>
            <a:r>
              <a:rPr lang="en-CA" sz="2000" dirty="0"/>
              <a:t> </a:t>
            </a:r>
            <a:r>
              <a:rPr lang="en-CA" sz="2000" i="1" dirty="0" err="1"/>
              <a:t>Exemple</a:t>
            </a:r>
            <a:r>
              <a:rPr lang="en-CA" sz="2000" i="1" dirty="0"/>
              <a:t> 1</a:t>
            </a:r>
            <a:r>
              <a:rPr lang="en-CA" sz="2000" dirty="0"/>
              <a:t>- à noter les points de </a:t>
            </a:r>
            <a:r>
              <a:rPr lang="en-CA" sz="2000" dirty="0" err="1"/>
              <a:t>répères</a:t>
            </a:r>
            <a:r>
              <a:rPr lang="en-CA" sz="2000" dirty="0"/>
              <a:t> </a:t>
            </a:r>
            <a:r>
              <a:rPr lang="en-CA" sz="2000" dirty="0" err="1"/>
              <a:t>afin</a:t>
            </a:r>
            <a:r>
              <a:rPr lang="en-CA" sz="2000" dirty="0"/>
              <a:t> de verifier le </a:t>
            </a:r>
            <a:r>
              <a:rPr lang="en-CA" sz="2000" dirty="0" err="1"/>
              <a:t>résultat</a:t>
            </a:r>
            <a:r>
              <a:rPr lang="en-CA" sz="2000" dirty="0"/>
              <a:t>.</a:t>
            </a:r>
          </a:p>
          <a:p>
            <a:pPr marL="0" indent="0">
              <a:buNone/>
            </a:pPr>
            <a:endParaRPr lang="en-CA" sz="2000" dirty="0"/>
          </a:p>
          <a:p>
            <a:endParaRPr lang="en-CA" sz="2000" dirty="0"/>
          </a:p>
        </p:txBody>
      </p:sp>
    </p:spTree>
    <p:extLst>
      <p:ext uri="{BB962C8B-B14F-4D97-AF65-F5344CB8AC3E}">
        <p14:creationId xmlns:p14="http://schemas.microsoft.com/office/powerpoint/2010/main" val="2097660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061" y="325368"/>
            <a:ext cx="10515600" cy="1325563"/>
          </a:xfrm>
        </p:spPr>
        <p:txBody>
          <a:bodyPr/>
          <a:lstStyle/>
          <a:p>
            <a:pPr algn="ctr"/>
            <a:r>
              <a:rPr lang="en-CA" dirty="0"/>
              <a:t>Pratique</a:t>
            </a:r>
          </a:p>
        </p:txBody>
      </p:sp>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371061" y="1825625"/>
                <a:ext cx="10982739" cy="4351338"/>
              </a:xfrm>
            </p:spPr>
            <p:txBody>
              <a:bodyPr>
                <a:normAutofit/>
              </a:bodyPr>
              <a:lstStyle/>
              <a:p>
                <a:pPr marL="0" indent="0">
                  <a:buNone/>
                </a:pPr>
                <a:r>
                  <a:rPr lang="en-CA" b="1" dirty="0"/>
                  <a:t>1) </a:t>
                </a:r>
                <a:r>
                  <a:rPr lang="en-CA" b="1" dirty="0" err="1"/>
                  <a:t>Complète</a:t>
                </a:r>
                <a:r>
                  <a:rPr lang="en-CA" dirty="0"/>
                  <a:t> la question # 7a,b,c à la page 118. </a:t>
                </a:r>
              </a:p>
              <a:p>
                <a:pPr marL="0" indent="0">
                  <a:buNone/>
                </a:pPr>
                <a:endParaRPr lang="fr-FR" dirty="0"/>
              </a:p>
              <a:p>
                <a:pPr marL="0" indent="0">
                  <a:buNone/>
                </a:pPr>
                <a:r>
                  <a:rPr lang="fr-FR" dirty="0">
                    <a:solidFill>
                      <a:schemeClr val="accent6"/>
                    </a:solidFill>
                  </a:rPr>
                  <a:t>Tu as utilisé des </a:t>
                </a:r>
                <a:r>
                  <a:rPr lang="fr-FR" dirty="0">
                    <a:solidFill>
                      <a:srgbClr val="0070C0"/>
                    </a:solidFill>
                  </a:rPr>
                  <a:t>points de repère</a:t>
                </a:r>
                <a:r>
                  <a:rPr lang="fr-FR" dirty="0">
                    <a:solidFill>
                      <a:schemeClr val="accent6"/>
                    </a:solidFill>
                  </a:rPr>
                  <a:t> pour des fractions ces dernières années. L'estimation est un autre terme qui peut être utilisé ici. Les repères de fraction sont:              </a:t>
                </a:r>
                <a:r>
                  <a:rPr lang="en-CA" dirty="0">
                    <a:solidFill>
                      <a:srgbClr val="FF0000"/>
                    </a:solidFill>
                  </a:rPr>
                  <a:t>0,   </a:t>
                </a:r>
                <a14:m>
                  <m:oMath xmlns:m="http://schemas.openxmlformats.org/officeDocument/2006/math">
                    <m:f>
                      <m:fPr>
                        <m:ctrlPr>
                          <a:rPr lang="en-CA" i="1">
                            <a:solidFill>
                              <a:srgbClr val="FF0000"/>
                            </a:solidFill>
                            <a:latin typeface="Cambria Math" panose="02040503050406030204" pitchFamily="18" charset="0"/>
                          </a:rPr>
                        </m:ctrlPr>
                      </m:fPr>
                      <m:num>
                        <m:r>
                          <a:rPr lang="en-CA" i="1">
                            <a:solidFill>
                              <a:srgbClr val="FF0000"/>
                            </a:solidFill>
                            <a:latin typeface="Cambria Math" panose="02040503050406030204" pitchFamily="18" charset="0"/>
                          </a:rPr>
                          <m:t>1</m:t>
                        </m:r>
                      </m:num>
                      <m:den>
                        <m:r>
                          <a:rPr lang="en-CA" i="1">
                            <a:solidFill>
                              <a:srgbClr val="FF0000"/>
                            </a:solidFill>
                            <a:latin typeface="Cambria Math" panose="02040503050406030204" pitchFamily="18" charset="0"/>
                          </a:rPr>
                          <m:t>2</m:t>
                        </m:r>
                      </m:den>
                    </m:f>
                  </m:oMath>
                </a14:m>
                <a:r>
                  <a:rPr lang="en-CA" dirty="0">
                    <a:solidFill>
                      <a:srgbClr val="FF0000"/>
                    </a:solidFill>
                  </a:rPr>
                  <a:t>  , 1</a:t>
                </a:r>
              </a:p>
              <a:p>
                <a:pPr marL="0" indent="0">
                  <a:buNone/>
                </a:pPr>
                <a:endParaRPr lang="en-CA" dirty="0">
                  <a:solidFill>
                    <a:schemeClr val="accent6"/>
                  </a:solidFill>
                </a:endParaRPr>
              </a:p>
              <a:p>
                <a:pPr marL="0" indent="0">
                  <a:buNone/>
                </a:pPr>
                <a:r>
                  <a:rPr lang="en-CA" dirty="0"/>
                  <a:t>2) </a:t>
                </a:r>
                <a:r>
                  <a:rPr lang="en-CA" b="1" dirty="0" err="1"/>
                  <a:t>Feuille</a:t>
                </a:r>
                <a:r>
                  <a:rPr lang="en-CA" b="1" dirty="0"/>
                  <a:t> de travail 3.3 </a:t>
                </a:r>
                <a:r>
                  <a:rPr lang="en-CA" dirty="0"/>
                  <a:t>– Multiplier les fractions (pages 54 et 55 dans le Cahier </a:t>
                </a:r>
                <a:r>
                  <a:rPr lang="en-CA" dirty="0" err="1"/>
                  <a:t>d’activités</a:t>
                </a:r>
                <a:r>
                  <a:rPr lang="en-CA" dirty="0"/>
                  <a:t> et </a:t>
                </a:r>
                <a:r>
                  <a:rPr lang="en-CA" dirty="0" err="1"/>
                  <a:t>d’exercices</a:t>
                </a:r>
                <a:r>
                  <a:rPr lang="en-CA" dirty="0"/>
                  <a:t>)</a:t>
                </a:r>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371061" y="1825625"/>
                <a:ext cx="10982739" cy="4351338"/>
              </a:xfrm>
              <a:blipFill>
                <a:blip r:embed="rId2"/>
                <a:stretch>
                  <a:fillRect l="-1165" t="-2241" r="-111"/>
                </a:stretch>
              </a:blipFill>
            </p:spPr>
            <p:txBody>
              <a:bodyPr/>
              <a:lstStyle/>
              <a:p>
                <a:r>
                  <a:rPr lang="en-US">
                    <a:noFill/>
                  </a:rPr>
                  <a:t> </a:t>
                </a:r>
              </a:p>
            </p:txBody>
          </p:sp>
        </mc:Fallback>
      </mc:AlternateContent>
    </p:spTree>
    <p:extLst>
      <p:ext uri="{BB962C8B-B14F-4D97-AF65-F5344CB8AC3E}">
        <p14:creationId xmlns:p14="http://schemas.microsoft.com/office/powerpoint/2010/main" val="1150951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itle 4"/>
              <p:cNvSpPr>
                <a:spLocks noGrp="1"/>
              </p:cNvSpPr>
              <p:nvPr>
                <p:ph type="title"/>
              </p:nvPr>
            </p:nvSpPr>
            <p:spPr>
              <a:xfrm>
                <a:off x="1137034" y="609600"/>
                <a:ext cx="10257797" cy="1322887"/>
              </a:xfrm>
            </p:spPr>
            <p:txBody>
              <a:bodyPr>
                <a:normAutofit fontScale="90000"/>
              </a:bodyPr>
              <a:lstStyle/>
              <a:p>
                <a:br>
                  <a:rPr lang="en-CA" sz="1100" dirty="0"/>
                </a:br>
                <a:br>
                  <a:rPr lang="en-CA" sz="1100" dirty="0"/>
                </a:br>
                <a:r>
                  <a:rPr lang="en-CA" sz="2700" dirty="0" err="1">
                    <a:latin typeface="+mn-lt"/>
                  </a:rPr>
                  <a:t>Partie</a:t>
                </a:r>
                <a:r>
                  <a:rPr lang="en-CA" sz="2700" dirty="0">
                    <a:latin typeface="+mn-lt"/>
                  </a:rPr>
                  <a:t> C</a:t>
                </a:r>
                <a:br>
                  <a:rPr lang="en-CA" sz="2700" dirty="0">
                    <a:latin typeface="+mn-lt"/>
                  </a:rPr>
                </a:br>
                <a:br>
                  <a:rPr lang="en-CA" sz="2700" dirty="0">
                    <a:latin typeface="+mn-lt"/>
                  </a:rPr>
                </a:br>
                <a:r>
                  <a:rPr lang="en-CA" sz="2700" b="1" dirty="0">
                    <a:latin typeface="+mn-lt"/>
                  </a:rPr>
                  <a:t>3.   Un </a:t>
                </a:r>
                <a:r>
                  <a:rPr lang="en-CA" sz="2700" b="1" dirty="0" err="1">
                    <a:latin typeface="+mn-lt"/>
                  </a:rPr>
                  <a:t>nombre</a:t>
                </a:r>
                <a:r>
                  <a:rPr lang="en-CA" sz="2700" b="1" dirty="0">
                    <a:latin typeface="+mn-lt"/>
                  </a:rPr>
                  <a:t> </a:t>
                </a:r>
                <a:r>
                  <a:rPr lang="en-CA" sz="2700" b="1" dirty="0" err="1">
                    <a:latin typeface="+mn-lt"/>
                  </a:rPr>
                  <a:t>fractionnaire</a:t>
                </a:r>
                <a:r>
                  <a:rPr lang="en-CA" sz="2700" b="1" dirty="0">
                    <a:latin typeface="+mn-lt"/>
                  </a:rPr>
                  <a:t> x Un </a:t>
                </a:r>
                <a:r>
                  <a:rPr lang="en-CA" sz="2700" b="1" dirty="0" err="1">
                    <a:latin typeface="+mn-lt"/>
                  </a:rPr>
                  <a:t>nombre</a:t>
                </a:r>
                <a:r>
                  <a:rPr lang="en-CA" sz="2700" b="1" dirty="0">
                    <a:latin typeface="+mn-lt"/>
                  </a:rPr>
                  <a:t> </a:t>
                </a:r>
                <a:r>
                  <a:rPr lang="en-CA" sz="2700" b="1" dirty="0" err="1">
                    <a:latin typeface="+mn-lt"/>
                  </a:rPr>
                  <a:t>Fractionnaire</a:t>
                </a:r>
                <a:r>
                  <a:rPr lang="en-CA" sz="2700" b="1" dirty="0">
                    <a:latin typeface="+mn-lt"/>
                  </a:rPr>
                  <a:t>  2</a:t>
                </a:r>
                <a14:m>
                  <m:oMath xmlns:m="http://schemas.openxmlformats.org/officeDocument/2006/math">
                    <m:f>
                      <m:fPr>
                        <m:ctrlPr>
                          <a:rPr lang="en-CA" sz="2700" b="1" i="1">
                            <a:latin typeface="Cambria Math" panose="02040503050406030204" pitchFamily="18" charset="0"/>
                          </a:rPr>
                        </m:ctrlPr>
                      </m:fPr>
                      <m:num>
                        <m:r>
                          <a:rPr lang="en-CA" sz="2700" b="1" i="1">
                            <a:latin typeface="Cambria Math" panose="02040503050406030204" pitchFamily="18" charset="0"/>
                          </a:rPr>
                          <m:t>𝟏</m:t>
                        </m:r>
                      </m:num>
                      <m:den>
                        <m:r>
                          <a:rPr lang="en-CA" sz="2700" b="1" i="1">
                            <a:latin typeface="Cambria Math" panose="02040503050406030204" pitchFamily="18" charset="0"/>
                          </a:rPr>
                          <m:t>𝟐</m:t>
                        </m:r>
                      </m:den>
                    </m:f>
                  </m:oMath>
                </a14:m>
                <a:r>
                  <a:rPr lang="en-CA" sz="2700" b="1" dirty="0">
                    <a:latin typeface="+mn-lt"/>
                  </a:rPr>
                  <a:t>   x  3</a:t>
                </a:r>
                <a14:m>
                  <m:oMath xmlns:m="http://schemas.openxmlformats.org/officeDocument/2006/math">
                    <m:f>
                      <m:fPr>
                        <m:ctrlPr>
                          <a:rPr lang="en-CA" sz="2700" b="1" i="1">
                            <a:latin typeface="Cambria Math" panose="02040503050406030204" pitchFamily="18" charset="0"/>
                          </a:rPr>
                        </m:ctrlPr>
                      </m:fPr>
                      <m:num>
                        <m:r>
                          <a:rPr lang="en-CA" sz="2700" b="1" i="1">
                            <a:latin typeface="Cambria Math" panose="02040503050406030204" pitchFamily="18" charset="0"/>
                          </a:rPr>
                          <m:t>𝟏</m:t>
                        </m:r>
                      </m:num>
                      <m:den>
                        <m:r>
                          <a:rPr lang="en-CA" sz="2700" b="1" i="1">
                            <a:latin typeface="Cambria Math" panose="02040503050406030204" pitchFamily="18" charset="0"/>
                          </a:rPr>
                          <m:t>𝟒</m:t>
                        </m:r>
                      </m:den>
                    </m:f>
                  </m:oMath>
                </a14:m>
                <a:br>
                  <a:rPr lang="en-CA" sz="2700" b="1" dirty="0">
                    <a:latin typeface="+mn-lt"/>
                  </a:rPr>
                </a:br>
                <a:br>
                  <a:rPr lang="en-CA" sz="2700" b="1" dirty="0">
                    <a:latin typeface="+mn-lt"/>
                  </a:rPr>
                </a:br>
                <a:endParaRPr lang="en-CA" sz="1100" dirty="0">
                  <a:latin typeface="+mn-lt"/>
                </a:endParaRPr>
              </a:p>
            </p:txBody>
          </p:sp>
        </mc:Choice>
        <mc:Fallback xmlns="">
          <p:sp>
            <p:nvSpPr>
              <p:cNvPr id="5" name="Title 4"/>
              <p:cNvSpPr>
                <a:spLocks noGrp="1" noRot="1" noChangeAspect="1" noMove="1" noResize="1" noEditPoints="1" noAdjustHandles="1" noChangeArrowheads="1" noChangeShapeType="1" noTextEdit="1"/>
              </p:cNvSpPr>
              <p:nvPr>
                <p:ph type="title"/>
              </p:nvPr>
            </p:nvSpPr>
            <p:spPr>
              <a:xfrm>
                <a:off x="1137034" y="609600"/>
                <a:ext cx="10257797" cy="1322887"/>
              </a:xfrm>
              <a:blipFill>
                <a:blip r:embed="rId2"/>
                <a:stretch>
                  <a:fillRect l="-951" t="-10138"/>
                </a:stretch>
              </a:blipFill>
            </p:spPr>
            <p:txBody>
              <a:bodyPr/>
              <a:lstStyle/>
              <a:p>
                <a:r>
                  <a:rPr lang="en-US">
                    <a:noFill/>
                  </a:rPr>
                  <a:t> </a:t>
                </a:r>
              </a:p>
            </p:txBody>
          </p:sp>
        </mc:Fallback>
      </mc:AlternateContent>
      <p:sp>
        <p:nvSpPr>
          <p:cNvPr id="13" name="Freeform: Shape 12">
            <a:extLst>
              <a:ext uri="{FF2B5EF4-FFF2-40B4-BE49-F238E27FC236}">
                <a16:creationId xmlns:a16="http://schemas.microsoft.com/office/drawing/2014/main" id="{C1657055-16FE-41A2-B207-7880F6DCA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9924" y="2"/>
            <a:ext cx="7602076"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p:cNvSpPr>
            <a:spLocks noGrp="1"/>
          </p:cNvSpPr>
          <p:nvPr>
            <p:ph idx="1"/>
          </p:nvPr>
        </p:nvSpPr>
        <p:spPr>
          <a:xfrm>
            <a:off x="1137035" y="2194102"/>
            <a:ext cx="6260052" cy="3230883"/>
          </a:xfrm>
        </p:spPr>
        <p:txBody>
          <a:bodyPr>
            <a:normAutofit/>
          </a:bodyPr>
          <a:lstStyle/>
          <a:p>
            <a:endParaRPr lang="en-CA" sz="2000" dirty="0"/>
          </a:p>
          <a:p>
            <a:pPr marL="0" indent="0">
              <a:buNone/>
            </a:pPr>
            <a:r>
              <a:rPr lang="en-CA" sz="2000" dirty="0"/>
              <a:t>Multiplier des </a:t>
            </a:r>
            <a:r>
              <a:rPr lang="en-CA" sz="2000" dirty="0" err="1"/>
              <a:t>nombres</a:t>
            </a:r>
            <a:r>
              <a:rPr lang="en-CA" sz="2000" dirty="0"/>
              <a:t> </a:t>
            </a:r>
            <a:r>
              <a:rPr lang="en-CA" sz="2000" dirty="0" err="1"/>
              <a:t>fractionnaires</a:t>
            </a:r>
            <a:endParaRPr lang="fr-FR" sz="2000" dirty="0"/>
          </a:p>
          <a:p>
            <a:pPr marL="0" indent="0">
              <a:buNone/>
            </a:pPr>
            <a:br>
              <a:rPr lang="en-CA" sz="2000" dirty="0"/>
            </a:br>
            <a:r>
              <a:rPr lang="en-CA" sz="2000" b="1" dirty="0" err="1"/>
              <a:t>Écris</a:t>
            </a:r>
            <a:r>
              <a:rPr lang="en-CA" sz="2000" dirty="0"/>
              <a:t> </a:t>
            </a:r>
            <a:r>
              <a:rPr lang="en-CA" sz="2000" dirty="0" err="1"/>
              <a:t>l’e</a:t>
            </a:r>
            <a:r>
              <a:rPr lang="fr-FR" sz="2000" dirty="0" err="1"/>
              <a:t>xemple</a:t>
            </a:r>
            <a:r>
              <a:rPr lang="fr-FR" sz="2000" dirty="0"/>
              <a:t> 3 à la page dans ton cahier de mathématiques.</a:t>
            </a:r>
          </a:p>
          <a:p>
            <a:pPr marL="0" indent="0">
              <a:buNone/>
            </a:pPr>
            <a:r>
              <a:rPr lang="fr-FR" sz="2000" dirty="0"/>
              <a:t>L’ESTIMATION est très importante! </a:t>
            </a:r>
            <a:endParaRPr lang="en-CA" sz="2000" dirty="0"/>
          </a:p>
          <a:p>
            <a:pPr marL="0" indent="0">
              <a:buNone/>
            </a:pPr>
            <a:endParaRPr lang="en-CA" sz="2000" dirty="0"/>
          </a:p>
        </p:txBody>
      </p:sp>
      <p:sp>
        <p:nvSpPr>
          <p:cNvPr id="15" name="Freeform: Shape 14">
            <a:extLst>
              <a:ext uri="{FF2B5EF4-FFF2-40B4-BE49-F238E27FC236}">
                <a16:creationId xmlns:a16="http://schemas.microsoft.com/office/drawing/2014/main" id="{F3BD3BB9-3CB5-4253-A27D-6B7904723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10680562"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50ADB26-43A8-C8B3-EB66-A5557395B8C3}"/>
              </a:ext>
            </a:extLst>
          </p:cNvPr>
          <p:cNvPicPr>
            <a:picLocks noChangeAspect="1"/>
          </p:cNvPicPr>
          <p:nvPr/>
        </p:nvPicPr>
        <p:blipFill>
          <a:blip r:embed="rId3"/>
          <a:stretch>
            <a:fillRect/>
          </a:stretch>
        </p:blipFill>
        <p:spPr>
          <a:xfrm>
            <a:off x="7873709" y="2087736"/>
            <a:ext cx="3521122" cy="3536841"/>
          </a:xfrm>
          <a:prstGeom prst="rect">
            <a:avLst/>
          </a:prstGeom>
        </p:spPr>
      </p:pic>
    </p:spTree>
    <p:extLst>
      <p:ext uri="{BB962C8B-B14F-4D97-AF65-F5344CB8AC3E}">
        <p14:creationId xmlns:p14="http://schemas.microsoft.com/office/powerpoint/2010/main" val="450028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err="1">
                <a:solidFill>
                  <a:srgbClr val="FF0000"/>
                </a:solidFill>
              </a:rPr>
              <a:t>Visionne</a:t>
            </a:r>
            <a:r>
              <a:rPr lang="en-CA" sz="2400" dirty="0">
                <a:solidFill>
                  <a:srgbClr val="FF0000"/>
                </a:solidFill>
              </a:rPr>
              <a:t> </a:t>
            </a:r>
            <a:r>
              <a:rPr lang="en-CA" sz="2400" dirty="0"/>
              <a:t>les  </a:t>
            </a:r>
            <a:r>
              <a:rPr lang="en-CA" sz="2400" dirty="0">
                <a:solidFill>
                  <a:srgbClr val="0070C0"/>
                </a:solidFill>
              </a:rPr>
              <a:t>2 </a:t>
            </a:r>
            <a:r>
              <a:rPr lang="en-CA" sz="2400" dirty="0" err="1">
                <a:solidFill>
                  <a:srgbClr val="0070C0"/>
                </a:solidFill>
              </a:rPr>
              <a:t>vidéos</a:t>
            </a:r>
            <a:r>
              <a:rPr lang="en-CA" sz="2400" dirty="0">
                <a:solidFill>
                  <a:srgbClr val="0070C0"/>
                </a:solidFill>
              </a:rPr>
              <a:t> </a:t>
            </a:r>
            <a:r>
              <a:rPr lang="en-CA" sz="2400" dirty="0" err="1"/>
              <a:t>suivantes</a:t>
            </a:r>
            <a:r>
              <a:rPr lang="en-CA" sz="2400" dirty="0"/>
              <a:t> pour </a:t>
            </a:r>
            <a:r>
              <a:rPr lang="en-CA" sz="2400" dirty="0" err="1"/>
              <a:t>comprendre</a:t>
            </a:r>
            <a:r>
              <a:rPr lang="en-CA" sz="2400" dirty="0"/>
              <a:t> comment </a:t>
            </a:r>
            <a:r>
              <a:rPr lang="en-CA" sz="2400" dirty="0" err="1">
                <a:solidFill>
                  <a:srgbClr val="FFFF00"/>
                </a:solidFill>
              </a:rPr>
              <a:t>effectue</a:t>
            </a:r>
            <a:r>
              <a:rPr lang="en-CA" sz="2400" dirty="0">
                <a:solidFill>
                  <a:srgbClr val="FFFF00"/>
                </a:solidFill>
              </a:rPr>
              <a:t>  </a:t>
            </a:r>
            <a:r>
              <a:rPr lang="en-CA" sz="2400" dirty="0">
                <a:solidFill>
                  <a:srgbClr val="7030A0"/>
                </a:solidFill>
              </a:rPr>
              <a:t>un </a:t>
            </a:r>
            <a:r>
              <a:rPr lang="en-CA" sz="2400" dirty="0" err="1">
                <a:solidFill>
                  <a:srgbClr val="7030A0"/>
                </a:solidFill>
              </a:rPr>
              <a:t>nombre</a:t>
            </a:r>
            <a:r>
              <a:rPr lang="en-CA" sz="2400" dirty="0">
                <a:solidFill>
                  <a:srgbClr val="7030A0"/>
                </a:solidFill>
              </a:rPr>
              <a:t> </a:t>
            </a:r>
            <a:r>
              <a:rPr lang="en-CA" sz="2400" dirty="0" err="1">
                <a:solidFill>
                  <a:srgbClr val="7030A0"/>
                </a:solidFill>
              </a:rPr>
              <a:t>fractionnaire</a:t>
            </a:r>
            <a:r>
              <a:rPr lang="en-CA" sz="2400" dirty="0">
                <a:solidFill>
                  <a:srgbClr val="7030A0"/>
                </a:solidFill>
              </a:rPr>
              <a:t>  x un </a:t>
            </a:r>
            <a:r>
              <a:rPr lang="en-CA" sz="2400" dirty="0" err="1">
                <a:solidFill>
                  <a:srgbClr val="7030A0"/>
                </a:solidFill>
              </a:rPr>
              <a:t>nombre</a:t>
            </a:r>
            <a:r>
              <a:rPr lang="en-CA" sz="2400" dirty="0">
                <a:solidFill>
                  <a:srgbClr val="7030A0"/>
                </a:solidFill>
              </a:rPr>
              <a:t> fraction. </a:t>
            </a:r>
          </a:p>
        </p:txBody>
      </p:sp>
      <p:sp>
        <p:nvSpPr>
          <p:cNvPr id="3" name="Content Placeholder 2"/>
          <p:cNvSpPr>
            <a:spLocks noGrp="1"/>
          </p:cNvSpPr>
          <p:nvPr>
            <p:ph idx="1"/>
          </p:nvPr>
        </p:nvSpPr>
        <p:spPr/>
        <p:txBody>
          <a:bodyPr/>
          <a:lstStyle/>
          <a:p>
            <a:endParaRPr lang="en-CA" dirty="0">
              <a:hlinkClick r:id="rId2"/>
            </a:endParaRPr>
          </a:p>
          <a:p>
            <a:pPr marL="0" indent="0">
              <a:buNone/>
            </a:pPr>
            <a:r>
              <a:rPr lang="en-CA" dirty="0">
                <a:hlinkClick r:id="rId3"/>
              </a:rPr>
              <a:t>https://www.youtube.com/watch?v=HQ3EXyW36es</a:t>
            </a:r>
            <a:endParaRPr lang="en-CA" dirty="0">
              <a:hlinkClick r:id="rId2"/>
            </a:endParaRPr>
          </a:p>
          <a:p>
            <a:pPr marL="0" indent="0">
              <a:buNone/>
            </a:pPr>
            <a:endParaRPr lang="en-CA" dirty="0">
              <a:hlinkClick r:id="rId2"/>
            </a:endParaRPr>
          </a:p>
          <a:p>
            <a:pPr marL="0" indent="0">
              <a:buNone/>
            </a:pPr>
            <a:r>
              <a:rPr lang="en-CA" dirty="0">
                <a:hlinkClick r:id="rId2"/>
              </a:rPr>
              <a:t>https://www.khanacademy.org/math/arithmetic/fraction-arithmetic/arith-review-mult-mixed-num/v/multiplying-mixed-numbers</a:t>
            </a:r>
            <a:endParaRPr lang="en-CA" dirty="0"/>
          </a:p>
          <a:p>
            <a:pPr marL="0" indent="0">
              <a:buNone/>
            </a:pPr>
            <a:endParaRPr lang="en-CA" dirty="0"/>
          </a:p>
          <a:p>
            <a:r>
              <a:rPr lang="fr-FR" dirty="0"/>
              <a:t>Fais la leçon à la fin de la 2ème vidéo-Khan </a:t>
            </a:r>
            <a:r>
              <a:rPr lang="fr-FR" dirty="0" err="1"/>
              <a:t>Academy</a:t>
            </a:r>
            <a:endParaRPr lang="en-CA" dirty="0"/>
          </a:p>
          <a:p>
            <a:endParaRPr lang="en-CA" dirty="0"/>
          </a:p>
        </p:txBody>
      </p:sp>
    </p:spTree>
    <p:extLst>
      <p:ext uri="{BB962C8B-B14F-4D97-AF65-F5344CB8AC3E}">
        <p14:creationId xmlns:p14="http://schemas.microsoft.com/office/powerpoint/2010/main" val="3548324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4" y="609600"/>
            <a:ext cx="4784796" cy="1330840"/>
          </a:xfrm>
        </p:spPr>
        <p:txBody>
          <a:bodyPr vert="horz" lIns="91440" tIns="45720" rIns="91440" bIns="45720" rtlCol="0" anchor="ctr">
            <a:normAutofit/>
          </a:bodyPr>
          <a:lstStyle/>
          <a:p>
            <a:r>
              <a:rPr lang="en-US" kern="1200">
                <a:solidFill>
                  <a:schemeClr val="tx1"/>
                </a:solidFill>
                <a:latin typeface="+mj-lt"/>
                <a:ea typeface="+mj-ea"/>
                <a:cs typeface="+mj-cs"/>
              </a:rPr>
              <a:t>Pratiquer!</a:t>
            </a:r>
          </a:p>
        </p:txBody>
      </p:sp>
      <p:sp>
        <p:nvSpPr>
          <p:cNvPr id="5" name="Content Placeholder 4"/>
          <p:cNvSpPr>
            <a:spLocks noGrp="1"/>
          </p:cNvSpPr>
          <p:nvPr>
            <p:ph sz="half" idx="2"/>
          </p:nvPr>
        </p:nvSpPr>
        <p:spPr>
          <a:xfrm>
            <a:off x="1137034" y="2194102"/>
            <a:ext cx="4438036" cy="3908585"/>
          </a:xfrm>
        </p:spPr>
        <p:txBody>
          <a:bodyPr vert="horz" lIns="91440" tIns="45720" rIns="91440" bIns="45720" rtlCol="0">
            <a:normAutofit/>
          </a:bodyPr>
          <a:lstStyle/>
          <a:p>
            <a:pPr marL="0"/>
            <a:r>
              <a:rPr lang="en-US" sz="2000"/>
              <a:t>1) </a:t>
            </a:r>
            <a:r>
              <a:rPr lang="en-US" sz="2000" b="1"/>
              <a:t>Complète</a:t>
            </a:r>
            <a:r>
              <a:rPr lang="en-US" sz="2000"/>
              <a:t> les questions # 4 au complet, # 5 a,b,c, # 6 a,b,c, #7 tout, # 8 tout, # 9 a, b et # 11 a,b aux pages 125. </a:t>
            </a:r>
          </a:p>
          <a:p>
            <a:pPr marL="0"/>
            <a:endParaRPr lang="en-US" sz="2000"/>
          </a:p>
          <a:p>
            <a:pPr marL="0"/>
            <a:r>
              <a:rPr lang="en-US" sz="2000"/>
              <a:t>2) </a:t>
            </a:r>
            <a:r>
              <a:rPr lang="en-US" sz="2000" b="1"/>
              <a:t>Feuille de travail 3.4 </a:t>
            </a:r>
            <a:r>
              <a:rPr lang="en-US" sz="2000"/>
              <a:t>– Multiplier des nombres fractionnaires (pages 56 et 57 dans le Cahier d’activités et d’exercices)</a:t>
            </a:r>
          </a:p>
          <a:p>
            <a:endParaRPr lang="en-US" sz="2000"/>
          </a:p>
          <a:p>
            <a:endParaRPr lang="en-US" sz="2000"/>
          </a:p>
        </p:txBody>
      </p:sp>
      <p:pic>
        <p:nvPicPr>
          <p:cNvPr id="7" name="Picture 6">
            <a:extLst>
              <a:ext uri="{FF2B5EF4-FFF2-40B4-BE49-F238E27FC236}">
                <a16:creationId xmlns:a16="http://schemas.microsoft.com/office/drawing/2014/main" id="{40D5223B-3EF0-3236-1A4C-691C939AB964}"/>
              </a:ext>
            </a:extLst>
          </p:cNvPr>
          <p:cNvPicPr>
            <a:picLocks noChangeAspect="1"/>
          </p:cNvPicPr>
          <p:nvPr/>
        </p:nvPicPr>
        <p:blipFill>
          <a:blip r:embed="rId2"/>
          <a:stretch>
            <a:fillRect/>
          </a:stretch>
        </p:blipFill>
        <p:spPr>
          <a:xfrm>
            <a:off x="6880610" y="1828958"/>
            <a:ext cx="4737650" cy="3222298"/>
          </a:xfrm>
          <a:prstGeom prst="rect">
            <a:avLst/>
          </a:prstGeom>
        </p:spPr>
      </p:pic>
    </p:spTree>
    <p:extLst>
      <p:ext uri="{BB962C8B-B14F-4D97-AF65-F5344CB8AC3E}">
        <p14:creationId xmlns:p14="http://schemas.microsoft.com/office/powerpoint/2010/main" val="1456107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337641"/>
            <a:ext cx="9144000" cy="2330002"/>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Question du Journal N6 #5</a:t>
            </a:r>
          </a:p>
        </p:txBody>
      </p:sp>
      <p:sp>
        <p:nvSpPr>
          <p:cNvPr id="3" name="Content Placeholder 2"/>
          <p:cNvSpPr>
            <a:spLocks noGrp="1"/>
          </p:cNvSpPr>
          <p:nvPr>
            <p:ph idx="1"/>
          </p:nvPr>
        </p:nvSpPr>
        <p:spPr>
          <a:xfrm>
            <a:off x="1524000" y="3990165"/>
            <a:ext cx="9144000" cy="1279432"/>
          </a:xfrm>
        </p:spPr>
        <p:txBody>
          <a:bodyPr vert="horz" lIns="91440" tIns="45720" rIns="91440" bIns="45720" rtlCol="0">
            <a:normAutofit/>
          </a:bodyPr>
          <a:lstStyle/>
          <a:p>
            <a:pPr marL="0" indent="0" algn="ctr">
              <a:buNone/>
            </a:pPr>
            <a:r>
              <a:rPr lang="en-US" sz="2400" kern="1200" dirty="0">
                <a:solidFill>
                  <a:schemeClr val="tx1"/>
                </a:solidFill>
                <a:latin typeface="+mn-lt"/>
                <a:ea typeface="+mn-ea"/>
                <a:cs typeface="+mn-cs"/>
              </a:rPr>
              <a:t>		</a:t>
            </a:r>
          </a:p>
        </p:txBody>
      </p:sp>
      <p:cxnSp>
        <p:nvCxnSpPr>
          <p:cNvPr id="14"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35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408" y="77043"/>
            <a:ext cx="11993592" cy="988035"/>
          </a:xfrm>
        </p:spPr>
        <p:txBody>
          <a:bodyPr>
            <a:normAutofit/>
          </a:bodyPr>
          <a:lstStyle/>
          <a:p>
            <a:pPr algn="ctr"/>
            <a:r>
              <a:rPr lang="en-US" sz="2400" b="1" dirty="0"/>
              <a:t>Termes des fractions-Mots </a:t>
            </a:r>
            <a:r>
              <a:rPr lang="en-US" sz="2400" b="1" dirty="0" err="1"/>
              <a:t>clés</a:t>
            </a:r>
            <a:br>
              <a:rPr lang="en-US" sz="2400" b="1" dirty="0"/>
            </a:br>
            <a:r>
              <a:rPr lang="en-US" sz="2400" b="1" dirty="0" err="1"/>
              <a:t>Copie</a:t>
            </a:r>
            <a:r>
              <a:rPr lang="en-US" sz="2400" b="1" dirty="0"/>
              <a:t> </a:t>
            </a:r>
            <a:r>
              <a:rPr lang="en-US" sz="2400" dirty="0"/>
              <a:t>les </a:t>
            </a:r>
            <a:r>
              <a:rPr lang="en-US" sz="2400" dirty="0" err="1"/>
              <a:t>exemples</a:t>
            </a:r>
            <a:r>
              <a:rPr lang="en-US" sz="2400" dirty="0"/>
              <a:t> ci-dessous dans ton cahier.</a:t>
            </a:r>
          </a:p>
        </p:txBody>
      </p:sp>
      <p:sp>
        <p:nvSpPr>
          <p:cNvPr id="5" name="Content Placeholder 4"/>
          <p:cNvSpPr>
            <a:spLocks noGrp="1"/>
          </p:cNvSpPr>
          <p:nvPr>
            <p:ph sz="half" idx="4294967295"/>
          </p:nvPr>
        </p:nvSpPr>
        <p:spPr>
          <a:xfrm>
            <a:off x="134114" y="1008313"/>
            <a:ext cx="5157788" cy="5634027"/>
          </a:xfrm>
        </p:spPr>
        <p:txBody>
          <a:bodyPr/>
          <a:lstStyle/>
          <a:p>
            <a:r>
              <a:rPr lang="en-US" dirty="0"/>
              <a:t>Une fraction propre</a:t>
            </a:r>
          </a:p>
          <a:p>
            <a:endParaRPr lang="en-US" dirty="0"/>
          </a:p>
          <a:p>
            <a:r>
              <a:rPr lang="en-US" dirty="0"/>
              <a:t>Une fraction </a:t>
            </a:r>
            <a:r>
              <a:rPr lang="en-US" dirty="0" err="1">
                <a:solidFill>
                  <a:srgbClr val="FF0000"/>
                </a:solidFill>
              </a:rPr>
              <a:t>impropre</a:t>
            </a:r>
            <a:endParaRPr lang="en-US" dirty="0">
              <a:solidFill>
                <a:srgbClr val="FF0000"/>
              </a:solidFill>
            </a:endParaRPr>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4294967295"/>
              </p:nvPr>
            </p:nvSpPr>
            <p:spPr>
              <a:xfrm>
                <a:off x="6098876" y="1078330"/>
                <a:ext cx="5451894" cy="5210327"/>
              </a:xfrm>
            </p:spPr>
            <p:txBody>
              <a:bodyPr>
                <a:normAutofit/>
              </a:bodyPr>
              <a:lstStyle/>
              <a:p>
                <a:r>
                  <a:rPr lang="en-US" dirty="0" err="1"/>
                  <a:t>L’addition</a:t>
                </a:r>
                <a:r>
                  <a:rPr lang="en-US" dirty="0"/>
                  <a:t> </a:t>
                </a:r>
                <a:r>
                  <a:rPr lang="en-US" dirty="0" err="1"/>
                  <a:t>répétée</a:t>
                </a:r>
                <a:r>
                  <a:rPr lang="en-US" dirty="0"/>
                  <a:t>  </a:t>
                </a:r>
                <a14:m>
                  <m:oMath xmlns:m="http://schemas.openxmlformats.org/officeDocument/2006/math">
                    <m:f>
                      <m:fPr>
                        <m:ctrlPr>
                          <a:rPr lang="en-US"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2</m:t>
                        </m:r>
                      </m:den>
                    </m:f>
                  </m:oMath>
                </a14:m>
                <a:r>
                  <a:rPr lang="en-US" dirty="0"/>
                  <a:t>  +</a:t>
                </a:r>
                <a14:m>
                  <m:oMath xmlns:m="http://schemas.openxmlformats.org/officeDocument/2006/math">
                    <m:r>
                      <a:rPr lang="en-CA" b="0" i="1" smtClean="0">
                        <a:latin typeface="Cambria Math" panose="02040503050406030204" pitchFamily="18" charset="0"/>
                      </a:rPr>
                      <m:t> </m:t>
                    </m:r>
                    <m:f>
                      <m:fPr>
                        <m:ctrlPr>
                          <a:rPr lang="en-US" i="1">
                            <a:latin typeface="Cambria Math" panose="02040503050406030204" pitchFamily="18" charset="0"/>
                          </a:rPr>
                        </m:ctrlPr>
                      </m:fPr>
                      <m:num>
                        <m:r>
                          <a:rPr lang="en-CA" i="1">
                            <a:latin typeface="Cambria Math" panose="02040503050406030204" pitchFamily="18" charset="0"/>
                          </a:rPr>
                          <m:t>1</m:t>
                        </m:r>
                      </m:num>
                      <m:den>
                        <m:r>
                          <a:rPr lang="en-CA" i="1">
                            <a:latin typeface="Cambria Math" panose="02040503050406030204" pitchFamily="18" charset="0"/>
                          </a:rPr>
                          <m:t>2</m:t>
                        </m:r>
                      </m:den>
                    </m:f>
                  </m:oMath>
                </a14:m>
                <a:r>
                  <a:rPr lang="en-US" dirty="0"/>
                  <a:t>  +  </a:t>
                </a:r>
                <a14:m>
                  <m:oMath xmlns:m="http://schemas.openxmlformats.org/officeDocument/2006/math">
                    <m:f>
                      <m:fPr>
                        <m:ctrlPr>
                          <a:rPr lang="en-US" i="1">
                            <a:latin typeface="Cambria Math" panose="02040503050406030204" pitchFamily="18" charset="0"/>
                          </a:rPr>
                        </m:ctrlPr>
                      </m:fPr>
                      <m:num>
                        <m:r>
                          <a:rPr lang="en-CA" i="1">
                            <a:latin typeface="Cambria Math" panose="02040503050406030204" pitchFamily="18" charset="0"/>
                          </a:rPr>
                          <m:t>1</m:t>
                        </m:r>
                      </m:num>
                      <m:den>
                        <m:r>
                          <a:rPr lang="en-CA" i="1">
                            <a:latin typeface="Cambria Math" panose="02040503050406030204" pitchFamily="18" charset="0"/>
                          </a:rPr>
                          <m:t>2</m:t>
                        </m:r>
                      </m:den>
                    </m:f>
                  </m:oMath>
                </a14:m>
                <a:endParaRPr lang="en-US" dirty="0"/>
              </a:p>
              <a:p>
                <a:r>
                  <a:rPr lang="en-US" dirty="0"/>
                  <a:t>Les fractions </a:t>
                </a:r>
                <a:r>
                  <a:rPr lang="en-US" dirty="0" err="1">
                    <a:solidFill>
                      <a:srgbClr val="FF0000"/>
                    </a:solidFill>
                  </a:rPr>
                  <a:t>équivalentes</a:t>
                </a:r>
                <a:endParaRPr lang="en-US" dirty="0">
                  <a:solidFill>
                    <a:srgbClr val="FF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Un </a:t>
                </a:r>
                <a:r>
                  <a:rPr lang="en-US" dirty="0" err="1"/>
                  <a:t>nombre</a:t>
                </a:r>
                <a:r>
                  <a:rPr lang="en-US" dirty="0"/>
                  <a:t> naturel    </a:t>
                </a:r>
              </a:p>
              <a:p>
                <a:pPr marL="0" indent="0">
                  <a:buNone/>
                </a:pPr>
                <a:r>
                  <a:rPr lang="en-US" dirty="0" err="1"/>
                  <a:t>representé</a:t>
                </a:r>
                <a:r>
                  <a:rPr lang="en-US" dirty="0"/>
                  <a:t> sous </a:t>
                </a:r>
                <a:r>
                  <a:rPr lang="en-US" dirty="0" err="1"/>
                  <a:t>forme</a:t>
                </a:r>
                <a:endParaRPr lang="en-US" dirty="0"/>
              </a:p>
              <a:p>
                <a:pPr marL="0" indent="0">
                  <a:buNone/>
                </a:pPr>
                <a:r>
                  <a:rPr lang="en-US" dirty="0" err="1"/>
                  <a:t>d’une</a:t>
                </a:r>
                <a:r>
                  <a:rPr lang="en-US" dirty="0"/>
                  <a:t> fraction.</a:t>
                </a:r>
              </a:p>
            </p:txBody>
          </p:sp>
        </mc:Choice>
        <mc:Fallback xmlns="">
          <p:sp>
            <p:nvSpPr>
              <p:cNvPr id="4" name="Content Placeholder 3"/>
              <p:cNvSpPr>
                <a:spLocks noGrp="1" noRot="1" noChangeAspect="1" noMove="1" noResize="1" noEditPoints="1" noAdjustHandles="1" noChangeArrowheads="1" noChangeShapeType="1" noTextEdit="1"/>
              </p:cNvSpPr>
              <p:nvPr>
                <p:ph sz="quarter" idx="4294967295"/>
              </p:nvPr>
            </p:nvSpPr>
            <p:spPr>
              <a:xfrm>
                <a:off x="6098876" y="1078330"/>
                <a:ext cx="5451894" cy="5210327"/>
              </a:xfrm>
              <a:blipFill>
                <a:blip r:embed="rId2"/>
                <a:stretch>
                  <a:fillRect l="-2235" t="-351"/>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197" y="1017847"/>
            <a:ext cx="545092" cy="77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6195" y="2109517"/>
            <a:ext cx="854015" cy="62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96" y="4680024"/>
            <a:ext cx="3200399" cy="168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0657" y="2840402"/>
            <a:ext cx="1414732"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5204" y="2423701"/>
            <a:ext cx="4415703" cy="1457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408" y="3036526"/>
            <a:ext cx="3392931" cy="3539430"/>
          </a:xfrm>
          <a:prstGeom prst="rect">
            <a:avLst/>
          </a:prstGeom>
        </p:spPr>
        <p:txBody>
          <a:bodyPr wrap="square">
            <a:spAutoFit/>
          </a:bodyPr>
          <a:lstStyle/>
          <a:p>
            <a:pPr marL="285750" indent="-285750">
              <a:buFont typeface="Arial" panose="020B0604020202020204" pitchFamily="34" charset="0"/>
              <a:buChar char="•"/>
            </a:pPr>
            <a:r>
              <a:rPr lang="en-CA" sz="2800" dirty="0"/>
              <a:t>Un </a:t>
            </a:r>
            <a:r>
              <a:rPr lang="en-CA" sz="2800" dirty="0" err="1"/>
              <a:t>nombre</a:t>
            </a:r>
            <a:r>
              <a:rPr lang="en-CA" sz="2800" dirty="0"/>
              <a:t> </a:t>
            </a:r>
            <a:r>
              <a:rPr lang="en-CA" sz="2800" dirty="0" err="1"/>
              <a:t>fractionnaire</a:t>
            </a:r>
            <a:endParaRPr lang="en-CA" sz="2800" dirty="0"/>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r>
              <a:rPr lang="en-CA" sz="2800" dirty="0"/>
              <a:t>Le </a:t>
            </a:r>
            <a:r>
              <a:rPr lang="en-CA" sz="2800" dirty="0" err="1"/>
              <a:t>numérateur</a:t>
            </a:r>
            <a:endParaRPr lang="en-CA" sz="2800" dirty="0"/>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r>
              <a:rPr lang="en-CA" sz="2800" dirty="0"/>
              <a:t>Le </a:t>
            </a:r>
            <a:r>
              <a:rPr lang="en-CA" sz="2800" dirty="0" err="1"/>
              <a:t>dénominateur</a:t>
            </a:r>
            <a:endParaRPr lang="en-CA" sz="2800" dirty="0"/>
          </a:p>
        </p:txBody>
      </p:sp>
      <p:pic>
        <p:nvPicPr>
          <p:cNvPr id="8" name="Picture 7"/>
          <p:cNvPicPr>
            <a:picLocks noChangeAspect="1"/>
          </p:cNvPicPr>
          <p:nvPr/>
        </p:nvPicPr>
        <p:blipFill>
          <a:blip r:embed="rId8"/>
          <a:stretch>
            <a:fillRect/>
          </a:stretch>
        </p:blipFill>
        <p:spPr>
          <a:xfrm>
            <a:off x="9420045" y="4209691"/>
            <a:ext cx="1562967" cy="1656271"/>
          </a:xfrm>
          <a:prstGeom prst="rect">
            <a:avLst/>
          </a:prstGeom>
        </p:spPr>
      </p:pic>
    </p:spTree>
    <p:extLst>
      <p:ext uri="{BB962C8B-B14F-4D97-AF65-F5344CB8AC3E}">
        <p14:creationId xmlns:p14="http://schemas.microsoft.com/office/powerpoint/2010/main" val="2320539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CA" dirty="0"/>
            </a:br>
            <a:r>
              <a:rPr lang="en-CA" dirty="0"/>
              <a:t>       </a:t>
            </a:r>
            <a:r>
              <a:rPr lang="en-CA" dirty="0">
                <a:solidFill>
                  <a:srgbClr val="00B050"/>
                </a:solidFill>
              </a:rPr>
              <a:t>Des </a:t>
            </a:r>
            <a:r>
              <a:rPr lang="en-CA" dirty="0" err="1">
                <a:solidFill>
                  <a:srgbClr val="00B050"/>
                </a:solidFill>
              </a:rPr>
              <a:t>problèmes</a:t>
            </a:r>
            <a:r>
              <a:rPr lang="en-CA" dirty="0"/>
              <a:t> de multiplication à </a:t>
            </a:r>
            <a:r>
              <a:rPr lang="en-CA" dirty="0" err="1"/>
              <a:t>résoudre</a:t>
            </a:r>
            <a:r>
              <a:rPr lang="en-CA" dirty="0"/>
              <a:t> </a:t>
            </a:r>
          </a:p>
        </p:txBody>
      </p:sp>
      <p:sp>
        <p:nvSpPr>
          <p:cNvPr id="5" name="Content Placeholder 4"/>
          <p:cNvSpPr>
            <a:spLocks noGrp="1"/>
          </p:cNvSpPr>
          <p:nvPr>
            <p:ph idx="1"/>
          </p:nvPr>
        </p:nvSpPr>
        <p:spPr/>
        <p:txBody>
          <a:bodyPr/>
          <a:lstStyle/>
          <a:p>
            <a:pPr marL="0" indent="0">
              <a:buNone/>
            </a:pPr>
            <a:r>
              <a:rPr lang="fr-FR" dirty="0"/>
              <a:t>1. 	</a:t>
            </a:r>
            <a:r>
              <a:rPr lang="fr-FR" b="1" dirty="0"/>
              <a:t>Gabrielle a rempli 5 verres avec 3/4 de litre de jus dans chaque 	verre. Utilise un modèle ou dessine une image pour 	déterminer la quantité de jus utilisée par Gabrielle. Écris </a:t>
            </a:r>
          </a:p>
          <a:p>
            <a:pPr marL="0" indent="0">
              <a:buNone/>
            </a:pPr>
            <a:r>
              <a:rPr lang="fr-FR" b="1" dirty="0"/>
              <a:t>           l'opération symboliquement.</a:t>
            </a:r>
          </a:p>
          <a:p>
            <a:pPr marL="0" indent="0">
              <a:buNone/>
            </a:pPr>
            <a:endParaRPr lang="fr-FR" b="1" dirty="0"/>
          </a:p>
          <a:p>
            <a:pPr marL="0" indent="0">
              <a:buNone/>
            </a:pPr>
            <a:r>
              <a:rPr lang="fr-FR" b="1" dirty="0"/>
              <a:t>2.	Dans un gymnase, un quart des personnes présentes sont des  	hommes, un tiers des femmes et le reste des enfants? S'il y a 	240 personnes dans le gymnase, combien y a-t-il d'enfants?</a:t>
            </a:r>
            <a:endParaRPr lang="en-CA" b="1" dirty="0"/>
          </a:p>
          <a:p>
            <a:pPr marL="0" indent="0">
              <a:buNone/>
            </a:pPr>
            <a:endParaRPr lang="fr-FR" b="1" dirty="0"/>
          </a:p>
        </p:txBody>
      </p:sp>
    </p:spTree>
    <p:extLst>
      <p:ext uri="{BB962C8B-B14F-4D97-AF65-F5344CB8AC3E}">
        <p14:creationId xmlns:p14="http://schemas.microsoft.com/office/powerpoint/2010/main" val="2393547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337641"/>
            <a:ext cx="9144000" cy="2330002"/>
          </a:xfrm>
        </p:spPr>
        <p:txBody>
          <a:bodyPr vert="horz" lIns="91440" tIns="45720" rIns="91440" bIns="45720" rtlCol="0" anchor="b">
            <a:normAutofit/>
          </a:bodyPr>
          <a:lstStyle/>
          <a:p>
            <a:pPr algn="ctr"/>
            <a:r>
              <a:rPr lang="en-US" sz="5400" b="1" kern="1200">
                <a:solidFill>
                  <a:schemeClr val="tx1"/>
                </a:solidFill>
                <a:latin typeface="+mj-lt"/>
                <a:ea typeface="+mj-ea"/>
                <a:cs typeface="+mj-cs"/>
              </a:rPr>
              <a:t>Question du Journal N6 #6</a:t>
            </a:r>
          </a:p>
        </p:txBody>
      </p:sp>
      <p:cxnSp>
        <p:nvCxnSpPr>
          <p:cNvPr id="13" name="Straight Connector 12">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51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normAutofit/>
              </a:bodyPr>
              <a:lstStyle/>
              <a:p>
                <a:pPr marL="514350" indent="-514350">
                  <a:buFont typeface="Arial" panose="020B0604020202020204" pitchFamily="34" charset="0"/>
                  <a:buAutoNum type="arabicPeriod"/>
                </a:pPr>
                <a:r>
                  <a:rPr lang="en-CA" b="1" dirty="0" err="1"/>
                  <a:t>Nombre</a:t>
                </a:r>
                <a:r>
                  <a:rPr lang="en-CA" b="1" dirty="0"/>
                  <a:t> naturel x fraction		</a:t>
                </a:r>
                <a:r>
                  <a:rPr lang="en-CA" b="1" dirty="0">
                    <a:solidFill>
                      <a:srgbClr val="FF0000"/>
                    </a:solidFill>
                  </a:rPr>
                  <a:t>4     x      </a:t>
                </a:r>
                <a14:m>
                  <m:oMath xmlns:m="http://schemas.openxmlformats.org/officeDocument/2006/math">
                    <m:f>
                      <m:fPr>
                        <m:ctrlPr>
                          <a:rPr lang="en-CA" b="1" i="1" smtClean="0">
                            <a:solidFill>
                              <a:srgbClr val="FF0000"/>
                            </a:solidFill>
                            <a:latin typeface="Cambria Math" panose="02040503050406030204" pitchFamily="18" charset="0"/>
                          </a:rPr>
                        </m:ctrlPr>
                      </m:fPr>
                      <m:num>
                        <m:r>
                          <a:rPr lang="en-CA" b="1" i="1" smtClean="0">
                            <a:solidFill>
                              <a:srgbClr val="FF0000"/>
                            </a:solidFill>
                            <a:latin typeface="Cambria Math" panose="02040503050406030204" pitchFamily="18" charset="0"/>
                          </a:rPr>
                          <m:t>𝟏</m:t>
                        </m:r>
                      </m:num>
                      <m:den>
                        <m:r>
                          <a:rPr lang="en-CA" b="1" i="1" smtClean="0">
                            <a:solidFill>
                              <a:srgbClr val="FF0000"/>
                            </a:solidFill>
                            <a:latin typeface="Cambria Math" panose="02040503050406030204" pitchFamily="18" charset="0"/>
                          </a:rPr>
                          <m:t>𝟐</m:t>
                        </m:r>
                      </m:den>
                    </m:f>
                  </m:oMath>
                </a14:m>
                <a:endParaRPr lang="en-CA" b="1" dirty="0"/>
              </a:p>
              <a:p>
                <a:pPr marL="0" indent="0">
                  <a:buNone/>
                </a:pPr>
                <a:r>
                  <a:rPr lang="en-CA" b="1" dirty="0"/>
                  <a:t>       </a:t>
                </a:r>
                <a:endParaRPr lang="en-CA" dirty="0"/>
              </a:p>
              <a:p>
                <a:pPr marL="0" indent="0">
                  <a:buNone/>
                </a:pPr>
                <a:r>
                  <a:rPr lang="en-CA" b="1" dirty="0"/>
                  <a:t>2</a:t>
                </a:r>
                <a:r>
                  <a:rPr lang="en-CA" dirty="0"/>
                  <a:t>.   </a:t>
                </a:r>
                <a:r>
                  <a:rPr lang="en-CA" b="1" dirty="0"/>
                  <a:t>Fraction   x  Fraction                  </a:t>
                </a:r>
                <a14:m>
                  <m:oMath xmlns:m="http://schemas.openxmlformats.org/officeDocument/2006/math">
                    <m:f>
                      <m:fPr>
                        <m:ctrlPr>
                          <a:rPr lang="en-CA" i="1" smtClean="0">
                            <a:solidFill>
                              <a:srgbClr val="00B0F0"/>
                            </a:solidFill>
                            <a:latin typeface="Cambria Math" panose="02040503050406030204" pitchFamily="18" charset="0"/>
                          </a:rPr>
                        </m:ctrlPr>
                      </m:fPr>
                      <m:num>
                        <m:r>
                          <a:rPr lang="en-CA" b="0" i="1" smtClean="0">
                            <a:solidFill>
                              <a:srgbClr val="00B0F0"/>
                            </a:solidFill>
                            <a:latin typeface="Cambria Math" panose="02040503050406030204" pitchFamily="18" charset="0"/>
                          </a:rPr>
                          <m:t>1</m:t>
                        </m:r>
                      </m:num>
                      <m:den>
                        <m:r>
                          <a:rPr lang="en-CA" b="0" i="1" smtClean="0">
                            <a:solidFill>
                              <a:srgbClr val="00B0F0"/>
                            </a:solidFill>
                            <a:latin typeface="Cambria Math" panose="02040503050406030204" pitchFamily="18" charset="0"/>
                          </a:rPr>
                          <m:t>2</m:t>
                        </m:r>
                      </m:den>
                    </m:f>
                  </m:oMath>
                </a14:m>
                <a:r>
                  <a:rPr lang="en-CA" dirty="0">
                    <a:solidFill>
                      <a:srgbClr val="00B0F0"/>
                    </a:solidFill>
                  </a:rPr>
                  <a:t>       x      </a:t>
                </a:r>
                <a14:m>
                  <m:oMath xmlns:m="http://schemas.openxmlformats.org/officeDocument/2006/math">
                    <m:f>
                      <m:fPr>
                        <m:ctrlPr>
                          <a:rPr lang="en-CA" i="1" smtClean="0">
                            <a:solidFill>
                              <a:srgbClr val="00B0F0"/>
                            </a:solidFill>
                            <a:latin typeface="Cambria Math" panose="02040503050406030204" pitchFamily="18" charset="0"/>
                          </a:rPr>
                        </m:ctrlPr>
                      </m:fPr>
                      <m:num>
                        <m:r>
                          <a:rPr lang="en-CA" b="0" i="1" smtClean="0">
                            <a:solidFill>
                              <a:srgbClr val="00B0F0"/>
                            </a:solidFill>
                            <a:latin typeface="Cambria Math" panose="02040503050406030204" pitchFamily="18" charset="0"/>
                          </a:rPr>
                          <m:t>1</m:t>
                        </m:r>
                      </m:num>
                      <m:den>
                        <m:r>
                          <a:rPr lang="en-CA" b="0" i="1" smtClean="0">
                            <a:solidFill>
                              <a:srgbClr val="00B0F0"/>
                            </a:solidFill>
                            <a:latin typeface="Cambria Math" panose="02040503050406030204" pitchFamily="18" charset="0"/>
                          </a:rPr>
                          <m:t>4</m:t>
                        </m:r>
                      </m:den>
                    </m:f>
                  </m:oMath>
                </a14:m>
                <a:endParaRPr lang="en-CA" dirty="0"/>
              </a:p>
              <a:p>
                <a:pPr marL="514350" indent="-514350">
                  <a:buAutoNum type="arabicPeriod"/>
                </a:pPr>
                <a:endParaRPr lang="en-CA" dirty="0"/>
              </a:p>
              <a:p>
                <a:pPr marL="0" indent="0">
                  <a:buNone/>
                </a:pPr>
                <a:r>
                  <a:rPr lang="en-CA" b="1" dirty="0"/>
                  <a:t>3</a:t>
                </a:r>
                <a:r>
                  <a:rPr lang="en-CA" dirty="0"/>
                  <a:t>.   </a:t>
                </a:r>
                <a:r>
                  <a:rPr lang="en-CA" b="1" dirty="0" err="1"/>
                  <a:t>Nombre</a:t>
                </a:r>
                <a:r>
                  <a:rPr lang="en-CA" b="1" dirty="0"/>
                  <a:t> </a:t>
                </a:r>
                <a:r>
                  <a:rPr lang="en-CA" b="1" dirty="0" err="1"/>
                  <a:t>fractionnaire</a:t>
                </a:r>
                <a:r>
                  <a:rPr lang="en-CA" b="1" dirty="0"/>
                  <a:t>   x  </a:t>
                </a:r>
                <a:r>
                  <a:rPr lang="en-CA" b="1" dirty="0" err="1"/>
                  <a:t>Nombre</a:t>
                </a:r>
                <a:r>
                  <a:rPr lang="en-CA" b="1" dirty="0"/>
                  <a:t> </a:t>
                </a:r>
                <a:r>
                  <a:rPr lang="en-CA" b="1" dirty="0" err="1"/>
                  <a:t>Fractionnaire</a:t>
                </a:r>
                <a:r>
                  <a:rPr lang="en-CA" b="1" dirty="0"/>
                  <a:t>         </a:t>
                </a:r>
                <a:r>
                  <a:rPr lang="en-CA" b="1" dirty="0">
                    <a:solidFill>
                      <a:srgbClr val="7030A0"/>
                    </a:solidFill>
                  </a:rPr>
                  <a:t>2</a:t>
                </a:r>
                <a14:m>
                  <m:oMath xmlns:m="http://schemas.openxmlformats.org/officeDocument/2006/math">
                    <m:f>
                      <m:fPr>
                        <m:ctrlPr>
                          <a:rPr lang="en-CA" b="1" i="1" smtClean="0">
                            <a:solidFill>
                              <a:srgbClr val="7030A0"/>
                            </a:solidFill>
                            <a:latin typeface="Cambria Math" panose="02040503050406030204" pitchFamily="18" charset="0"/>
                          </a:rPr>
                        </m:ctrlPr>
                      </m:fPr>
                      <m:num>
                        <m:r>
                          <a:rPr lang="en-CA" b="1" i="1" smtClean="0">
                            <a:solidFill>
                              <a:srgbClr val="7030A0"/>
                            </a:solidFill>
                            <a:latin typeface="Cambria Math" panose="02040503050406030204" pitchFamily="18" charset="0"/>
                          </a:rPr>
                          <m:t>𝟏</m:t>
                        </m:r>
                      </m:num>
                      <m:den>
                        <m:r>
                          <a:rPr lang="en-CA" b="1" i="1" smtClean="0">
                            <a:solidFill>
                              <a:srgbClr val="7030A0"/>
                            </a:solidFill>
                            <a:latin typeface="Cambria Math" panose="02040503050406030204" pitchFamily="18" charset="0"/>
                          </a:rPr>
                          <m:t>𝟐</m:t>
                        </m:r>
                      </m:den>
                    </m:f>
                  </m:oMath>
                </a14:m>
                <a:r>
                  <a:rPr lang="en-CA" b="1" dirty="0">
                    <a:solidFill>
                      <a:srgbClr val="7030A0"/>
                    </a:solidFill>
                  </a:rPr>
                  <a:t>   x  3</a:t>
                </a:r>
                <a14:m>
                  <m:oMath xmlns:m="http://schemas.openxmlformats.org/officeDocument/2006/math">
                    <m:f>
                      <m:fPr>
                        <m:ctrlPr>
                          <a:rPr lang="en-CA" b="1" i="1" smtClean="0">
                            <a:solidFill>
                              <a:srgbClr val="7030A0"/>
                            </a:solidFill>
                            <a:latin typeface="Cambria Math" panose="02040503050406030204" pitchFamily="18" charset="0"/>
                          </a:rPr>
                        </m:ctrlPr>
                      </m:fPr>
                      <m:num>
                        <m:r>
                          <a:rPr lang="en-CA" b="1" i="1" smtClean="0">
                            <a:solidFill>
                              <a:srgbClr val="7030A0"/>
                            </a:solidFill>
                            <a:latin typeface="Cambria Math" panose="02040503050406030204" pitchFamily="18" charset="0"/>
                          </a:rPr>
                          <m:t>𝟏</m:t>
                        </m:r>
                      </m:num>
                      <m:den>
                        <m:r>
                          <a:rPr lang="en-CA" b="1" i="1" smtClean="0">
                            <a:solidFill>
                              <a:srgbClr val="7030A0"/>
                            </a:solidFill>
                            <a:latin typeface="Cambria Math" panose="02040503050406030204" pitchFamily="18" charset="0"/>
                          </a:rPr>
                          <m:t>𝟒</m:t>
                        </m:r>
                      </m:den>
                    </m:f>
                  </m:oMath>
                </a14:m>
                <a:endParaRPr lang="en-CA" b="1" dirty="0"/>
              </a:p>
              <a:p>
                <a:pPr marL="0" indent="0">
                  <a:buNone/>
                </a:pPr>
                <a:r>
                  <a:rPr lang="en-CA" b="1" dirty="0"/>
                  <a:t>     </a:t>
                </a: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a:blip r:embed="rId2"/>
                <a:stretch>
                  <a:fillRect l="-1217" t="-14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9AABF95-54DF-E3FE-E280-6C0F29751B6A}"/>
              </a:ext>
            </a:extLst>
          </p:cNvPr>
          <p:cNvSpPr>
            <a:spLocks noGrp="1"/>
          </p:cNvSpPr>
          <p:nvPr>
            <p:ph type="title"/>
          </p:nvPr>
        </p:nvSpPr>
        <p:spPr>
          <a:xfrm>
            <a:off x="665922" y="500062"/>
            <a:ext cx="10515600" cy="1325563"/>
          </a:xfrm>
        </p:spPr>
        <p:txBody>
          <a:bodyPr>
            <a:normAutofit fontScale="90000"/>
          </a:bodyPr>
          <a:lstStyle/>
          <a:p>
            <a:r>
              <a:rPr lang="en-CA" dirty="0">
                <a:solidFill>
                  <a:srgbClr val="002060"/>
                </a:solidFill>
              </a:rPr>
              <a:t>Multiplier</a:t>
            </a:r>
            <a:r>
              <a:rPr lang="en-CA" dirty="0">
                <a:solidFill>
                  <a:srgbClr val="FFC000"/>
                </a:solidFill>
              </a:rPr>
              <a:t>:  </a:t>
            </a:r>
            <a:r>
              <a:rPr lang="en-CA" b="1" dirty="0" err="1">
                <a:solidFill>
                  <a:srgbClr val="FFC000"/>
                </a:solidFill>
              </a:rPr>
              <a:t>Copie</a:t>
            </a:r>
            <a:r>
              <a:rPr lang="en-CA" dirty="0">
                <a:solidFill>
                  <a:srgbClr val="FFC000"/>
                </a:solidFill>
              </a:rPr>
              <a:t> les  </a:t>
            </a:r>
            <a:r>
              <a:rPr lang="en-CA" dirty="0">
                <a:solidFill>
                  <a:srgbClr val="002060"/>
                </a:solidFill>
              </a:rPr>
              <a:t>3 </a:t>
            </a:r>
            <a:r>
              <a:rPr lang="en-CA" dirty="0" err="1">
                <a:solidFill>
                  <a:srgbClr val="002060"/>
                </a:solidFill>
              </a:rPr>
              <a:t>exemples</a:t>
            </a:r>
            <a:r>
              <a:rPr lang="en-CA" dirty="0">
                <a:solidFill>
                  <a:srgbClr val="002060"/>
                </a:solidFill>
              </a:rPr>
              <a:t> </a:t>
            </a:r>
            <a:r>
              <a:rPr lang="en-CA" dirty="0">
                <a:solidFill>
                  <a:srgbClr val="FFC000"/>
                </a:solidFill>
              </a:rPr>
              <a:t>dans ton cahier.</a:t>
            </a:r>
            <a:br>
              <a:rPr lang="en-CA" dirty="0">
                <a:solidFill>
                  <a:srgbClr val="FFC000"/>
                </a:solidFill>
              </a:rPr>
            </a:br>
            <a:endParaRPr lang="en-US" dirty="0"/>
          </a:p>
        </p:txBody>
      </p:sp>
    </p:spTree>
    <p:extLst>
      <p:ext uri="{BB962C8B-B14F-4D97-AF65-F5344CB8AC3E}">
        <p14:creationId xmlns:p14="http://schemas.microsoft.com/office/powerpoint/2010/main" val="47012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164"/>
            <a:ext cx="10515600" cy="1325563"/>
          </a:xfrm>
        </p:spPr>
        <p:txBody>
          <a:bodyPr>
            <a:normAutofit/>
          </a:bodyPr>
          <a:lstStyle/>
          <a:p>
            <a:br>
              <a:rPr lang="en-CA" sz="2400" b="1" dirty="0"/>
            </a:br>
            <a:r>
              <a:rPr lang="en-CA" sz="2400" b="1" dirty="0">
                <a:solidFill>
                  <a:srgbClr val="7030A0"/>
                </a:solidFill>
              </a:rPr>
              <a:t>PARTIE A</a:t>
            </a:r>
            <a:r>
              <a:rPr lang="en-CA" sz="2400" b="1" dirty="0"/>
              <a:t>:	</a:t>
            </a:r>
            <a:r>
              <a:rPr lang="en-CA" sz="2400" b="1" dirty="0">
                <a:solidFill>
                  <a:srgbClr val="7030A0"/>
                </a:solidFill>
              </a:rPr>
              <a:t>1</a:t>
            </a:r>
            <a:r>
              <a:rPr lang="en-CA" sz="2400" b="1" dirty="0"/>
              <a:t>.  </a:t>
            </a:r>
            <a:r>
              <a:rPr lang="fr-FR" sz="2400" dirty="0">
                <a:solidFill>
                  <a:srgbClr val="FF0000"/>
                </a:solidFill>
                <a:latin typeface="Arial - 28"/>
              </a:rPr>
              <a:t>Multiplier les fractions </a:t>
            </a:r>
            <a:r>
              <a:rPr lang="fr-FR" sz="2400" dirty="0">
                <a:solidFill>
                  <a:srgbClr val="000000"/>
                </a:solidFill>
                <a:latin typeface="Arial - 28"/>
              </a:rPr>
              <a:t>x </a:t>
            </a:r>
            <a:r>
              <a:rPr lang="fr-FR" sz="2400" dirty="0">
                <a:solidFill>
                  <a:srgbClr val="7030A0"/>
                </a:solidFill>
                <a:latin typeface="Arial - 28"/>
              </a:rPr>
              <a:t>un nombre naturel</a:t>
            </a:r>
            <a:endParaRPr lang="en-US" sz="2400" b="1" dirty="0"/>
          </a:p>
        </p:txBody>
      </p:sp>
      <p:sp>
        <p:nvSpPr>
          <p:cNvPr id="8" name="Text Placeholder 7"/>
          <p:cNvSpPr>
            <a:spLocks noGrp="1"/>
          </p:cNvSpPr>
          <p:nvPr>
            <p:ph type="body" sz="quarter" idx="3"/>
          </p:nvPr>
        </p:nvSpPr>
        <p:spPr>
          <a:xfrm>
            <a:off x="552997" y="1676401"/>
            <a:ext cx="10799215" cy="823912"/>
          </a:xfrm>
        </p:spPr>
        <p:txBody>
          <a:bodyPr>
            <a:normAutofit/>
          </a:bodyPr>
          <a:lstStyle/>
          <a:p>
            <a:r>
              <a:rPr lang="fr-FR" dirty="0"/>
              <a:t>Note: </a:t>
            </a:r>
            <a:r>
              <a:rPr lang="fr-FR" b="0" dirty="0"/>
              <a:t>Tous les nombres naturels peuvent être représentés sous forme de fraction en insérant un 1 comme dénominateur</a:t>
            </a:r>
            <a:endParaRPr lang="en-CA" b="0" dirty="0"/>
          </a:p>
        </p:txBody>
      </p:sp>
      <mc:AlternateContent xmlns:mc="http://schemas.openxmlformats.org/markup-compatibility/2006" xmlns:a14="http://schemas.microsoft.com/office/drawing/2010/main">
        <mc:Choice Requires="a14">
          <p:sp>
            <p:nvSpPr>
              <p:cNvPr id="9" name="Content Placeholder 8"/>
              <p:cNvSpPr>
                <a:spLocks noGrp="1"/>
              </p:cNvSpPr>
              <p:nvPr>
                <p:ph sz="quarter" idx="4"/>
              </p:nvPr>
            </p:nvSpPr>
            <p:spPr>
              <a:xfrm>
                <a:off x="6409426" y="2665561"/>
                <a:ext cx="4554747" cy="3524101"/>
              </a:xfrm>
            </p:spPr>
            <p:txBody>
              <a:bodyPr>
                <a:normAutofit fontScale="85000" lnSpcReduction="20000"/>
              </a:bodyPr>
              <a:lstStyle/>
              <a:p>
                <a:pPr marL="0" indent="0">
                  <a:buNone/>
                </a:pPr>
                <a:r>
                  <a:rPr lang="en-CA" b="1" dirty="0" err="1"/>
                  <a:t>Copie</a:t>
                </a:r>
                <a:r>
                  <a:rPr lang="en-CA" b="1" dirty="0"/>
                  <a:t> </a:t>
                </a:r>
                <a:r>
                  <a:rPr lang="en-CA" dirty="0"/>
                  <a:t>et </a:t>
                </a:r>
                <a:r>
                  <a:rPr lang="en-CA" b="1" dirty="0" err="1"/>
                  <a:t>résous</a:t>
                </a:r>
                <a:r>
                  <a:rPr lang="en-CA" dirty="0"/>
                  <a:t> dans ton cahier.</a:t>
                </a:r>
              </a:p>
              <a:p>
                <a:pPr marL="0" indent="0">
                  <a:buNone/>
                </a:pPr>
                <a:endParaRPr lang="en-CA" dirty="0"/>
              </a:p>
              <a:p>
                <a:pPr marL="0" indent="0">
                  <a:buNone/>
                </a:pPr>
                <a:r>
                  <a:rPr lang="en-CA" dirty="0"/>
                  <a:t>	2   =    </a:t>
                </a:r>
                <a14:m>
                  <m:oMath xmlns:m="http://schemas.openxmlformats.org/officeDocument/2006/math">
                    <m:f>
                      <m:fPr>
                        <m:ctrlPr>
                          <a:rPr lang="en-CA" i="1" smtClean="0">
                            <a:latin typeface="Cambria Math" panose="02040503050406030204" pitchFamily="18" charset="0"/>
                          </a:rPr>
                        </m:ctrlPr>
                      </m:fPr>
                      <m:num/>
                      <m:den/>
                    </m:f>
                  </m:oMath>
                </a14:m>
                <a:endParaRPr lang="en-CA" dirty="0"/>
              </a:p>
              <a:p>
                <a:pPr marL="0" indent="0">
                  <a:buNone/>
                </a:pPr>
                <a:r>
                  <a:rPr lang="en-CA" dirty="0"/>
                  <a:t>    </a:t>
                </a:r>
              </a:p>
              <a:p>
                <a:pPr marL="0" indent="0">
                  <a:buNone/>
                </a:pPr>
                <a:r>
                  <a:rPr lang="en-CA" dirty="0"/>
                  <a:t>       	3   =     </a:t>
                </a:r>
                <a14:m>
                  <m:oMath xmlns:m="http://schemas.openxmlformats.org/officeDocument/2006/math">
                    <m:f>
                      <m:fPr>
                        <m:ctrlPr>
                          <a:rPr lang="en-CA" i="1" smtClean="0">
                            <a:latin typeface="Cambria Math" panose="02040503050406030204" pitchFamily="18" charset="0"/>
                          </a:rPr>
                        </m:ctrlPr>
                      </m:fPr>
                      <m:num/>
                      <m:den/>
                    </m:f>
                  </m:oMath>
                </a14:m>
                <a:endParaRPr lang="en-CA" dirty="0"/>
              </a:p>
              <a:p>
                <a:pPr marL="0" indent="0">
                  <a:buNone/>
                </a:pPr>
                <a:r>
                  <a:rPr lang="fr-FR" altLang="en-US" dirty="0">
                    <a:solidFill>
                      <a:srgbClr val="222222"/>
                    </a:solidFill>
                    <a:latin typeface="inherit"/>
                  </a:rPr>
                  <a:t>Comment représenterais-tu ces nombres entiers sous forme de fraction?</a:t>
                </a:r>
                <a:r>
                  <a:rPr lang="fr-FR" altLang="en-US" sz="900" dirty="0"/>
                  <a:t> </a:t>
                </a:r>
                <a:endParaRPr lang="fr-FR" altLang="en-US" sz="2000" dirty="0">
                  <a:latin typeface="Arial" panose="020B0604020202020204" pitchFamily="34" charset="0"/>
                </a:endParaRPr>
              </a:p>
              <a:p>
                <a:pPr marL="0" indent="0">
                  <a:buNone/>
                </a:pPr>
                <a:r>
                  <a:rPr lang="en-CA" dirty="0"/>
                  <a:t>      </a:t>
                </a:r>
                <a:endParaRPr lang="en-CA" sz="4400" b="1" dirty="0"/>
              </a:p>
              <a:p>
                <a:endParaRPr lang="en-CA" dirty="0"/>
              </a:p>
            </p:txBody>
          </p:sp>
        </mc:Choice>
        <mc:Fallback xmlns="">
          <p:sp>
            <p:nvSpPr>
              <p:cNvPr id="9" name="Content Placeholder 8"/>
              <p:cNvSpPr>
                <a:spLocks noGrp="1" noRot="1" noChangeAspect="1" noMove="1" noResize="1" noEditPoints="1" noAdjustHandles="1" noChangeArrowheads="1" noChangeShapeType="1" noTextEdit="1"/>
              </p:cNvSpPr>
              <p:nvPr>
                <p:ph sz="quarter" idx="4"/>
              </p:nvPr>
            </p:nvSpPr>
            <p:spPr>
              <a:xfrm>
                <a:off x="6409426" y="2665561"/>
                <a:ext cx="4554747" cy="3524101"/>
              </a:xfrm>
              <a:blipFill>
                <a:blip r:embed="rId2"/>
                <a:stretch>
                  <a:fillRect l="-2005" t="-3979"/>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70" y="2848249"/>
            <a:ext cx="4904553" cy="3684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
          <p:cNvSpPr>
            <a:spLocks noChangeArrowheads="1"/>
          </p:cNvSpPr>
          <p:nvPr/>
        </p:nvSpPr>
        <p:spPr bwMode="auto">
          <a:xfrm>
            <a:off x="319176" y="102920"/>
            <a:ext cx="1079921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307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CA" sz="3200" b="1" dirty="0"/>
            </a:br>
            <a:r>
              <a:rPr lang="en-CA" sz="3200" b="1" dirty="0"/>
              <a:t>Multiplier les fractions </a:t>
            </a:r>
            <a:br>
              <a:rPr lang="en-CA" sz="3200" b="1" dirty="0"/>
            </a:br>
            <a:r>
              <a:rPr lang="en-CA" sz="3200" b="1" dirty="0"/>
              <a:t>1.   </a:t>
            </a:r>
            <a:r>
              <a:rPr lang="fr-FR" sz="3200" dirty="0">
                <a:solidFill>
                  <a:srgbClr val="FF0000"/>
                </a:solidFill>
                <a:latin typeface="Arial - 28"/>
              </a:rPr>
              <a:t>Multiplier les fractions </a:t>
            </a:r>
            <a:r>
              <a:rPr lang="fr-FR" sz="3200" dirty="0">
                <a:solidFill>
                  <a:srgbClr val="000000"/>
                </a:solidFill>
                <a:latin typeface="Arial - 28"/>
              </a:rPr>
              <a:t>x </a:t>
            </a:r>
            <a:r>
              <a:rPr lang="fr-FR" sz="3200" dirty="0">
                <a:solidFill>
                  <a:srgbClr val="7030A0"/>
                </a:solidFill>
                <a:latin typeface="Arial - 28"/>
              </a:rPr>
              <a:t>un nombre naturel</a:t>
            </a:r>
            <a:br>
              <a:rPr lang="en-CA" sz="3200" dirty="0">
                <a:solidFill>
                  <a:srgbClr val="000000"/>
                </a:solidFill>
                <a:latin typeface="Arial - 28"/>
              </a:rPr>
            </a:br>
            <a:endParaRPr lang="en-US" sz="3200" dirty="0"/>
          </a:p>
        </p:txBody>
      </p:sp>
      <p:pic>
        <p:nvPicPr>
          <p:cNvPr id="4" name="Content Placeholder 3"/>
          <p:cNvPicPr>
            <a:picLocks noGrp="1" noChangeAspect="1"/>
          </p:cNvPicPr>
          <p:nvPr>
            <p:ph sz="half" idx="1"/>
          </p:nvPr>
        </p:nvPicPr>
        <p:blipFill>
          <a:blip r:embed="rId2"/>
          <a:stretch>
            <a:fillRect/>
          </a:stretch>
        </p:blipFill>
        <p:spPr>
          <a:xfrm>
            <a:off x="923027" y="2858518"/>
            <a:ext cx="4689894" cy="3381556"/>
          </a:xfrm>
          <a:prstGeom prst="rect">
            <a:avLst/>
          </a:prstGeom>
        </p:spPr>
      </p:pic>
      <p:sp>
        <p:nvSpPr>
          <p:cNvPr id="3" name="Content Placeholder 2"/>
          <p:cNvSpPr>
            <a:spLocks noGrp="1"/>
          </p:cNvSpPr>
          <p:nvPr>
            <p:ph sz="half" idx="2"/>
          </p:nvPr>
        </p:nvSpPr>
        <p:spPr/>
        <p:txBody>
          <a:bodyPr>
            <a:normAutofit fontScale="92500" lnSpcReduction="20000"/>
          </a:bodyPr>
          <a:lstStyle/>
          <a:p>
            <a:pPr marL="0" indent="0">
              <a:buNone/>
            </a:pPr>
            <a:r>
              <a:rPr lang="fr-FR" dirty="0"/>
              <a:t>Lorsque l'on multiplie un nombre entier par une fraction, il est important de se rappeler que l'on multiplie le numérateur par le numérateur et le dénominateur par le dénominateur comme le montre l'exemple. </a:t>
            </a:r>
          </a:p>
          <a:p>
            <a:pPr marL="0" indent="0">
              <a:buNone/>
            </a:pPr>
            <a:r>
              <a:rPr lang="fr-FR" dirty="0"/>
              <a:t>Note : Rappelle-toi que tous les nombres naturels peuvent être représentés sous forme de fraction en insérant un 1 comme dénominateur.</a:t>
            </a:r>
          </a:p>
          <a:p>
            <a:pPr marL="0" indent="0">
              <a:buNone/>
            </a:pPr>
            <a:r>
              <a:rPr lang="fr-FR" dirty="0"/>
              <a:t>**Comment simplifierais-tu 9/4 ?</a:t>
            </a:r>
            <a:endParaRPr lang="en-CA" dirty="0"/>
          </a:p>
        </p:txBody>
      </p:sp>
      <p:sp>
        <p:nvSpPr>
          <p:cNvPr id="5" name="Rectangle 4"/>
          <p:cNvSpPr/>
          <p:nvPr/>
        </p:nvSpPr>
        <p:spPr>
          <a:xfrm>
            <a:off x="838200" y="2018906"/>
            <a:ext cx="4605068" cy="369332"/>
          </a:xfrm>
          <a:prstGeom prst="rect">
            <a:avLst/>
          </a:prstGeom>
        </p:spPr>
        <p:txBody>
          <a:bodyPr wrap="square">
            <a:spAutoFit/>
          </a:bodyPr>
          <a:lstStyle/>
          <a:p>
            <a:r>
              <a:rPr lang="en-CA" b="1" dirty="0" err="1"/>
              <a:t>Copie</a:t>
            </a:r>
            <a:r>
              <a:rPr lang="en-CA" b="1" dirty="0"/>
              <a:t> </a:t>
            </a:r>
            <a:r>
              <a:rPr lang="en-CA" dirty="0" err="1"/>
              <a:t>cet</a:t>
            </a:r>
            <a:r>
              <a:rPr lang="en-CA" dirty="0"/>
              <a:t> </a:t>
            </a:r>
            <a:r>
              <a:rPr lang="en-CA" dirty="0" err="1"/>
              <a:t>exemple</a:t>
            </a:r>
            <a:r>
              <a:rPr lang="en-CA" dirty="0"/>
              <a:t> dans ton cahier de math.</a:t>
            </a:r>
          </a:p>
        </p:txBody>
      </p:sp>
    </p:spTree>
    <p:extLst>
      <p:ext uri="{BB962C8B-B14F-4D97-AF65-F5344CB8AC3E}">
        <p14:creationId xmlns:p14="http://schemas.microsoft.com/office/powerpoint/2010/main" val="320515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288064" y="1284731"/>
            <a:ext cx="9637776" cy="1430696"/>
          </a:xfrm>
        </p:spPr>
        <p:txBody>
          <a:bodyPr>
            <a:normAutofit/>
          </a:bodyPr>
          <a:lstStyle/>
          <a:p>
            <a:pPr lvl="0" eaLnBrk="0" fontAlgn="base" hangingPunct="0">
              <a:spcAft>
                <a:spcPct val="0"/>
              </a:spcAft>
            </a:pPr>
            <a:br>
              <a:rPr lang="fr-FR" altLang="en-US" sz="3100">
                <a:latin typeface="inherit"/>
              </a:rPr>
            </a:br>
            <a:r>
              <a:rPr lang="fr-FR" altLang="en-US" sz="3100">
                <a:latin typeface="inherit"/>
              </a:rPr>
              <a:t>Résous les équations suivantes nombre naturel x fraction.</a:t>
            </a:r>
            <a:r>
              <a:rPr lang="fr-FR" altLang="en-US" sz="3100"/>
              <a:t> Simplifie chaque réponse.</a:t>
            </a:r>
            <a:endParaRPr lang="fr-FR" altLang="en-US" sz="3100">
              <a:latin typeface="Arial" panose="020B0604020202020204" pitchFamily="34" charset="0"/>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1288064" y="2853879"/>
                <a:ext cx="9637776" cy="2714771"/>
              </a:xfrm>
            </p:spPr>
            <p:txBody>
              <a:bodyPr>
                <a:normAutofit/>
              </a:bodyPr>
              <a:lstStyle/>
              <a:p>
                <a:pPr marL="0" indent="0">
                  <a:buNone/>
                </a:pPr>
                <a:r>
                  <a:rPr lang="en-CA" sz="2000"/>
                  <a:t>1.    3    x     </a:t>
                </a:r>
                <a14:m>
                  <m:oMath xmlns:m="http://schemas.openxmlformats.org/officeDocument/2006/math">
                    <m:f>
                      <m:fPr>
                        <m:ctrlPr>
                          <a:rPr lang="en-CA" sz="2000" i="1">
                            <a:latin typeface="Cambria Math" panose="02040503050406030204" pitchFamily="18" charset="0"/>
                          </a:rPr>
                        </m:ctrlPr>
                      </m:fPr>
                      <m:num>
                        <m:r>
                          <a:rPr lang="en-CA" sz="2000" b="0" i="1">
                            <a:latin typeface="Cambria Math" panose="02040503050406030204" pitchFamily="18" charset="0"/>
                          </a:rPr>
                          <m:t>1</m:t>
                        </m:r>
                      </m:num>
                      <m:den>
                        <m:r>
                          <a:rPr lang="en-CA" sz="2000" b="0" i="1">
                            <a:latin typeface="Cambria Math" panose="02040503050406030204" pitchFamily="18" charset="0"/>
                          </a:rPr>
                          <m:t>2</m:t>
                        </m:r>
                      </m:den>
                    </m:f>
                  </m:oMath>
                </a14:m>
                <a:r>
                  <a:rPr lang="en-CA" sz="2000"/>
                  <a:t>     =                     2.       4     x      </a:t>
                </a:r>
                <a14:m>
                  <m:oMath xmlns:m="http://schemas.openxmlformats.org/officeDocument/2006/math">
                    <m:f>
                      <m:fPr>
                        <m:ctrlPr>
                          <a:rPr lang="en-CA" sz="2000" i="1">
                            <a:latin typeface="Cambria Math" panose="02040503050406030204" pitchFamily="18" charset="0"/>
                          </a:rPr>
                        </m:ctrlPr>
                      </m:fPr>
                      <m:num>
                        <m:r>
                          <a:rPr lang="en-CA" sz="2000" i="1">
                            <a:latin typeface="Cambria Math" panose="02040503050406030204" pitchFamily="18" charset="0"/>
                          </a:rPr>
                          <m:t>1</m:t>
                        </m:r>
                      </m:num>
                      <m:den>
                        <m:r>
                          <a:rPr lang="en-CA" sz="2000" b="0" i="1">
                            <a:latin typeface="Cambria Math" panose="02040503050406030204" pitchFamily="18" charset="0"/>
                          </a:rPr>
                          <m:t>3</m:t>
                        </m:r>
                      </m:den>
                    </m:f>
                  </m:oMath>
                </a14:m>
                <a:r>
                  <a:rPr lang="en-CA" sz="2000"/>
                  <a:t>   =</a:t>
                </a:r>
              </a:p>
              <a:p>
                <a:pPr marL="0" indent="0">
                  <a:buNone/>
                </a:pPr>
                <a:endParaRPr lang="en-CA" sz="2000"/>
              </a:p>
              <a:p>
                <a:pPr marL="0" indent="0">
                  <a:buNone/>
                </a:pPr>
                <a:r>
                  <a:rPr lang="en-CA" sz="2000"/>
                  <a:t>3.    4    x    </a:t>
                </a:r>
                <a14:m>
                  <m:oMath xmlns:m="http://schemas.openxmlformats.org/officeDocument/2006/math">
                    <m:f>
                      <m:fPr>
                        <m:ctrlPr>
                          <a:rPr lang="en-CA" sz="2000" i="1">
                            <a:latin typeface="Cambria Math" panose="02040503050406030204" pitchFamily="18" charset="0"/>
                          </a:rPr>
                        </m:ctrlPr>
                      </m:fPr>
                      <m:num>
                        <m:r>
                          <a:rPr lang="en-CA" sz="2000" b="0" i="1">
                            <a:latin typeface="Cambria Math" panose="02040503050406030204" pitchFamily="18" charset="0"/>
                          </a:rPr>
                          <m:t>2</m:t>
                        </m:r>
                      </m:num>
                      <m:den>
                        <m:r>
                          <a:rPr lang="en-CA" sz="2000" b="0" i="1">
                            <a:latin typeface="Cambria Math" panose="02040503050406030204" pitchFamily="18" charset="0"/>
                          </a:rPr>
                          <m:t>3</m:t>
                        </m:r>
                      </m:den>
                    </m:f>
                  </m:oMath>
                </a14:m>
                <a:r>
                  <a:rPr lang="en-CA" sz="2000"/>
                  <a:t>    =                       4.        6     x    </a:t>
                </a:r>
                <a14:m>
                  <m:oMath xmlns:m="http://schemas.openxmlformats.org/officeDocument/2006/math">
                    <m:f>
                      <m:fPr>
                        <m:ctrlPr>
                          <a:rPr lang="en-CA" sz="2000" i="1">
                            <a:latin typeface="Cambria Math" panose="02040503050406030204" pitchFamily="18" charset="0"/>
                          </a:rPr>
                        </m:ctrlPr>
                      </m:fPr>
                      <m:num>
                        <m:r>
                          <a:rPr lang="en-CA" sz="2000" b="0" i="1">
                            <a:latin typeface="Cambria Math" panose="02040503050406030204" pitchFamily="18" charset="0"/>
                          </a:rPr>
                          <m:t>3</m:t>
                        </m:r>
                      </m:num>
                      <m:den>
                        <m:r>
                          <a:rPr lang="en-CA" sz="2000" i="1">
                            <a:latin typeface="Cambria Math" panose="02040503050406030204" pitchFamily="18" charset="0"/>
                          </a:rPr>
                          <m:t>2</m:t>
                        </m:r>
                      </m:den>
                    </m:f>
                    <m:r>
                      <a:rPr lang="en-CA" sz="2000" i="1">
                        <a:latin typeface="Cambria Math" panose="02040503050406030204" pitchFamily="18" charset="0"/>
                      </a:rPr>
                      <m:t> </m:t>
                    </m:r>
                  </m:oMath>
                </a14:m>
                <a:r>
                  <a:rPr lang="en-CA" sz="2000"/>
                  <a:t>  =</a:t>
                </a:r>
              </a:p>
              <a:p>
                <a:pPr marL="0" indent="0">
                  <a:buNone/>
                </a:pPr>
                <a:endParaRPr lang="en-CA" sz="2000"/>
              </a:p>
              <a:p>
                <a:pPr marL="0" indent="0">
                  <a:buNone/>
                </a:pPr>
                <a:r>
                  <a:rPr lang="en-CA" sz="2000"/>
                  <a:t>5.     </a:t>
                </a:r>
                <a14:m>
                  <m:oMath xmlns:m="http://schemas.openxmlformats.org/officeDocument/2006/math">
                    <m:f>
                      <m:fPr>
                        <m:ctrlPr>
                          <a:rPr lang="en-CA" sz="2000" i="1">
                            <a:latin typeface="Cambria Math" panose="02040503050406030204" pitchFamily="18" charset="0"/>
                          </a:rPr>
                        </m:ctrlPr>
                      </m:fPr>
                      <m:num>
                        <m:r>
                          <a:rPr lang="en-CA" sz="2000" b="0" i="1">
                            <a:latin typeface="Cambria Math" panose="02040503050406030204" pitchFamily="18" charset="0"/>
                          </a:rPr>
                          <m:t>1</m:t>
                        </m:r>
                      </m:num>
                      <m:den>
                        <m:r>
                          <a:rPr lang="en-CA" sz="2000" b="0" i="1">
                            <a:latin typeface="Cambria Math" panose="02040503050406030204" pitchFamily="18" charset="0"/>
                          </a:rPr>
                          <m:t>2</m:t>
                        </m:r>
                      </m:den>
                    </m:f>
                    <m:r>
                      <a:rPr lang="en-CA" sz="2000" i="1">
                        <a:latin typeface="Cambria Math" panose="02040503050406030204" pitchFamily="18" charset="0"/>
                      </a:rPr>
                      <m:t> </m:t>
                    </m:r>
                  </m:oMath>
                </a14:m>
                <a:r>
                  <a:rPr lang="en-CA" sz="2000"/>
                  <a:t>  x    3    =                        6.       </a:t>
                </a:r>
                <a14:m>
                  <m:oMath xmlns:m="http://schemas.openxmlformats.org/officeDocument/2006/math">
                    <m:f>
                      <m:fPr>
                        <m:ctrlPr>
                          <a:rPr lang="en-CA" sz="2000" i="1">
                            <a:latin typeface="Cambria Math" panose="02040503050406030204" pitchFamily="18" charset="0"/>
                          </a:rPr>
                        </m:ctrlPr>
                      </m:fPr>
                      <m:num>
                        <m:r>
                          <a:rPr lang="en-CA" sz="2000" b="0" i="1">
                            <a:latin typeface="Cambria Math" panose="02040503050406030204" pitchFamily="18" charset="0"/>
                          </a:rPr>
                          <m:t>3</m:t>
                        </m:r>
                      </m:num>
                      <m:den>
                        <m:r>
                          <a:rPr lang="en-CA" sz="2000" b="0" i="1">
                            <a:latin typeface="Cambria Math" panose="02040503050406030204" pitchFamily="18" charset="0"/>
                          </a:rPr>
                          <m:t>4</m:t>
                        </m:r>
                      </m:den>
                    </m:f>
                    <m:r>
                      <a:rPr lang="en-CA" sz="2000" i="1">
                        <a:latin typeface="Cambria Math" panose="02040503050406030204" pitchFamily="18" charset="0"/>
                      </a:rPr>
                      <m:t> </m:t>
                    </m:r>
                  </m:oMath>
                </a14:m>
                <a:r>
                  <a:rPr lang="en-CA" sz="2000"/>
                  <a:t>    x     2   =</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1288064" y="2853879"/>
                <a:ext cx="9637776" cy="2714771"/>
              </a:xfrm>
              <a:blipFill>
                <a:blip r:embed="rId2"/>
                <a:stretch>
                  <a:fillRect l="-633"/>
                </a:stretch>
              </a:blipFill>
            </p:spPr>
            <p:txBody>
              <a:bodyPr/>
              <a:lstStyle/>
              <a:p>
                <a:r>
                  <a:rPr lang="en-US">
                    <a:noFill/>
                  </a:rPr>
                  <a:t> </a:t>
                </a:r>
              </a:p>
            </p:txBody>
          </p:sp>
        </mc:Fallback>
      </mc:AlternateContent>
      <p:sp>
        <p:nvSpPr>
          <p:cNvPr id="7"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028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48930" y="89668"/>
            <a:ext cx="3505495" cy="1622321"/>
          </a:xfrm>
        </p:spPr>
        <p:txBody>
          <a:bodyPr vert="horz" lIns="91440" tIns="45720" rIns="91440" bIns="45720" rtlCol="0" anchor="ctr">
            <a:normAutofit/>
          </a:bodyPr>
          <a:lstStyle/>
          <a:p>
            <a:r>
              <a:rPr lang="en-US" kern="1200" dirty="0" err="1">
                <a:solidFill>
                  <a:schemeClr val="tx1"/>
                </a:solidFill>
                <a:latin typeface="+mj-lt"/>
                <a:ea typeface="+mj-ea"/>
                <a:cs typeface="+mj-cs"/>
              </a:rPr>
              <a:t>Pratiquer</a:t>
            </a:r>
            <a:endParaRPr lang="en-US" kern="1200" dirty="0">
              <a:solidFill>
                <a:schemeClr val="tx1"/>
              </a:solidFill>
              <a:latin typeface="+mj-lt"/>
              <a:ea typeface="+mj-ea"/>
              <a:cs typeface="+mj-cs"/>
            </a:endParaRPr>
          </a:p>
        </p:txBody>
      </p:sp>
      <p:sp>
        <p:nvSpPr>
          <p:cNvPr id="8" name="Content Placeholder 7"/>
          <p:cNvSpPr>
            <a:spLocks noGrp="1"/>
          </p:cNvSpPr>
          <p:nvPr>
            <p:ph sz="half" idx="2"/>
          </p:nvPr>
        </p:nvSpPr>
        <p:spPr>
          <a:xfrm>
            <a:off x="648930" y="1524000"/>
            <a:ext cx="3505494" cy="4174436"/>
          </a:xfrm>
        </p:spPr>
        <p:txBody>
          <a:bodyPr vert="horz" lIns="91440" tIns="45720" rIns="91440" bIns="45720" rtlCol="0">
            <a:normAutofit/>
          </a:bodyPr>
          <a:lstStyle/>
          <a:p>
            <a:pPr marL="0" indent="0">
              <a:buNone/>
            </a:pPr>
            <a:r>
              <a:rPr lang="en-US" sz="2000" dirty="0"/>
              <a:t>Multiplier </a:t>
            </a:r>
            <a:r>
              <a:rPr lang="en-US" sz="2000" dirty="0" err="1"/>
              <a:t>une</a:t>
            </a:r>
            <a:r>
              <a:rPr lang="en-US" sz="2000" dirty="0"/>
              <a:t> fraction par un </a:t>
            </a:r>
            <a:r>
              <a:rPr lang="en-US" sz="2000" dirty="0" err="1"/>
              <a:t>nombre</a:t>
            </a:r>
            <a:r>
              <a:rPr lang="en-US" sz="2000" dirty="0"/>
              <a:t> naturel (</a:t>
            </a:r>
            <a:r>
              <a:rPr lang="en-US" sz="2000" dirty="0" err="1"/>
              <a:t>symboliquement</a:t>
            </a:r>
            <a:r>
              <a:rPr lang="en-US" sz="2000" dirty="0"/>
              <a:t>)</a:t>
            </a:r>
          </a:p>
          <a:p>
            <a:pPr marL="0" indent="0">
              <a:buNone/>
            </a:pPr>
            <a:endParaRPr lang="en-US" sz="2000" dirty="0"/>
          </a:p>
          <a:p>
            <a:pPr marL="0" indent="0">
              <a:buNone/>
            </a:pPr>
            <a:r>
              <a:rPr lang="en-US" sz="2000" b="1" dirty="0" err="1"/>
              <a:t>Complète</a:t>
            </a:r>
            <a:r>
              <a:rPr lang="en-US" sz="2000" b="1" dirty="0"/>
              <a:t> </a:t>
            </a:r>
            <a:r>
              <a:rPr lang="en-US" sz="2000" dirty="0"/>
              <a:t>la question # 16 à la page 109. </a:t>
            </a:r>
          </a:p>
          <a:p>
            <a:r>
              <a:rPr lang="en-US" sz="2000" b="1" dirty="0"/>
              <a:t>Tu auras </a:t>
            </a:r>
            <a:r>
              <a:rPr lang="en-US" sz="2000" b="1" dirty="0" err="1"/>
              <a:t>besoin</a:t>
            </a:r>
            <a:r>
              <a:rPr lang="en-US" sz="2000" b="1" dirty="0"/>
              <a:t> de simplifier </a:t>
            </a:r>
            <a:r>
              <a:rPr lang="en-US" sz="2000" b="1" dirty="0" err="1"/>
              <a:t>tes</a:t>
            </a:r>
            <a:r>
              <a:rPr lang="en-US" sz="2000" b="1" dirty="0"/>
              <a:t> </a:t>
            </a:r>
            <a:r>
              <a:rPr lang="en-US" sz="2000" b="1" dirty="0" err="1"/>
              <a:t>réponses</a:t>
            </a:r>
            <a:r>
              <a:rPr lang="en-US" sz="2000" b="1" dirty="0"/>
              <a:t>.</a:t>
            </a:r>
            <a:endParaRPr lang="en-US" sz="2000" dirty="0"/>
          </a:p>
          <a:p>
            <a:pPr marL="0"/>
            <a:r>
              <a:rPr lang="en-US" altLang="en-US" sz="2000" b="1" dirty="0" err="1"/>
              <a:t>N'oublie</a:t>
            </a:r>
            <a:r>
              <a:rPr lang="en-US" altLang="en-US" sz="2000" b="1" dirty="0"/>
              <a:t> pas de </a:t>
            </a:r>
            <a:r>
              <a:rPr lang="en-US" altLang="en-US" sz="2000" b="1" dirty="0" err="1"/>
              <a:t>corriger</a:t>
            </a:r>
            <a:r>
              <a:rPr lang="en-US" altLang="en-US" sz="2000" b="1" dirty="0"/>
              <a:t> </a:t>
            </a:r>
            <a:r>
              <a:rPr lang="en-US" altLang="en-US" sz="2000" b="1" dirty="0" err="1"/>
              <a:t>tes</a:t>
            </a:r>
            <a:r>
              <a:rPr lang="en-US" altLang="en-US" sz="2000" b="1" dirty="0"/>
              <a:t> </a:t>
            </a:r>
            <a:r>
              <a:rPr lang="en-US" altLang="en-US" sz="2000" b="1" dirty="0" err="1"/>
              <a:t>réponses</a:t>
            </a:r>
            <a:r>
              <a:rPr lang="en-US" altLang="en-US" sz="2000" b="1" dirty="0"/>
              <a:t> </a:t>
            </a:r>
            <a:r>
              <a:rPr lang="en-US" altLang="en-US" sz="2000" b="1" dirty="0" err="1"/>
              <a:t>en</a:t>
            </a:r>
            <a:r>
              <a:rPr lang="en-US" altLang="en-US" sz="2000" b="1" dirty="0"/>
              <a:t> </a:t>
            </a:r>
            <a:r>
              <a:rPr lang="en-US" altLang="en-US" sz="2000" b="1" dirty="0" err="1"/>
              <a:t>utilisant</a:t>
            </a:r>
            <a:r>
              <a:rPr lang="en-US" altLang="en-US" sz="2000" b="1" dirty="0"/>
              <a:t> le livre. </a:t>
            </a:r>
          </a:p>
          <a:p>
            <a:pPr marL="0"/>
            <a:endParaRPr lang="en-US" sz="2000" dirty="0"/>
          </a:p>
          <a:p>
            <a:pPr marL="0"/>
            <a:endParaRPr lang="en-US" sz="2000" dirty="0"/>
          </a:p>
        </p:txBody>
      </p:sp>
      <p:sp>
        <p:nvSpPr>
          <p:cNvPr id="1031" name="Rectangle 10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eme Creator - Funny Did you really just ask if you had to simplify the  fraction? Meme Generator at MemeCreator.org!">
            <a:extLst>
              <a:ext uri="{FF2B5EF4-FFF2-40B4-BE49-F238E27FC236}">
                <a16:creationId xmlns:a16="http://schemas.microsoft.com/office/drawing/2014/main" id="{8DBAAED0-5110-35A4-EB1A-9AF288A062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5743" y="807593"/>
            <a:ext cx="5239568" cy="52395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6827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0" y="1337641"/>
            <a:ext cx="9144000" cy="2330002"/>
          </a:xfrm>
        </p:spPr>
        <p:txBody>
          <a:bodyPr vert="horz" lIns="91440" tIns="45720" rIns="91440" bIns="45720" rtlCol="0" anchor="b">
            <a:normAutofit/>
          </a:bodyPr>
          <a:lstStyle/>
          <a:p>
            <a:pPr algn="ctr"/>
            <a:r>
              <a:rPr lang="en-US" sz="5400" kern="1200">
                <a:solidFill>
                  <a:schemeClr val="tx1"/>
                </a:solidFill>
                <a:latin typeface="+mj-lt"/>
                <a:ea typeface="+mj-ea"/>
                <a:cs typeface="+mj-cs"/>
              </a:rPr>
              <a:t>Question du Journal N6 #1</a:t>
            </a:r>
          </a:p>
        </p:txBody>
      </p:sp>
      <p:cxnSp>
        <p:nvCxnSpPr>
          <p:cNvPr id="13" name="Straight Connector 12">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782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2B2C89A1C0FB42A0DA726F8D0BD314" ma:contentTypeVersion="18" ma:contentTypeDescription="Create a new document." ma:contentTypeScope="" ma:versionID="1d57037a0040bb2b8e6b033821bf82ea">
  <xsd:schema xmlns:xsd="http://www.w3.org/2001/XMLSchema" xmlns:xs="http://www.w3.org/2001/XMLSchema" xmlns:p="http://schemas.microsoft.com/office/2006/metadata/properties" xmlns:ns2="e4b1e8e0-faf8-4dc2-9410-d3509c56b0c4" xmlns:ns3="5af2b49f-d1c9-4222-a370-bc296115c541" targetNamespace="http://schemas.microsoft.com/office/2006/metadata/properties" ma:root="true" ma:fieldsID="5624a875ac4ad20c827abb2a4db11d8d" ns2:_="" ns3:_="">
    <xsd:import namespace="e4b1e8e0-faf8-4dc2-9410-d3509c56b0c4"/>
    <xsd:import namespace="5af2b49f-d1c9-4222-a370-bc296115c5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b1e8e0-faf8-4dc2-9410-d3509c56b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95d1645-1b78-4f08-b297-5a94c230cbbe"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f2b49f-d1c9-4222-a370-bc296115c54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3ec91f5-face-44c5-8f49-f0465770153e}" ma:internalName="TaxCatchAll" ma:showField="CatchAllData" ma:web="5af2b49f-d1c9-4222-a370-bc296115c5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b1e8e0-faf8-4dc2-9410-d3509c56b0c4">
      <Terms xmlns="http://schemas.microsoft.com/office/infopath/2007/PartnerControls"/>
    </lcf76f155ced4ddcb4097134ff3c332f>
    <TaxCatchAll xmlns="5af2b49f-d1c9-4222-a370-bc296115c541" xsi:nil="true"/>
  </documentManagement>
</p:properties>
</file>

<file path=customXml/itemProps1.xml><?xml version="1.0" encoding="utf-8"?>
<ds:datastoreItem xmlns:ds="http://schemas.openxmlformats.org/officeDocument/2006/customXml" ds:itemID="{321B8431-1B9D-4B54-80E9-FADFF0E45238}"/>
</file>

<file path=customXml/itemProps2.xml><?xml version="1.0" encoding="utf-8"?>
<ds:datastoreItem xmlns:ds="http://schemas.openxmlformats.org/officeDocument/2006/customXml" ds:itemID="{302AF593-DF0C-471A-A111-36B00447E3A1}"/>
</file>

<file path=customXml/itemProps3.xml><?xml version="1.0" encoding="utf-8"?>
<ds:datastoreItem xmlns:ds="http://schemas.openxmlformats.org/officeDocument/2006/customXml" ds:itemID="{7CFE0BA6-055B-4A60-A2FB-B5B9BA2E2F60}"/>
</file>

<file path=docProps/app.xml><?xml version="1.0" encoding="utf-8"?>
<Properties xmlns="http://schemas.openxmlformats.org/officeDocument/2006/extended-properties" xmlns:vt="http://schemas.openxmlformats.org/officeDocument/2006/docPropsVTypes">
  <TotalTime>342</TotalTime>
  <Words>1430</Words>
  <Application>Microsoft Office PowerPoint</Application>
  <PresentationFormat>Widescreen</PresentationFormat>
  <Paragraphs>153</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- 28</vt:lpstr>
      <vt:lpstr>Calibri</vt:lpstr>
      <vt:lpstr>Calibri Light</vt:lpstr>
      <vt:lpstr>Cambria Math</vt:lpstr>
      <vt:lpstr>inherit</vt:lpstr>
      <vt:lpstr>Office Theme</vt:lpstr>
      <vt:lpstr>N6 – Multiplier les fractions  Copie l’objectif d’apprentissage dans ton cahier et lis les indicateurs de réussite.   N6 : Démontrer une compréhension de la multiplication et de la division de fractions positives et de nombres fractionnaires, de façon concrète, imagée et symbolique. </vt:lpstr>
      <vt:lpstr>Multiplier les fractions Révise ces termes. </vt:lpstr>
      <vt:lpstr>Termes des fractions-Mots clés Copie les exemples ci-dessous dans ton cahier.</vt:lpstr>
      <vt:lpstr>Multiplier:  Copie les  3 exemples dans ton cahier. </vt:lpstr>
      <vt:lpstr> PARTIE A: 1.  Multiplier les fractions x un nombre naturel</vt:lpstr>
      <vt:lpstr> Multiplier les fractions  1.   Multiplier les fractions x un nombre naturel </vt:lpstr>
      <vt:lpstr> Résous les équations suivantes nombre naturel x fraction. Simplifie chaque réponse.</vt:lpstr>
      <vt:lpstr>Pratiquer</vt:lpstr>
      <vt:lpstr>Question du Journal N6 #1</vt:lpstr>
      <vt:lpstr>    Modéliser la multiplication d’une fraction positive par un nombre naturel de façon  imagée.   Maintenant que tu sais comment résoudre une équation de multiplication qui a un nombre naturel x une fraction, tu dois montrer comment modéliser l’équation.   </vt:lpstr>
      <vt:lpstr>Exemple: Multiplier une fraction par un nombre entier avec addition répétées et images.  Copie ces exemples dans ton cahier.</vt:lpstr>
      <vt:lpstr> Visionne les 3 vidéos suivantes pour comprendre comment modéliser un nombre naturel x une fraction. </vt:lpstr>
      <vt:lpstr>Vas aux pages 105 à 107 de ton livre de mathématiques. Copie des notes et des diagrammes dans ton cahier pour t’assurer de comprendre comment modéliser à l'aide des différentes stratégies abordées.</vt:lpstr>
      <vt:lpstr>Pratiquer</vt:lpstr>
      <vt:lpstr>Question du Journal N6 #2</vt:lpstr>
      <vt:lpstr> PARTIE B 2.     Multiplier Fraction   x  Fraction  </vt:lpstr>
      <vt:lpstr>Résous les équations suivantes fraction x fraction. Simplifie quand possible.</vt:lpstr>
      <vt:lpstr>Pratiquer!</vt:lpstr>
      <vt:lpstr>Question du Journal N6 #3</vt:lpstr>
      <vt:lpstr>  Multiplier fraction x fraction avec le modèle d’aire</vt:lpstr>
      <vt:lpstr>Copie l'exemple # 3 à la page 112 dans ton cahier.  Visionne les deux vidéos et copie quelques un de ces exemples dans ton cahier.</vt:lpstr>
      <vt:lpstr>Pratiquer</vt:lpstr>
      <vt:lpstr>Question du Journal N6 #4</vt:lpstr>
      <vt:lpstr>3.3 Multiplier les fractions</vt:lpstr>
      <vt:lpstr>Pratique</vt:lpstr>
      <vt:lpstr>  Partie C  3.   Un nombre fractionnaire x Un nombre Fractionnaire  21/2   x  31/4  </vt:lpstr>
      <vt:lpstr>Visionne les  2 vidéos suivantes pour comprendre comment effectue  un nombre fractionnaire  x un nombre fraction. </vt:lpstr>
      <vt:lpstr>Pratiquer!</vt:lpstr>
      <vt:lpstr>Question du Journal N6 #5</vt:lpstr>
      <vt:lpstr>        Des problèmes de multiplication à résoudre </vt:lpstr>
      <vt:lpstr>Question du Journal N6 #6</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N6 – Multiplier les fractions  Copie l’objectif d’apprentissage dans ton cahier et lis les indicateurs de réussite.   N6 : Démontrer une compréhension de la multiplication et de la division de fractions positives et de nombres fractionnaires, de façon concrète, imagée et symbolique. </dc:title>
  <dc:creator>McLellan, Krissy (ASD-N)</dc:creator>
  <cp:lastModifiedBy>McLellan, Krissy (ASD-N)</cp:lastModifiedBy>
  <cp:revision>18</cp:revision>
  <dcterms:created xsi:type="dcterms:W3CDTF">2023-01-31T01:30:07Z</dcterms:created>
  <dcterms:modified xsi:type="dcterms:W3CDTF">2023-02-07T17:00:41Z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0x0101005F2B2C89A1C0FB42A0DA726F8D0BD314</vt:lpwstr>
  </property>
</Properties>
</file>