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71" r:id="rId2"/>
    <p:sldId id="272" r:id="rId3"/>
    <p:sldId id="264" r:id="rId4"/>
    <p:sldId id="273" r:id="rId5"/>
    <p:sldId id="265" r:id="rId6"/>
    <p:sldId id="266" r:id="rId7"/>
    <p:sldId id="274" r:id="rId8"/>
    <p:sldId id="275" r:id="rId9"/>
    <p:sldId id="288" r:id="rId10"/>
    <p:sldId id="276" r:id="rId11"/>
    <p:sldId id="260" r:id="rId12"/>
    <p:sldId id="277" r:id="rId13"/>
    <p:sldId id="278" r:id="rId14"/>
    <p:sldId id="279" r:id="rId15"/>
    <p:sldId id="290" r:id="rId16"/>
    <p:sldId id="280" r:id="rId17"/>
    <p:sldId id="281" r:id="rId18"/>
    <p:sldId id="284" r:id="rId19"/>
    <p:sldId id="291" r:id="rId20"/>
    <p:sldId id="258" r:id="rId21"/>
    <p:sldId id="285" r:id="rId22"/>
    <p:sldId id="287" r:id="rId23"/>
    <p:sldId id="293" r:id="rId24"/>
    <p:sldId id="302" r:id="rId25"/>
    <p:sldId id="282" r:id="rId26"/>
    <p:sldId id="294" r:id="rId27"/>
    <p:sldId id="295" r:id="rId28"/>
    <p:sldId id="296" r:id="rId29"/>
    <p:sldId id="298" r:id="rId30"/>
    <p:sldId id="299" r:id="rId31"/>
    <p:sldId id="30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309B7D-9207-4324-B49E-011B5F16CAC2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30F23F-DC0D-47A0-A57E-484A52381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81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7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96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9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65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6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77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75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4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165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91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4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1183-099E-4DC0-9B76-19A4B64B08AB}" type="datetimeFigureOut">
              <a:rPr lang="en-CA" smtClean="0"/>
              <a:t>2023-02-01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F7AE-2A4D-4759-81D6-CF74CAAEA0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07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cc-fifth-grade-math/5th-multiply-fractions/imp-multiplying-fractions-and-whole-numbers/v/multiplying-fractions-by-whole-numbers-on-the-number-line" TargetMode="External"/><Relationship Id="rId2" Type="http://schemas.openxmlformats.org/officeDocument/2006/relationships/hyperlink" Target="https://www.youtube.com/watch?v=964XKRVUnu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03OKmQaNU0" TargetMode="External"/><Relationship Id="rId2" Type="http://schemas.openxmlformats.org/officeDocument/2006/relationships/hyperlink" Target="https://www.youtube.com/watch?v=qg2u0bvHBG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/fraction-arithmetic/arith-review-mult-mixed-num/v/multiplying-mixed-numbers" TargetMode="External"/><Relationship Id="rId2" Type="http://schemas.openxmlformats.org/officeDocument/2006/relationships/hyperlink" Target="https://www.youtube.com/watch?v=HQ3EXyW36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B0F0"/>
                </a:solidFill>
              </a:rPr>
              <a:t>Multiplying</a:t>
            </a:r>
            <a:r>
              <a:rPr lang="en-CA" dirty="0"/>
              <a:t> </a:t>
            </a:r>
            <a:r>
              <a:rPr lang="en-CA" dirty="0">
                <a:solidFill>
                  <a:srgbClr val="00B050"/>
                </a:solidFill>
              </a:rPr>
              <a:t>Fractions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6612" y="1469838"/>
            <a:ext cx="10512424" cy="1193859"/>
          </a:xfrm>
        </p:spPr>
        <p:txBody>
          <a:bodyPr>
            <a:noAutofit/>
          </a:bodyPr>
          <a:lstStyle/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2000" dirty="0"/>
              <a:t>Copy </a:t>
            </a:r>
            <a:r>
              <a:rPr lang="en-CA" sz="2000" b="0" dirty="0"/>
              <a:t>the outcome in your scribbler then </a:t>
            </a:r>
            <a:r>
              <a:rPr lang="en-CA" sz="2000" dirty="0"/>
              <a:t>read</a:t>
            </a:r>
            <a:r>
              <a:rPr lang="en-CA" sz="2000" b="0" dirty="0"/>
              <a:t> the achievement indicators. </a:t>
            </a:r>
            <a:endParaRPr lang="en-CA" sz="2000" dirty="0"/>
          </a:p>
          <a:p>
            <a:r>
              <a:rPr lang="en-CA" sz="2000" dirty="0"/>
              <a:t>N6: Demonstrate an understanding of multiplying and dividing positive fractions and mixed numbers, concretely, pictorially and symbolically.</a:t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663697"/>
            <a:ext cx="9722195" cy="368458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CA" i="1" dirty="0"/>
              <a:t>Achievement Indicators</a:t>
            </a:r>
          </a:p>
          <a:p>
            <a:pPr lvl="0"/>
            <a:r>
              <a:rPr lang="en-CA" dirty="0"/>
              <a:t>Identify the operation required to solve a given problem involving positive fractions. </a:t>
            </a:r>
          </a:p>
          <a:p>
            <a:pPr lvl="0"/>
            <a:r>
              <a:rPr lang="en-CA" dirty="0"/>
              <a:t>Provide a context that requires the multiplying of two given positive fractions. </a:t>
            </a:r>
          </a:p>
          <a:p>
            <a:pPr lvl="0"/>
            <a:r>
              <a:rPr lang="en-CA" dirty="0"/>
              <a:t>Estimate the product of two given positive proper fractions to determine if the product will be closer to 0, one half, or 1. </a:t>
            </a:r>
          </a:p>
          <a:p>
            <a:pPr lvl="0"/>
            <a:r>
              <a:rPr lang="en-CA" dirty="0"/>
              <a:t>Express a given positive mixed number as an improper fraction and a given positive improper fraction as a mixed number. </a:t>
            </a:r>
          </a:p>
          <a:p>
            <a:pPr lvl="0"/>
            <a:r>
              <a:rPr lang="en-CA" dirty="0"/>
              <a:t>Model multiplication of a positive fraction by a whole number concretely or pictorially and record the process symbolically. </a:t>
            </a:r>
          </a:p>
          <a:p>
            <a:pPr lvl="0"/>
            <a:r>
              <a:rPr lang="en-CA" dirty="0"/>
              <a:t>Model multiplication of a positive fraction by a positive fraction concretely or pictorially using an area model and record the process symbolically. </a:t>
            </a:r>
          </a:p>
          <a:p>
            <a:pPr lvl="0"/>
            <a:r>
              <a:rPr lang="en-CA" dirty="0"/>
              <a:t>Generalize and apply rules for multiplying and dividing positive fractions, including mixed numbers.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795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068" y="422694"/>
            <a:ext cx="10627744" cy="1915064"/>
          </a:xfrm>
        </p:spPr>
        <p:txBody>
          <a:bodyPr>
            <a:noAutofit/>
          </a:bodyPr>
          <a:lstStyle/>
          <a:p>
            <a:br>
              <a:rPr lang="en-CA" sz="2800" dirty="0">
                <a:solidFill>
                  <a:srgbClr val="00B0F0"/>
                </a:solidFill>
              </a:rPr>
            </a:br>
            <a:br>
              <a:rPr lang="en-CA" sz="2800" dirty="0">
                <a:solidFill>
                  <a:srgbClr val="00B0F0"/>
                </a:solidFill>
              </a:rPr>
            </a:br>
            <a:br>
              <a:rPr lang="en-CA" sz="2800" dirty="0">
                <a:solidFill>
                  <a:srgbClr val="00B0F0"/>
                </a:solidFill>
              </a:rPr>
            </a:br>
            <a:r>
              <a:rPr lang="en-CA" sz="2400" dirty="0">
                <a:solidFill>
                  <a:srgbClr val="00B0F0"/>
                </a:solidFill>
              </a:rPr>
              <a:t>Model </a:t>
            </a:r>
            <a:r>
              <a:rPr lang="en-CA" sz="2400" dirty="0"/>
              <a:t>multiplication of a </a:t>
            </a:r>
            <a:r>
              <a:rPr lang="en-CA" sz="2400" dirty="0">
                <a:solidFill>
                  <a:srgbClr val="00B0F0"/>
                </a:solidFill>
              </a:rPr>
              <a:t>positive fraction by a whole number </a:t>
            </a:r>
            <a:r>
              <a:rPr lang="en-CA" sz="2400" dirty="0"/>
              <a:t>pictorially.</a:t>
            </a:r>
            <a:r>
              <a:rPr lang="fr-CA" sz="2400" dirty="0"/>
              <a:t> </a:t>
            </a:r>
            <a:br>
              <a:rPr lang="fr-CA" sz="2400" dirty="0"/>
            </a:br>
            <a:br>
              <a:rPr lang="fr-CA" sz="3200" dirty="0"/>
            </a:br>
            <a:r>
              <a:rPr lang="en-CA" sz="2000" dirty="0"/>
              <a:t>Now that you know how to solve a multiplication equation that has a whole number x a fraction, you must now demonstrate how to model the equation.</a:t>
            </a:r>
            <a:r>
              <a:rPr lang="fr-FR" sz="2000" dirty="0"/>
              <a:t> </a:t>
            </a:r>
            <a:br>
              <a:rPr lang="fr-FR" sz="1600" b="1" dirty="0"/>
            </a:br>
            <a:br>
              <a:rPr lang="fr-FR" sz="1600" b="1" dirty="0"/>
            </a:br>
            <a:br>
              <a:rPr lang="en-CA" sz="2400" dirty="0"/>
            </a:br>
            <a:br>
              <a:rPr lang="en-CA" sz="3200" dirty="0"/>
            </a:br>
            <a:endParaRPr lang="en-CA" sz="3200" b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07366" y="2216989"/>
            <a:ext cx="10646434" cy="4373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  <a:p>
            <a:endParaRPr lang="en-CA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78" y="1953883"/>
            <a:ext cx="8531524" cy="43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7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843" y="465377"/>
            <a:ext cx="11114314" cy="1325563"/>
          </a:xfrm>
        </p:spPr>
        <p:txBody>
          <a:bodyPr>
            <a:noAutofit/>
          </a:bodyPr>
          <a:lstStyle/>
          <a:p>
            <a:r>
              <a:rPr lang="en-CA" sz="2400" b="1" dirty="0"/>
              <a:t>Example</a:t>
            </a:r>
            <a:r>
              <a:rPr lang="en-CA" sz="2400" dirty="0"/>
              <a:t>: Multiplying a fraction by a whole number with repeated addition and pictures.</a:t>
            </a:r>
            <a:br>
              <a:rPr lang="en-CA" sz="2400" dirty="0"/>
            </a:br>
            <a:br>
              <a:rPr lang="en-CA" sz="2400" dirty="0"/>
            </a:br>
            <a:r>
              <a:rPr lang="en-CA" sz="2400" b="1" dirty="0"/>
              <a:t>Copy</a:t>
            </a:r>
            <a:r>
              <a:rPr lang="en-CA" sz="2400" dirty="0"/>
              <a:t> these examples into your scribbler.</a:t>
            </a:r>
            <a:r>
              <a:rPr lang="fr-FR" sz="2400" dirty="0"/>
              <a:t> </a:t>
            </a: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10" y="1270498"/>
            <a:ext cx="4132875" cy="51221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7699" y="2041285"/>
            <a:ext cx="4290758" cy="39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02" y="165896"/>
            <a:ext cx="10515600" cy="1325563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accent5"/>
                </a:solidFill>
              </a:rPr>
              <a:t>Watch</a:t>
            </a:r>
            <a:r>
              <a:rPr lang="en-CA" sz="2400" dirty="0"/>
              <a:t> the following  3 </a:t>
            </a:r>
            <a:r>
              <a:rPr lang="en-CA" sz="2400" dirty="0">
                <a:solidFill>
                  <a:srgbClr val="7030A0"/>
                </a:solidFill>
              </a:rPr>
              <a:t>videos </a:t>
            </a:r>
            <a:r>
              <a:rPr lang="en-CA" sz="2400" dirty="0"/>
              <a:t>to ensure you understand how to model a whole number x fraction.</a:t>
            </a:r>
            <a:r>
              <a:rPr lang="fr-FR" sz="2400" dirty="0"/>
              <a:t> </a:t>
            </a:r>
            <a:br>
              <a:rPr lang="fr-FR" sz="2400" dirty="0"/>
            </a:br>
            <a:endParaRPr lang="en-CA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Repeated Addition/ Drawing fraction circles/</a:t>
            </a:r>
            <a:endParaRPr lang="en-CA" dirty="0">
              <a:hlinkClick r:id="rId2"/>
            </a:endParaRP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https://www.youtube.com/watch?v=964XKRVUnuQ</a:t>
            </a:r>
            <a:endParaRPr lang="en-CA" dirty="0"/>
          </a:p>
          <a:p>
            <a:endParaRPr lang="en-CA" dirty="0"/>
          </a:p>
          <a:p>
            <a:r>
              <a:rPr lang="en-CA" dirty="0"/>
              <a:t>Note: this last video has 5 clips. Watch them all then attempt the practice lesson.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https://www.khanacademy.org/math/cc-fifth-grade-math/5th-multiply-fractions/imp-multiplying-fractions-and-whole-numbers/v/multiplying-fractions-by-whole-numbers-on-the-number-line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636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18053" y="-509518"/>
            <a:ext cx="10515600" cy="5612981"/>
          </a:xfrm>
        </p:spPr>
        <p:txBody>
          <a:bodyPr>
            <a:normAutofit/>
          </a:bodyPr>
          <a:lstStyle/>
          <a:p>
            <a:r>
              <a:rPr lang="en-CA" sz="3200" dirty="0"/>
              <a:t>Please </a:t>
            </a:r>
            <a:r>
              <a:rPr lang="en-CA" sz="3200" b="1" dirty="0"/>
              <a:t>go to </a:t>
            </a:r>
            <a:r>
              <a:rPr lang="en-CA" sz="3200" dirty="0">
                <a:solidFill>
                  <a:srgbClr val="FF0000"/>
                </a:solidFill>
              </a:rPr>
              <a:t>pages 105 - 107 </a:t>
            </a:r>
            <a:r>
              <a:rPr lang="en-CA" sz="3200" dirty="0"/>
              <a:t>in your </a:t>
            </a:r>
            <a:r>
              <a:rPr lang="en-CA" sz="3200" dirty="0">
                <a:solidFill>
                  <a:srgbClr val="002060"/>
                </a:solidFill>
              </a:rPr>
              <a:t>math book</a:t>
            </a:r>
            <a:r>
              <a:rPr lang="en-CA" sz="3200" dirty="0"/>
              <a:t>. </a:t>
            </a:r>
            <a:r>
              <a:rPr lang="en-CA" sz="3200" b="1" dirty="0"/>
              <a:t>Copy</a:t>
            </a:r>
            <a:r>
              <a:rPr lang="en-CA" sz="3200" dirty="0"/>
              <a:t> notes and diagrams into your </a:t>
            </a:r>
            <a:r>
              <a:rPr lang="en-CA" sz="3200" dirty="0">
                <a:solidFill>
                  <a:srgbClr val="FFFF00"/>
                </a:solidFill>
              </a:rPr>
              <a:t>scribbler</a:t>
            </a:r>
            <a:r>
              <a:rPr lang="en-CA" sz="3200" dirty="0"/>
              <a:t> to ensure you understand how to </a:t>
            </a:r>
            <a:r>
              <a:rPr lang="en-CA" sz="3200" dirty="0">
                <a:solidFill>
                  <a:srgbClr val="7030A0"/>
                </a:solidFill>
              </a:rPr>
              <a:t>model</a:t>
            </a:r>
            <a:r>
              <a:rPr lang="en-CA" sz="3200" dirty="0"/>
              <a:t> using the different strategies discussed.</a:t>
            </a:r>
            <a:br>
              <a:rPr lang="en-CA" sz="3200" dirty="0"/>
            </a:br>
            <a:br>
              <a:rPr lang="en-CA" sz="3200" b="1" dirty="0"/>
            </a:br>
            <a:br>
              <a:rPr lang="en-CA" sz="3200" b="1" dirty="0"/>
            </a:br>
            <a:endParaRPr lang="en-CA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D8864-1B33-4B34-62A3-C49D3396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87" y="3309878"/>
            <a:ext cx="4034243" cy="2051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0474F-1E21-C537-97B9-B9BC5912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030" y="2405989"/>
            <a:ext cx="7125805" cy="1807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CDF741-5E2A-0367-18AC-7ECE351A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173" y="4792454"/>
            <a:ext cx="5548394" cy="16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>
              <a:buNone/>
            </a:pPr>
            <a:r>
              <a:rPr lang="en-US" sz="2000" b="1" dirty="0"/>
              <a:t>1) Complete</a:t>
            </a:r>
            <a:r>
              <a:rPr lang="en-US" sz="2000" dirty="0"/>
              <a:t> questions #5, 6, 7, 8, 9, 10, 11, 14- a, d, and 17 on pages 108 &amp; 109 in your math book.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2) Worksheet 3.1 – </a:t>
            </a:r>
            <a:r>
              <a:rPr lang="en-US" sz="2000" dirty="0"/>
              <a:t>Using Models to Multiply Fractions and Whole Numbers (pages 50 and 51 in the Practice and Homework Book)</a:t>
            </a:r>
          </a:p>
          <a:p>
            <a:pPr marL="514350"/>
            <a:endParaRPr lang="en-US" sz="2000" dirty="0"/>
          </a:p>
          <a:p>
            <a:pPr marL="514350"/>
            <a:endParaRPr lang="en-US" sz="20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th - MS. CHEN'S CLASS">
            <a:extLst>
              <a:ext uri="{FF2B5EF4-FFF2-40B4-BE49-F238E27FC236}">
                <a16:creationId xmlns:a16="http://schemas.microsoft.com/office/drawing/2014/main" id="{87BA4AA0-DEC9-3CBA-2DB4-251A7826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15273"/>
            <a:ext cx="6019331" cy="44242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N6 Journal Question # 2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4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CA" dirty="0"/>
            </a:br>
            <a:r>
              <a:rPr lang="en-CA" dirty="0">
                <a:solidFill>
                  <a:srgbClr val="7030A0"/>
                </a:solidFill>
              </a:rPr>
              <a:t>PART B</a:t>
            </a:r>
            <a:br>
              <a:rPr lang="en-CA" dirty="0">
                <a:solidFill>
                  <a:srgbClr val="7030A0"/>
                </a:solidFill>
              </a:rPr>
            </a:br>
            <a:r>
              <a:rPr lang="en-CA" dirty="0"/>
              <a:t>2.     </a:t>
            </a:r>
            <a:r>
              <a:rPr lang="en-CA" sz="3100" dirty="0"/>
              <a:t>Multiplying </a:t>
            </a:r>
            <a:r>
              <a:rPr lang="en-CA" sz="3100" b="1" dirty="0">
                <a:solidFill>
                  <a:srgbClr val="FFFF00"/>
                </a:solidFill>
              </a:rPr>
              <a:t>Fraction   x  Fraction</a:t>
            </a:r>
            <a:br>
              <a:rPr lang="en-CA" dirty="0"/>
            </a:b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/>
              <a:t>When multiplying fractions, the math process is always </a:t>
            </a:r>
            <a:r>
              <a:rPr lang="en-CA" dirty="0">
                <a:solidFill>
                  <a:srgbClr val="FFFF00"/>
                </a:solidFill>
              </a:rPr>
              <a:t>numerator x numerator </a:t>
            </a:r>
            <a:r>
              <a:rPr lang="en-CA" dirty="0"/>
              <a:t>and </a:t>
            </a:r>
            <a:r>
              <a:rPr lang="en-CA" dirty="0">
                <a:solidFill>
                  <a:srgbClr val="FF0000"/>
                </a:solidFill>
              </a:rPr>
              <a:t>denominator x denominator. </a:t>
            </a:r>
            <a:r>
              <a:rPr lang="en-CA" b="1" dirty="0"/>
              <a:t>Copy</a:t>
            </a:r>
            <a:r>
              <a:rPr lang="en-CA" dirty="0"/>
              <a:t> the example below in your scribbler. </a:t>
            </a:r>
          </a:p>
          <a:p>
            <a:pPr marL="0" indent="0">
              <a:buNone/>
            </a:pPr>
            <a:r>
              <a:rPr lang="en-CA" dirty="0"/>
              <a:t>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67" y="3319588"/>
            <a:ext cx="4046598" cy="29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>
            <a:normAutofit/>
          </a:bodyPr>
          <a:lstStyle/>
          <a:p>
            <a:r>
              <a:rPr lang="en-CA" sz="2500" b="1" dirty="0">
                <a:latin typeface="+mn-lt"/>
              </a:rPr>
              <a:t>Solve</a:t>
            </a:r>
            <a:r>
              <a:rPr lang="en-CA" sz="2500" dirty="0">
                <a:latin typeface="+mn-lt"/>
              </a:rPr>
              <a:t> the following fraction x fraction equations.</a:t>
            </a:r>
            <a:r>
              <a:rPr lang="fr-FR" sz="2500" dirty="0">
                <a:latin typeface="+mn-lt"/>
              </a:rPr>
              <a:t> </a:t>
            </a:r>
            <a:r>
              <a:rPr lang="fr-FR" altLang="en-US" sz="2500" b="1" dirty="0" err="1">
                <a:latin typeface="+mn-lt"/>
              </a:rPr>
              <a:t>Simplify</a:t>
            </a:r>
            <a:r>
              <a:rPr lang="fr-FR" altLang="en-US" sz="2500" dirty="0">
                <a:latin typeface="+mn-lt"/>
              </a:rPr>
              <a:t>     </a:t>
            </a:r>
            <a:r>
              <a:rPr lang="fr-FR" altLang="en-US" sz="2500" dirty="0" err="1">
                <a:latin typeface="+mn-lt"/>
              </a:rPr>
              <a:t>when</a:t>
            </a:r>
            <a:r>
              <a:rPr lang="fr-FR" altLang="en-US" sz="2500" dirty="0">
                <a:latin typeface="+mn-lt"/>
              </a:rPr>
              <a:t> possible.</a:t>
            </a:r>
            <a:endParaRPr lang="en-CA" sz="250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5B428-DFFF-8EC7-739A-9EE0E7960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76" b="2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520228" y="4871183"/>
                <a:ext cx="6675627" cy="1605083"/>
              </a:xfrm>
            </p:spPr>
            <p:txBody>
              <a:bodyPr anchor="ctr">
                <a:noAutofit/>
              </a:bodyPr>
              <a:lstStyle/>
              <a:p>
                <a:endParaRPr lang="en-CA" sz="2000" dirty="0"/>
              </a:p>
              <a:p>
                <a:pPr marL="0" indent="0">
                  <a:buNone/>
                </a:pPr>
                <a:r>
                  <a:rPr lang="en-CA" sz="2000" dirty="0"/>
                  <a:t>  1.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     x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000" dirty="0"/>
                  <a:t>		                2.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     x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2000" dirty="0"/>
              </a:p>
              <a:p>
                <a:pPr marL="0" indent="0">
                  <a:buNone/>
                </a:pPr>
                <a:endParaRPr lang="en-CA" sz="2000" dirty="0"/>
              </a:p>
              <a:p>
                <a:pPr marL="0" indent="0">
                  <a:buNone/>
                </a:pPr>
                <a:r>
                  <a:rPr lang="en-CA" sz="2000" dirty="0"/>
                  <a:t>  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sz="2000" dirty="0"/>
                  <a:t>     x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000" dirty="0"/>
                  <a:t>			4.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000" dirty="0"/>
                  <a:t>     x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sz="2000" dirty="0"/>
              </a:p>
              <a:p>
                <a:pPr marL="0" indent="0">
                  <a:buNone/>
                </a:pPr>
                <a:endParaRPr lang="en-CA" sz="2000" dirty="0"/>
              </a:p>
              <a:p>
                <a:pPr marL="0" indent="0">
                  <a:buNone/>
                </a:pPr>
                <a:r>
                  <a:rPr lang="en-CA" sz="2000" dirty="0"/>
                  <a:t>   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0228" y="4871183"/>
                <a:ext cx="6675627" cy="1605083"/>
              </a:xfrm>
              <a:blipFill>
                <a:blip r:embed="rId3"/>
                <a:stretch>
                  <a:fillRect t="-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25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CA" dirty="0"/>
              <a:t>Practice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Complete</a:t>
            </a:r>
            <a:r>
              <a:rPr lang="en-US" sz="2400" dirty="0"/>
              <a:t> question 8 on page 113 in your scribbler.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Remember to </a:t>
            </a:r>
            <a:r>
              <a:rPr lang="en-US" sz="2400" b="1" dirty="0"/>
              <a:t>simplify </a:t>
            </a:r>
            <a:r>
              <a:rPr lang="en-US" sz="2400" dirty="0"/>
              <a:t>your answers.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2E4A0-3C5E-EB59-76D2-498258C1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747" y="2392623"/>
            <a:ext cx="4788505" cy="313729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N6 Journal Question #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6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7" y="429540"/>
            <a:ext cx="10515600" cy="1679335"/>
          </a:xfrm>
        </p:spPr>
        <p:txBody>
          <a:bodyPr>
            <a:normAutofit/>
          </a:bodyPr>
          <a:lstStyle/>
          <a:p>
            <a:r>
              <a:rPr lang="en-US" dirty="0"/>
              <a:t>Multiplying Fractions</a:t>
            </a:r>
            <a:br>
              <a:rPr lang="en-US" dirty="0"/>
            </a:br>
            <a:r>
              <a:rPr lang="en-US" sz="2400" dirty="0"/>
              <a:t>Review these terms.  </a:t>
            </a:r>
            <a:endParaRPr lang="en-CA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785667"/>
            <a:ext cx="5157787" cy="7194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Fraction Words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repeated addition</a:t>
            </a:r>
          </a:p>
          <a:p>
            <a:r>
              <a:rPr lang="en-US" sz="1800" dirty="0"/>
              <a:t>numerator</a:t>
            </a:r>
          </a:p>
          <a:p>
            <a:r>
              <a:rPr lang="en-US" sz="1800" dirty="0"/>
              <a:t>denominator</a:t>
            </a:r>
          </a:p>
          <a:p>
            <a:r>
              <a:rPr lang="en-US" sz="1800" dirty="0"/>
              <a:t>proper fraction</a:t>
            </a:r>
          </a:p>
          <a:p>
            <a:r>
              <a:rPr lang="en-US" sz="1800" dirty="0"/>
              <a:t>mixed number</a:t>
            </a:r>
          </a:p>
          <a:p>
            <a:r>
              <a:rPr lang="en-US" sz="1800" dirty="0"/>
              <a:t>improper fraction</a:t>
            </a:r>
          </a:p>
          <a:p>
            <a:r>
              <a:rPr lang="en-US" sz="1800" dirty="0"/>
              <a:t>whole number</a:t>
            </a:r>
          </a:p>
          <a:p>
            <a:r>
              <a:rPr lang="en-US" sz="1800" dirty="0"/>
              <a:t>equivalent fractions</a:t>
            </a:r>
          </a:p>
          <a:p>
            <a:endParaRPr lang="fr-CA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CEFB7-3FB8-73AD-8C46-90B94F43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1951438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6714" y="990030"/>
            <a:ext cx="10515600" cy="1325563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+mn-lt"/>
              </a:rPr>
              <a:t>Multiplying </a:t>
            </a:r>
            <a:r>
              <a:rPr lang="en-CA" sz="2800" dirty="0">
                <a:solidFill>
                  <a:srgbClr val="FFFF00"/>
                </a:solidFill>
                <a:latin typeface="+mn-lt"/>
              </a:rPr>
              <a:t>fraction x fraction </a:t>
            </a:r>
            <a:r>
              <a:rPr lang="en-CA" sz="2800" dirty="0">
                <a:latin typeface="+mn-lt"/>
              </a:rPr>
              <a:t>with the </a:t>
            </a:r>
            <a:r>
              <a:rPr lang="en-CA" sz="2800" dirty="0">
                <a:solidFill>
                  <a:schemeClr val="accent6"/>
                </a:solidFill>
                <a:latin typeface="+mn-lt"/>
              </a:rPr>
              <a:t>area model</a:t>
            </a:r>
            <a:br>
              <a:rPr lang="en-CA" sz="2800" dirty="0">
                <a:solidFill>
                  <a:schemeClr val="accent6"/>
                </a:solidFill>
              </a:rPr>
            </a:br>
            <a:r>
              <a:rPr lang="en-CA" sz="2800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441" y="2833466"/>
            <a:ext cx="4972965" cy="23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3420"/>
            <a:ext cx="10515600" cy="1841046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Copy</a:t>
            </a:r>
            <a:r>
              <a:rPr lang="en-CA" sz="2800" dirty="0">
                <a:solidFill>
                  <a:srgbClr val="FF0000"/>
                </a:solidFill>
              </a:rPr>
              <a:t> Example # 3 </a:t>
            </a:r>
            <a:r>
              <a:rPr lang="en-CA" sz="2800" dirty="0"/>
              <a:t>on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page 112 in your math scribbler.</a:t>
            </a:r>
            <a:br>
              <a:rPr lang="en-CA" sz="2800" dirty="0"/>
            </a:br>
            <a:br>
              <a:rPr lang="en-CA" sz="2800" dirty="0"/>
            </a:br>
            <a:r>
              <a:rPr lang="fr-FR" sz="2800" b="1" dirty="0">
                <a:solidFill>
                  <a:srgbClr val="00B050"/>
                </a:solidFill>
              </a:rPr>
              <a:t>Watch</a:t>
            </a:r>
            <a:r>
              <a:rPr lang="fr-FR" sz="2800" dirty="0"/>
              <a:t> </a:t>
            </a:r>
            <a:r>
              <a:rPr lang="fr-FR" sz="2800" dirty="0" err="1"/>
              <a:t>both</a:t>
            </a:r>
            <a:r>
              <a:rPr lang="fr-FR" sz="2800" dirty="0"/>
              <a:t> </a:t>
            </a:r>
            <a:r>
              <a:rPr lang="fr-FR" sz="2800" dirty="0" err="1"/>
              <a:t>videos</a:t>
            </a:r>
            <a:r>
              <a:rPr lang="fr-FR" sz="2800" dirty="0"/>
              <a:t> and </a:t>
            </a:r>
            <a:r>
              <a:rPr lang="fr-FR" sz="2800" b="1" dirty="0">
                <a:solidFill>
                  <a:srgbClr val="00B050"/>
                </a:solidFill>
              </a:rPr>
              <a:t>copy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>
                <a:solidFill>
                  <a:srgbClr val="00B050"/>
                </a:solidFill>
              </a:rPr>
              <a:t>some</a:t>
            </a:r>
            <a:r>
              <a:rPr lang="fr-FR" sz="2800" dirty="0">
                <a:solidFill>
                  <a:srgbClr val="00B050"/>
                </a:solidFill>
              </a:rPr>
              <a:t> of </a:t>
            </a:r>
            <a:r>
              <a:rPr lang="fr-FR" sz="2800" dirty="0" err="1">
                <a:solidFill>
                  <a:srgbClr val="00B050"/>
                </a:solidFill>
              </a:rPr>
              <a:t>these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>
                <a:solidFill>
                  <a:srgbClr val="00B050"/>
                </a:solidFill>
              </a:rPr>
              <a:t>examples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/>
              <a:t>into</a:t>
            </a:r>
            <a:r>
              <a:rPr lang="fr-FR" sz="2800" dirty="0"/>
              <a:t>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FF00"/>
                </a:solidFill>
              </a:rPr>
              <a:t>scribbler</a:t>
            </a:r>
            <a:r>
              <a:rPr lang="fr-FR" sz="2800" dirty="0">
                <a:solidFill>
                  <a:srgbClr val="FFFF00"/>
                </a:solidFill>
              </a:rPr>
              <a:t>.</a:t>
            </a:r>
            <a:br>
              <a:rPr lang="fr-FR" sz="2800" dirty="0"/>
            </a:br>
            <a:r>
              <a:rPr lang="fr-FR" sz="2800" dirty="0"/>
              <a:t> </a:t>
            </a:r>
            <a:endParaRPr lang="en-CA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687017"/>
            <a:ext cx="10515600" cy="2826205"/>
          </a:xfrm>
        </p:spPr>
        <p:txBody>
          <a:bodyPr/>
          <a:lstStyle/>
          <a:p>
            <a:pPr marL="0" indent="0">
              <a:buNone/>
            </a:pPr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https://www.youtube.com/watch?v=qg2u0bvHBGU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https://www.youtube.com/watch?v=k03OKmQaNU0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08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8064" y="2853879"/>
            <a:ext cx="9637776" cy="2714771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457200">
              <a:buAutoNum type="arabicParenR"/>
            </a:pPr>
            <a:r>
              <a:rPr lang="en-US" sz="2000" b="1" dirty="0"/>
              <a:t>Complete</a:t>
            </a:r>
            <a:r>
              <a:rPr lang="en-US" sz="2000" dirty="0"/>
              <a:t> questions # 6 </a:t>
            </a:r>
            <a:r>
              <a:rPr lang="en-US" sz="2000" dirty="0" err="1"/>
              <a:t>a,b,c,d</a:t>
            </a:r>
            <a:r>
              <a:rPr lang="en-US" sz="2000" dirty="0"/>
              <a:t>, *use 2 colors to represent image and #10 all on page 113. </a:t>
            </a:r>
          </a:p>
          <a:p>
            <a:pPr marL="514350" indent="-457200">
              <a:buAutoNum type="arabicParenR"/>
            </a:pPr>
            <a:endParaRPr lang="en-US" sz="2000" dirty="0"/>
          </a:p>
          <a:p>
            <a:pPr marL="514350" indent="-457200">
              <a:buAutoNum type="arabicParenR"/>
            </a:pPr>
            <a:r>
              <a:rPr lang="en-US" sz="2000" b="1" dirty="0"/>
              <a:t>Worksheet 3.2 </a:t>
            </a:r>
            <a:r>
              <a:rPr lang="en-US" sz="2000" dirty="0"/>
              <a:t>– Using Models to Multiply Fractions (pages 52 and 53 from the           Homework and Practice Book) </a:t>
            </a:r>
          </a:p>
        </p:txBody>
      </p:sp>
    </p:spTree>
    <p:extLst>
      <p:ext uri="{BB962C8B-B14F-4D97-AF65-F5344CB8AC3E}">
        <p14:creationId xmlns:p14="http://schemas.microsoft.com/office/powerpoint/2010/main" val="117151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N6 Journal Question # 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34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: Shape 2056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CA" dirty="0"/>
              <a:t>3.3 Multiplying Fractions</a:t>
            </a:r>
          </a:p>
        </p:txBody>
      </p:sp>
      <p:pic>
        <p:nvPicPr>
          <p:cNvPr id="2050" name="Picture 2" descr="Benchmark Fractions: A Method to Compare Less Common Fractions">
            <a:extLst>
              <a:ext uri="{FF2B5EF4-FFF2-40B4-BE49-F238E27FC236}">
                <a16:creationId xmlns:a16="http://schemas.microsoft.com/office/drawing/2014/main" id="{9C25FA42-4721-8639-2800-8CBC2EF7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617" y="553454"/>
            <a:ext cx="9195935" cy="24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en-CA" sz="2400" b="1" dirty="0"/>
              <a:t>Read </a:t>
            </a:r>
            <a:r>
              <a:rPr lang="en-CA" sz="2400" dirty="0"/>
              <a:t>the Connect section on page 116 and </a:t>
            </a:r>
            <a:r>
              <a:rPr lang="en-CA" sz="2400" b="1" dirty="0"/>
              <a:t>take</a:t>
            </a:r>
            <a:r>
              <a:rPr lang="en-CA" sz="2400" dirty="0"/>
              <a:t> notes as needed. </a:t>
            </a:r>
          </a:p>
          <a:p>
            <a:r>
              <a:rPr lang="en-CA" sz="2400" b="1" dirty="0"/>
              <a:t>Read</a:t>
            </a:r>
            <a:r>
              <a:rPr lang="en-CA" sz="2400" dirty="0"/>
              <a:t> Example 1- Focus on the benchmarks for reasonable products/answers.</a:t>
            </a:r>
          </a:p>
          <a:p>
            <a:pPr marL="0" indent="0">
              <a:buNone/>
            </a:pPr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83370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CA" b="1" dirty="0"/>
                  <a:t>Complete</a:t>
                </a:r>
                <a:r>
                  <a:rPr lang="en-CA" dirty="0"/>
                  <a:t> question # 7 </a:t>
                </a:r>
                <a:r>
                  <a:rPr lang="en-CA" dirty="0" err="1"/>
                  <a:t>a,b,c</a:t>
                </a:r>
                <a:r>
                  <a:rPr lang="en-CA" dirty="0"/>
                  <a:t> on page 118 in your scribbler.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>
                    <a:solidFill>
                      <a:srgbClr val="FF0000"/>
                    </a:solidFill>
                  </a:rPr>
                  <a:t>NOTE: You have used </a:t>
                </a:r>
                <a:r>
                  <a:rPr lang="en-CA" dirty="0">
                    <a:solidFill>
                      <a:srgbClr val="0070C0"/>
                    </a:solidFill>
                  </a:rPr>
                  <a:t>Fraction Benchmarks </a:t>
                </a:r>
                <a:r>
                  <a:rPr lang="en-CA" dirty="0">
                    <a:solidFill>
                      <a:srgbClr val="FF0000"/>
                    </a:solidFill>
                  </a:rPr>
                  <a:t>for the past few years of your math. Estimation is another term that can be used here. Fraction benchmarks are: </a:t>
                </a: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                    </a:t>
                </a:r>
                <a:r>
                  <a:rPr lang="en-CA" dirty="0">
                    <a:solidFill>
                      <a:schemeClr val="accent6"/>
                    </a:solidFill>
                  </a:rPr>
                  <a:t>0,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chemeClr val="accent6"/>
                    </a:solidFill>
                  </a:rPr>
                  <a:t>  , 1</a:t>
                </a:r>
              </a:p>
              <a:p>
                <a:pPr marL="0" indent="0">
                  <a:buNone/>
                </a:pPr>
                <a:r>
                  <a:rPr lang="en-CA" dirty="0"/>
                  <a:t>2) </a:t>
                </a:r>
                <a:r>
                  <a:rPr lang="en-CA" b="1" dirty="0"/>
                  <a:t>Worksheet 3.3 </a:t>
                </a:r>
                <a:r>
                  <a:rPr lang="en-CA" dirty="0"/>
                  <a:t>– Multiplying Fractions (pages 54 and 55 in the Homework and Practice Book)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351338"/>
              </a:xfrm>
              <a:blipFill>
                <a:blip r:embed="rId2"/>
                <a:stretch>
                  <a:fillRect l="-1159" t="-238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95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577755" y="296593"/>
                <a:ext cx="10477211" cy="2193283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CA" sz="1100" dirty="0"/>
                </a:br>
                <a:br>
                  <a:rPr lang="en-CA" sz="1100" dirty="0"/>
                </a:br>
                <a:r>
                  <a:rPr lang="en-CA" sz="3100" dirty="0">
                    <a:latin typeface="+mn-lt"/>
                  </a:rPr>
                  <a:t>Part  C</a:t>
                </a:r>
                <a:br>
                  <a:rPr lang="en-CA" sz="3100" dirty="0">
                    <a:latin typeface="+mn-lt"/>
                  </a:rPr>
                </a:br>
                <a:r>
                  <a:rPr lang="en-CA" sz="3100" dirty="0">
                    <a:latin typeface="+mn-lt"/>
                  </a:rPr>
                  <a:t>3. </a:t>
                </a:r>
                <a:r>
                  <a:rPr lang="en-CA" sz="3100" b="1" dirty="0">
                    <a:latin typeface="+mn-lt"/>
                  </a:rPr>
                  <a:t>Mixed Number fractions x Mixed Number fraction 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1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CA" sz="3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sz="3100" b="1" dirty="0">
                    <a:latin typeface="+mn-lt"/>
                  </a:rPr>
                  <a:t>   x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1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CA" sz="31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br>
                  <a:rPr lang="en-CA" sz="4000" b="1" dirty="0"/>
                </a:br>
                <a:br>
                  <a:rPr lang="en-CA" sz="4000" b="1" dirty="0"/>
                </a:br>
                <a:endParaRPr lang="en-CA" sz="40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7755" y="296593"/>
                <a:ext cx="10477211" cy="2193283"/>
              </a:xfrm>
              <a:blipFill>
                <a:blip r:embed="rId2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8852" y="2145355"/>
            <a:ext cx="6260052" cy="3230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Multiplying Mixed Numbers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Copy</a:t>
            </a:r>
            <a:r>
              <a:rPr lang="en-CA" sz="2000" dirty="0"/>
              <a:t> down Example 3 on page 124 in your</a:t>
            </a:r>
          </a:p>
          <a:p>
            <a:pPr marL="0" indent="0">
              <a:buNone/>
            </a:pPr>
            <a:r>
              <a:rPr lang="en-CA" sz="2000" dirty="0"/>
              <a:t>math book!</a:t>
            </a:r>
            <a:r>
              <a:rPr lang="fr-FR" sz="2000" dirty="0"/>
              <a:t> ESTIMATION IS KEY!!!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C5E65-1941-FAAA-2A2D-981C55CC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23" y="2145355"/>
            <a:ext cx="3521122" cy="35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8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b="1" dirty="0">
                <a:solidFill>
                  <a:srgbClr val="FF0000"/>
                </a:solidFill>
                <a:latin typeface="+mn-lt"/>
              </a:rPr>
              <a:t>Watch</a:t>
            </a:r>
            <a:r>
              <a:rPr lang="en-CA" sz="2800" dirty="0">
                <a:latin typeface="+mn-lt"/>
              </a:rPr>
              <a:t> the following  </a:t>
            </a:r>
            <a:r>
              <a:rPr lang="en-CA" sz="2800" dirty="0">
                <a:solidFill>
                  <a:srgbClr val="0070C0"/>
                </a:solidFill>
                <a:latin typeface="+mn-lt"/>
              </a:rPr>
              <a:t>2 videos </a:t>
            </a:r>
            <a:r>
              <a:rPr lang="en-CA" sz="2800" dirty="0">
                <a:latin typeface="+mn-lt"/>
              </a:rPr>
              <a:t>to ensure you understand how to </a:t>
            </a:r>
            <a:r>
              <a:rPr lang="en-CA" sz="2800" dirty="0">
                <a:solidFill>
                  <a:srgbClr val="FFFF00"/>
                </a:solidFill>
                <a:latin typeface="+mn-lt"/>
              </a:rPr>
              <a:t>solve</a:t>
            </a:r>
            <a:r>
              <a:rPr lang="en-CA" sz="2800" dirty="0">
                <a:solidFill>
                  <a:srgbClr val="7030A0"/>
                </a:solidFill>
                <a:latin typeface="+mn-lt"/>
              </a:rPr>
              <a:t> a mixed number  x  a mixed number . </a:t>
            </a:r>
            <a:br>
              <a:rPr lang="en-CA" sz="2400" dirty="0"/>
            </a:br>
            <a:endParaRPr lang="en-CA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2"/>
              </a:rPr>
              <a:t>https://www.youtube.com/watch?v=HQ3EXyW36es</a:t>
            </a:r>
            <a:endParaRPr lang="en-CA" dirty="0">
              <a:hlinkClick r:id="rId3"/>
            </a:endParaRPr>
          </a:p>
          <a:p>
            <a:endParaRPr lang="en-CA" dirty="0">
              <a:hlinkClick r:id="rId3"/>
            </a:endParaRP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https://www.khanacademy.org/math/arithmetic/fraction-arithmetic/arith-review-mult-mixed-num/v/multiplying-mixed-numbers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Do the lesson at the end of the 2</a:t>
            </a:r>
            <a:r>
              <a:rPr lang="en-CA" baseline="30000" dirty="0"/>
              <a:t>nd</a:t>
            </a:r>
            <a:r>
              <a:rPr lang="en-CA" dirty="0"/>
              <a:t> video ( Khan Academy)</a:t>
            </a:r>
          </a:p>
        </p:txBody>
      </p:sp>
    </p:spTree>
    <p:extLst>
      <p:ext uri="{BB962C8B-B14F-4D97-AF65-F5344CB8AC3E}">
        <p14:creationId xmlns:p14="http://schemas.microsoft.com/office/powerpoint/2010/main" val="3548324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AutoNum type="arabicParenR"/>
            </a:pPr>
            <a:r>
              <a:rPr lang="en-US" sz="2400" b="1" dirty="0"/>
              <a:t>Complete</a:t>
            </a:r>
            <a:r>
              <a:rPr lang="en-US" sz="2400" dirty="0"/>
              <a:t> questions # 4 all, # 5 </a:t>
            </a:r>
            <a:r>
              <a:rPr lang="en-US" sz="2400" dirty="0" err="1"/>
              <a:t>a,b,c</a:t>
            </a:r>
            <a:r>
              <a:rPr lang="en-US" sz="2400" dirty="0"/>
              <a:t>, # 6 </a:t>
            </a:r>
            <a:r>
              <a:rPr lang="en-US" sz="2400" dirty="0" err="1"/>
              <a:t>a,b,c</a:t>
            </a:r>
            <a:r>
              <a:rPr lang="en-US" sz="2400" dirty="0"/>
              <a:t>, #7 all, # 8 all, # 9 </a:t>
            </a:r>
            <a:r>
              <a:rPr lang="en-US" sz="2400" dirty="0" err="1"/>
              <a:t>a,b</a:t>
            </a:r>
            <a:r>
              <a:rPr lang="en-US" sz="2400" dirty="0"/>
              <a:t> et # 11 </a:t>
            </a:r>
            <a:r>
              <a:rPr lang="en-US" sz="2400" dirty="0" err="1"/>
              <a:t>a,b</a:t>
            </a:r>
            <a:r>
              <a:rPr lang="en-US" sz="2400" dirty="0"/>
              <a:t> on page 125 in your scribbler. </a:t>
            </a:r>
          </a:p>
          <a:p>
            <a:pPr marL="742950" indent="-457200">
              <a:buAutoNum type="arabicParenR"/>
            </a:pPr>
            <a:endParaRPr lang="en-US" sz="2400" dirty="0"/>
          </a:p>
          <a:p>
            <a:pPr marL="285750" indent="0">
              <a:buNone/>
            </a:pPr>
            <a:r>
              <a:rPr lang="en-US" sz="2400" b="1" dirty="0"/>
              <a:t>2) Worksheet 3.4 </a:t>
            </a:r>
            <a:r>
              <a:rPr lang="en-US" sz="2400" dirty="0"/>
              <a:t>– Multiplying Mixed Numbers (on pages 56 and 57 in the Homework and Practice Book)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56C56-385B-F674-D720-41905F58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828958"/>
            <a:ext cx="4737650" cy="32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07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Journal Question N6 #5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35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408" y="351873"/>
            <a:ext cx="11993592" cy="7132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Key Words-Fraction Terms</a:t>
            </a:r>
            <a:br>
              <a:rPr lang="en-US" sz="2400" b="1" dirty="0"/>
            </a:br>
            <a:r>
              <a:rPr lang="en-US" sz="2400" b="1" dirty="0"/>
              <a:t>Copy </a:t>
            </a:r>
            <a:r>
              <a:rPr lang="en-US" sz="2400" dirty="0"/>
              <a:t>these examples into your math scribbler.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34114" y="1008313"/>
            <a:ext cx="5157788" cy="5634027"/>
          </a:xfrm>
        </p:spPr>
        <p:txBody>
          <a:bodyPr/>
          <a:lstStyle/>
          <a:p>
            <a:r>
              <a:rPr lang="en-US" dirty="0"/>
              <a:t>Proper Fraction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Improper</a:t>
            </a:r>
            <a:r>
              <a:rPr lang="en-US" dirty="0"/>
              <a:t> Fraction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6098876" y="1078330"/>
                <a:ext cx="5451894" cy="52103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Repeated Addition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+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Equivalent Fraction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Whole number   </a:t>
                </a:r>
              </a:p>
              <a:p>
                <a:pPr marL="0" indent="0">
                  <a:buNone/>
                </a:pPr>
                <a:r>
                  <a:rPr lang="en-US" dirty="0"/>
                  <a:t>represented as a</a:t>
                </a:r>
              </a:p>
              <a:p>
                <a:pPr marL="0" indent="0">
                  <a:buNone/>
                </a:pPr>
                <a:r>
                  <a:rPr lang="en-US" dirty="0"/>
                  <a:t>fraction.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6098876" y="1078330"/>
                <a:ext cx="5451894" cy="5210327"/>
              </a:xfrm>
              <a:blipFill>
                <a:blip r:embed="rId2"/>
                <a:stretch>
                  <a:fillRect l="-2235" t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008313"/>
            <a:ext cx="545092" cy="7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74" y="2120991"/>
            <a:ext cx="854015" cy="62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6" y="4408099"/>
            <a:ext cx="3200399" cy="168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52" y="2820596"/>
            <a:ext cx="141473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04" y="2307593"/>
            <a:ext cx="4415703" cy="145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408" y="3036526"/>
            <a:ext cx="2639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Mixed Number Fraction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0045" y="4209691"/>
            <a:ext cx="1562967" cy="16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3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CA" dirty="0"/>
              <a:t>Multiplication </a:t>
            </a:r>
            <a:r>
              <a:rPr lang="en-CA" dirty="0">
                <a:solidFill>
                  <a:srgbClr val="00B050"/>
                </a:solidFill>
              </a:rPr>
              <a:t>Word Problems</a:t>
            </a:r>
            <a:br>
              <a:rPr lang="en-CA" dirty="0"/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514350" indent="-514350">
              <a:buAutoNum type="arabicPeriod"/>
            </a:pPr>
            <a:r>
              <a:rPr lang="en-US" b="1" dirty="0"/>
              <a:t>Gabrielle filled 5 glasses with 3/4 of a </a:t>
            </a:r>
            <a:r>
              <a:rPr lang="en-US" b="1" dirty="0" err="1"/>
              <a:t>litre</a:t>
            </a:r>
            <a:r>
              <a:rPr lang="en-US" b="1" dirty="0"/>
              <a:t> of juice in each glass. 	Use a model or draw a picture to determine how much juice 	Gabrielle used. Write the operation symbolically.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In a gymnasium, ¼ of the people present are men, 1/3 are 	women, and the rest are children? If there are 240 people in 	the gymnasium, how many children are there?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47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N6 Journal Question # 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1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rgbClr val="002060"/>
                </a:solidFill>
                <a:latin typeface="+mn-lt"/>
              </a:rPr>
              <a:t>Multiplying</a:t>
            </a:r>
            <a:r>
              <a:rPr lang="en-CA" sz="3200" dirty="0">
                <a:solidFill>
                  <a:srgbClr val="FFC000"/>
                </a:solidFill>
                <a:latin typeface="+mn-lt"/>
              </a:rPr>
              <a:t>: </a:t>
            </a:r>
            <a:r>
              <a:rPr lang="en-CA" sz="3200" b="1" dirty="0">
                <a:solidFill>
                  <a:srgbClr val="FFC000"/>
                </a:solidFill>
                <a:latin typeface="+mn-lt"/>
              </a:rPr>
              <a:t>Copy</a:t>
            </a:r>
            <a:r>
              <a:rPr lang="en-CA" sz="3200" dirty="0">
                <a:solidFill>
                  <a:srgbClr val="FFC000"/>
                </a:solidFill>
                <a:latin typeface="+mn-lt"/>
              </a:rPr>
              <a:t> these </a:t>
            </a:r>
            <a:r>
              <a:rPr lang="en-CA" sz="3200" dirty="0">
                <a:solidFill>
                  <a:srgbClr val="002060"/>
                </a:solidFill>
                <a:latin typeface="+mn-lt"/>
              </a:rPr>
              <a:t>3 examples </a:t>
            </a:r>
            <a:r>
              <a:rPr lang="en-CA" sz="3200" dirty="0">
                <a:solidFill>
                  <a:srgbClr val="FFC000"/>
                </a:solidFill>
                <a:latin typeface="+mn-lt"/>
              </a:rPr>
              <a:t>into your math scribbler. </a:t>
            </a:r>
            <a:br>
              <a:rPr lang="en-CA" sz="1050" dirty="0">
                <a:solidFill>
                  <a:srgbClr val="FFC000"/>
                </a:solidFill>
              </a:rPr>
            </a:br>
            <a:endParaRPr lang="en-CA" sz="1600" b="1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CA" b="1" dirty="0"/>
                  <a:t>Whole Number  x    Fraction     </a:t>
                </a:r>
                <a:r>
                  <a:rPr lang="en-CA" b="1" dirty="0">
                    <a:solidFill>
                      <a:srgbClr val="FF0000"/>
                    </a:solidFill>
                  </a:rPr>
                  <a:t>4     x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CA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CA" b="1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b="1" dirty="0"/>
                  <a:t>2</a:t>
                </a:r>
                <a:r>
                  <a:rPr lang="en-CA" dirty="0"/>
                  <a:t>.   </a:t>
                </a:r>
                <a:r>
                  <a:rPr lang="en-CA" b="1" dirty="0"/>
                  <a:t>Fraction   x  Fraction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00B0F0"/>
                    </a:solidFill>
                  </a:rPr>
                  <a:t>       x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CA" dirty="0"/>
              </a:p>
              <a:p>
                <a:pPr marL="514350" indent="-514350">
                  <a:buAutoNum type="arabicPeriod"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b="1" dirty="0"/>
                  <a:t>3</a:t>
                </a:r>
                <a:r>
                  <a:rPr lang="en-CA" dirty="0"/>
                  <a:t>.   </a:t>
                </a:r>
                <a:r>
                  <a:rPr lang="en-CA" b="1" dirty="0"/>
                  <a:t>Mixed Number fractions x Mixed Number fraction     </a:t>
                </a:r>
                <a:r>
                  <a:rPr lang="en-CA" b="1" dirty="0">
                    <a:solidFill>
                      <a:srgbClr val="7030A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CA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b="1" dirty="0">
                    <a:solidFill>
                      <a:srgbClr val="7030A0"/>
                    </a:solidFill>
                  </a:rPr>
                  <a:t>   x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CA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CA" b="1" dirty="0"/>
              </a:p>
              <a:p>
                <a:pPr marL="0" indent="0">
                  <a:buNone/>
                </a:pPr>
                <a:r>
                  <a:rPr lang="en-CA" b="1" dirty="0"/>
                  <a:t>     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2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>
                <a:solidFill>
                  <a:srgbClr val="7030A0"/>
                </a:solidFill>
              </a:rPr>
              <a:t>PART A:			1.  Whole Number </a:t>
            </a:r>
            <a:r>
              <a:rPr lang="en-CA" sz="2400" b="1" dirty="0"/>
              <a:t>x </a:t>
            </a:r>
            <a:r>
              <a:rPr lang="en-CA" sz="2400" b="1" dirty="0">
                <a:solidFill>
                  <a:srgbClr val="FF0000"/>
                </a:solidFill>
              </a:rPr>
              <a:t>Fraction</a:t>
            </a:r>
            <a:br>
              <a:rPr lang="en-CA" sz="2400" b="1" dirty="0"/>
            </a:br>
            <a:endParaRPr lang="en-US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9894" y="1615208"/>
            <a:ext cx="11352212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Note: All whole numbers can be  represented as a fraction by inserting a 1 as its denominator.</a:t>
            </a:r>
            <a:r>
              <a:rPr lang="fr-FR" dirty="0"/>
              <a:t> </a:t>
            </a:r>
            <a:br>
              <a:rPr lang="fr-FR" dirty="0"/>
            </a:b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9870" y="2514600"/>
            <a:ext cx="4904553" cy="3675062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409426" y="2665561"/>
                <a:ext cx="4554747" cy="352410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CA" b="1" dirty="0"/>
                  <a:t>Copy  </a:t>
                </a:r>
                <a:r>
                  <a:rPr lang="en-CA" dirty="0"/>
                  <a:t>and </a:t>
                </a:r>
                <a:r>
                  <a:rPr lang="en-CA" b="1" dirty="0"/>
                  <a:t>solve</a:t>
                </a:r>
                <a:r>
                  <a:rPr lang="en-CA" dirty="0"/>
                  <a:t> into your math scribbler.</a:t>
                </a:r>
              </a:p>
              <a:p>
                <a:pPr marL="0" indent="0">
                  <a:buNone/>
                </a:pPr>
                <a:r>
                  <a:rPr lang="en-CA" dirty="0"/>
                  <a:t>How would you represent these whole numbers as a fraction?</a:t>
                </a:r>
              </a:p>
              <a:p>
                <a:pPr marL="0" indent="0">
                  <a:buNone/>
                </a:pPr>
                <a:r>
                  <a:rPr lang="en-CA" dirty="0"/>
                  <a:t>       2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    </a:t>
                </a:r>
              </a:p>
              <a:p>
                <a:pPr marL="0" indent="0">
                  <a:buNone/>
                </a:pPr>
                <a:r>
                  <a:rPr lang="en-CA" dirty="0"/>
                  <a:t>       3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      </a:t>
                </a:r>
                <a:endParaRPr lang="en-CA" sz="4400" b="1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409426" y="2665561"/>
                <a:ext cx="4554747" cy="3524101"/>
              </a:xfrm>
              <a:blipFill>
                <a:blip r:embed="rId2"/>
                <a:stretch>
                  <a:fillRect l="-2406" t="-4325" r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0" y="2505075"/>
            <a:ext cx="4904553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9176" y="102920"/>
            <a:ext cx="1079921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7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n-CA" sz="3200" b="1" dirty="0"/>
            </a:br>
            <a:r>
              <a:rPr lang="en-CA" sz="3200" b="1" dirty="0"/>
              <a:t>Multiplying Fractions </a:t>
            </a:r>
            <a:br>
              <a:rPr lang="en-CA" sz="3200" dirty="0"/>
            </a:br>
            <a:r>
              <a:rPr lang="en-CA" sz="3200" dirty="0"/>
              <a:t>1.     </a:t>
            </a:r>
            <a:r>
              <a:rPr lang="en-CA" sz="3200" b="1" dirty="0">
                <a:solidFill>
                  <a:srgbClr val="7030A0"/>
                </a:solidFill>
              </a:rPr>
              <a:t>Whole Number </a:t>
            </a:r>
            <a:r>
              <a:rPr lang="en-CA" sz="3200" b="1" dirty="0"/>
              <a:t>x </a:t>
            </a:r>
            <a:r>
              <a:rPr lang="en-CA" sz="3200" b="1" dirty="0">
                <a:solidFill>
                  <a:srgbClr val="FF0000"/>
                </a:solidFill>
              </a:rPr>
              <a:t>Fraction</a:t>
            </a:r>
            <a:br>
              <a:rPr lang="en-CA" sz="3200" b="1" dirty="0"/>
            </a:br>
            <a:br>
              <a:rPr lang="en-CA" sz="3200" dirty="0">
                <a:solidFill>
                  <a:srgbClr val="000000"/>
                </a:solidFill>
                <a:latin typeface="Arial - 28"/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3027" y="2858518"/>
            <a:ext cx="4689894" cy="3381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CA" dirty="0"/>
                  <a:t>When multiplying a whole number by a fraction, it is important to remember that one multiplies the numerator by the numerator and the denominator by the denominator as the example shows. </a:t>
                </a:r>
              </a:p>
              <a:p>
                <a:pPr marL="0" indent="0">
                  <a:buNone/>
                </a:pPr>
                <a:r>
                  <a:rPr lang="en-CA" dirty="0"/>
                  <a:t>Note: Remember that all whole numbers can be represented as a fraction by inserting a 1 as its denominator.</a:t>
                </a:r>
              </a:p>
              <a:p>
                <a:pPr marL="0" indent="0">
                  <a:buNone/>
                </a:pPr>
                <a:r>
                  <a:rPr lang="en-CA" dirty="0"/>
                  <a:t>**How would you 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118" t="-2801" r="-28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38200" y="2018906"/>
            <a:ext cx="4605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Copy </a:t>
            </a:r>
            <a:r>
              <a:rPr lang="en-CA" dirty="0"/>
              <a:t>this example into your math scribbler.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20515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Solve</a:t>
            </a:r>
            <a:r>
              <a:rPr lang="en-CA" sz="2400" b="1" dirty="0"/>
              <a:t> the following </a:t>
            </a:r>
            <a:r>
              <a:rPr lang="en-CA" sz="2400" b="1" dirty="0">
                <a:solidFill>
                  <a:srgbClr val="FF0000"/>
                </a:solidFill>
              </a:rPr>
              <a:t>whole number x fraction </a:t>
            </a:r>
            <a:r>
              <a:rPr lang="en-CA" sz="2400" b="1" dirty="0"/>
              <a:t>equations</a:t>
            </a:r>
            <a:r>
              <a:rPr lang="en-CA" sz="2400" dirty="0"/>
              <a:t>. Simplify your answer.</a:t>
            </a:r>
            <a:r>
              <a:rPr lang="fr-FR" altLang="en-US" sz="2400" dirty="0">
                <a:solidFill>
                  <a:srgbClr val="222222"/>
                </a:solidFill>
                <a:latin typeface="inherit"/>
              </a:rPr>
              <a:t> </a:t>
            </a:r>
            <a:br>
              <a:rPr lang="fr-FR" altLang="en-US" sz="2400" dirty="0">
                <a:solidFill>
                  <a:srgbClr val="222222"/>
                </a:solidFill>
                <a:latin typeface="inherit"/>
              </a:rPr>
            </a:br>
            <a:endParaRPr lang="fr-FR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1.    3    x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    =                     2.       4     x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dirty="0"/>
                  <a:t>   =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3.    4    x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dirty="0"/>
                  <a:t>    =                       4.        6     x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  =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5.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  x    3    =                        6.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CA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    x     2   =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8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431" y="228599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74432" y="1920736"/>
            <a:ext cx="4944151" cy="4342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Multiplying Whole number x Fraction (symbolically)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Complete </a:t>
            </a:r>
            <a:r>
              <a:rPr lang="en-US" sz="2400" dirty="0"/>
              <a:t>question # 16 in your math book on page 109.</a:t>
            </a:r>
          </a:p>
          <a:p>
            <a:r>
              <a:rPr lang="en-US" sz="2400" b="1" dirty="0"/>
              <a:t>You will need to simplify your answer</a:t>
            </a:r>
          </a:p>
          <a:p>
            <a:r>
              <a:rPr lang="en-US" sz="2400" b="1" dirty="0"/>
              <a:t>Remember to correct your answers using the  math book.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me Creator - Funny Did you really just ask if you had to simplify the  fraction? Meme Generator at MemeCreator.org!">
            <a:extLst>
              <a:ext uri="{FF2B5EF4-FFF2-40B4-BE49-F238E27FC236}">
                <a16:creationId xmlns:a16="http://schemas.microsoft.com/office/drawing/2014/main" id="{829DED73-7AF8-B4DD-E6DB-04D71053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189611"/>
            <a:ext cx="4475531" cy="44755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Journal Question N6 #1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8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B2C89A1C0FB42A0DA726F8D0BD314" ma:contentTypeVersion="18" ma:contentTypeDescription="Create a new document." ma:contentTypeScope="" ma:versionID="1d57037a0040bb2b8e6b033821bf82ea">
  <xsd:schema xmlns:xsd="http://www.w3.org/2001/XMLSchema" xmlns:xs="http://www.w3.org/2001/XMLSchema" xmlns:p="http://schemas.microsoft.com/office/2006/metadata/properties" xmlns:ns2="e4b1e8e0-faf8-4dc2-9410-d3509c56b0c4" xmlns:ns3="5af2b49f-d1c9-4222-a370-bc296115c541" targetNamespace="http://schemas.microsoft.com/office/2006/metadata/properties" ma:root="true" ma:fieldsID="5624a875ac4ad20c827abb2a4db11d8d" ns2:_="" ns3:_="">
    <xsd:import namespace="e4b1e8e0-faf8-4dc2-9410-d3509c56b0c4"/>
    <xsd:import namespace="5af2b49f-d1c9-4222-a370-bc296115c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1e8e0-faf8-4dc2-9410-d3509c56b0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2b49f-d1c9-4222-a370-bc296115c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3ec91f5-face-44c5-8f49-f0465770153e}" ma:internalName="TaxCatchAll" ma:showField="CatchAllData" ma:web="5af2b49f-d1c9-4222-a370-bc296115c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b1e8e0-faf8-4dc2-9410-d3509c56b0c4">
      <Terms xmlns="http://schemas.microsoft.com/office/infopath/2007/PartnerControls"/>
    </lcf76f155ced4ddcb4097134ff3c332f>
    <TaxCatchAll xmlns="5af2b49f-d1c9-4222-a370-bc296115c541" xsi:nil="true"/>
  </documentManagement>
</p:properties>
</file>

<file path=customXml/itemProps1.xml><?xml version="1.0" encoding="utf-8"?>
<ds:datastoreItem xmlns:ds="http://schemas.openxmlformats.org/officeDocument/2006/customXml" ds:itemID="{FA4E77F4-AB44-4338-B94B-0D6B20B47643}"/>
</file>

<file path=customXml/itemProps2.xml><?xml version="1.0" encoding="utf-8"?>
<ds:datastoreItem xmlns:ds="http://schemas.openxmlformats.org/officeDocument/2006/customXml" ds:itemID="{27F8B5CE-E161-40AF-AD7B-664B3B3C328A}"/>
</file>

<file path=customXml/itemProps3.xml><?xml version="1.0" encoding="utf-8"?>
<ds:datastoreItem xmlns:ds="http://schemas.openxmlformats.org/officeDocument/2006/customXml" ds:itemID="{12D0FEA1-C338-480E-8345-ED316EEA97B1}"/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1344</Words>
  <Application>Microsoft Office PowerPoint</Application>
  <PresentationFormat>Widescreen</PresentationFormat>
  <Paragraphs>159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- 28</vt:lpstr>
      <vt:lpstr>Arial Black</vt:lpstr>
      <vt:lpstr>Calibri</vt:lpstr>
      <vt:lpstr>Calibri Light</vt:lpstr>
      <vt:lpstr>Cambria Math</vt:lpstr>
      <vt:lpstr>inherit</vt:lpstr>
      <vt:lpstr>Office Theme</vt:lpstr>
      <vt:lpstr>Multiplying Fractions</vt:lpstr>
      <vt:lpstr>Multiplying Fractions Review these terms.  </vt:lpstr>
      <vt:lpstr>Key Words-Fraction Terms Copy these examples into your math scribbler. </vt:lpstr>
      <vt:lpstr>Multiplying: Copy these 3 examples into your math scribbler.  </vt:lpstr>
      <vt:lpstr>PART A:   1.  Whole Number x Fraction </vt:lpstr>
      <vt:lpstr> Multiplying Fractions  1.     Whole Number x Fraction  </vt:lpstr>
      <vt:lpstr>Solve the following whole number x fraction equations. Simplify your answer.  </vt:lpstr>
      <vt:lpstr>Practice </vt:lpstr>
      <vt:lpstr>Journal Question N6 #1</vt:lpstr>
      <vt:lpstr>   Model multiplication of a positive fraction by a whole number pictorially.   Now that you know how to solve a multiplication equation that has a whole number x a fraction, you must now demonstrate how to model the equation.     </vt:lpstr>
      <vt:lpstr>Example: Multiplying a fraction by a whole number with repeated addition and pictures.  Copy these examples into your scribbler. </vt:lpstr>
      <vt:lpstr>Watch the following  3 videos to ensure you understand how to model a whole number x fraction.  </vt:lpstr>
      <vt:lpstr>Please go to pages 105 - 107 in your math book. Copy notes and diagrams into your scribbler to ensure you understand how to model using the different strategies discussed.   </vt:lpstr>
      <vt:lpstr>Practice Time</vt:lpstr>
      <vt:lpstr>N6 Journal Question # 2 </vt:lpstr>
      <vt:lpstr> PART B 2.     Multiplying Fraction   x  Fraction </vt:lpstr>
      <vt:lpstr>Solve the following fraction x fraction equations. Simplify     when possible.</vt:lpstr>
      <vt:lpstr>Practice</vt:lpstr>
      <vt:lpstr>N6 Journal Question # 3</vt:lpstr>
      <vt:lpstr>Multiplying fraction x fraction with the area model  </vt:lpstr>
      <vt:lpstr>Copy Example # 3 on page 112 in your math scribbler.  Watch both videos and copy some of these examples into your scribbler.  </vt:lpstr>
      <vt:lpstr>Practice</vt:lpstr>
      <vt:lpstr>N6 Journal Question # 4</vt:lpstr>
      <vt:lpstr>3.3 Multiplying Fractions</vt:lpstr>
      <vt:lpstr>Practice</vt:lpstr>
      <vt:lpstr>  Part  C 3. Mixed Number fractions x Mixed Number fraction   21/2   x  31/4  </vt:lpstr>
      <vt:lpstr>Watch the following  2 videos to ensure you understand how to solve a mixed number  x  a mixed number .  </vt:lpstr>
      <vt:lpstr>Practice!</vt:lpstr>
      <vt:lpstr>Journal Question N6 #5</vt:lpstr>
      <vt:lpstr>Multiplication Word Problems </vt:lpstr>
      <vt:lpstr>N6 Journal Question #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fractions and Mixed Numbers</dc:title>
  <dc:creator>Cleland, Sandra (ASD-N)</dc:creator>
  <cp:lastModifiedBy>McLellan, Krissy (ASD-N)</cp:lastModifiedBy>
  <cp:revision>66</cp:revision>
  <cp:lastPrinted>2023-02-01T14:11:29Z</cp:lastPrinted>
  <dcterms:created xsi:type="dcterms:W3CDTF">2019-11-06T00:27:31Z</dcterms:created>
  <dcterms:modified xsi:type="dcterms:W3CDTF">2023-02-01T17:14:32Z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0x0101005F2B2C89A1C0FB42A0DA726F8D0BD314</vt:lpwstr>
  </property>
</Properties>
</file>